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05" r:id="rId2"/>
    <p:sldMasterId id="2147483729" r:id="rId3"/>
    <p:sldMasterId id="2147483741" r:id="rId4"/>
    <p:sldMasterId id="2147483769" r:id="rId5"/>
    <p:sldMasterId id="2147483777" r:id="rId6"/>
    <p:sldMasterId id="2147483788" r:id="rId7"/>
  </p:sldMasterIdLst>
  <p:notesMasterIdLst>
    <p:notesMasterId r:id="rId20"/>
  </p:notesMasterIdLst>
  <p:handoutMasterIdLst>
    <p:handoutMasterId r:id="rId21"/>
  </p:handoutMasterIdLst>
  <p:sldIdLst>
    <p:sldId id="853" r:id="rId8"/>
    <p:sldId id="545" r:id="rId9"/>
    <p:sldId id="273" r:id="rId10"/>
    <p:sldId id="599" r:id="rId11"/>
    <p:sldId id="855" r:id="rId12"/>
    <p:sldId id="858" r:id="rId13"/>
    <p:sldId id="859" r:id="rId14"/>
    <p:sldId id="862" r:id="rId15"/>
    <p:sldId id="863" r:id="rId16"/>
    <p:sldId id="865" r:id="rId17"/>
    <p:sldId id="563" r:id="rId18"/>
    <p:sldId id="556" r:id="rId19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36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3" autoAdjust="0"/>
    <p:restoredTop sz="87224" autoAdjust="0"/>
  </p:normalViewPr>
  <p:slideViewPr>
    <p:cSldViewPr snapToGrid="0">
      <p:cViewPr varScale="1">
        <p:scale>
          <a:sx n="73" d="100"/>
          <a:sy n="73" d="100"/>
        </p:scale>
        <p:origin x="1882" y="48"/>
      </p:cViewPr>
      <p:guideLst>
        <p:guide orient="horz" pos="84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4" d="100"/>
          <a:sy n="94" d="100"/>
        </p:scale>
        <p:origin x="4332" y="8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4F08AB-A9C6-41AD-ADBF-4768AB31F0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31062-C958-4A97-9019-4B77E2215C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3DD5B-0A5B-42A1-94C7-A1B482F8C4A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82CF2-F41D-42DC-86F7-DA2BE0BF18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27362E-4B7C-4562-A5B2-1F6BCE05A2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A1C74-2053-4BDA-98F6-E0111E281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65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5C3F4-B662-4F82-8EE2-CE53994773C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1060A-ECF8-46FB-96E6-BB2A542C9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94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07FFD-8E91-4C79-B5FA-6EBAB3929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900" y="1028700"/>
            <a:ext cx="6858000" cy="478128"/>
          </a:xfrm>
        </p:spPr>
        <p:txBody>
          <a:bodyPr anchor="t" anchorCtr="0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C2553-20C5-499D-BCAA-B79293A36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900" y="1695429"/>
            <a:ext cx="6858000" cy="75746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24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C3A7EBD-557A-4E51-B5CE-1525BEB3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28700"/>
            <a:ext cx="7678492" cy="502920"/>
          </a:xfrm>
        </p:spPr>
        <p:txBody>
          <a:bodyPr lIns="0" tIns="0" rIns="0" bIns="0" anchor="t" anchorCtr="0"/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5AC205D-A9A4-451B-9C5C-E96F55135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28700" y="1714500"/>
            <a:ext cx="5070520" cy="387493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51B67E5-2A58-4834-A274-B188C929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6304766" y="1714500"/>
            <a:ext cx="2402425" cy="3874931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510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925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37FF-5DBA-4F31-B114-0FA869FA1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028700"/>
            <a:ext cx="7683858" cy="609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200" cap="all" baseline="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8DBF4-7220-4CAE-8C1D-B25FAE34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3206" y="6356351"/>
            <a:ext cx="1062507" cy="36512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666DE8-DA68-4FE4-89CC-97F5F83A4DDB}"/>
              </a:ext>
            </a:extLst>
          </p:cNvPr>
          <p:cNvSpPr/>
          <p:nvPr userDrawn="1"/>
        </p:nvSpPr>
        <p:spPr>
          <a:xfrm>
            <a:off x="1028700" y="1716780"/>
            <a:ext cx="768385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4340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F9738-6FB0-4E09-9BB4-BD65B133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28700"/>
            <a:ext cx="7703176" cy="51054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71FF5-A264-40B1-A7E9-3E86DD12F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672108"/>
            <a:ext cx="7886700" cy="3818586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9913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13DE5-06E6-4D90-B6B3-BE434667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28701"/>
            <a:ext cx="7810500" cy="51053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FE868-D014-4FD8-84AE-C5F935058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1" y="1714500"/>
            <a:ext cx="3755801" cy="448757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B0396-8538-4A55-88CF-9DD00E0B4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2050" y="1714500"/>
            <a:ext cx="3867150" cy="448757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5267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67BC0F3-FFDF-4308-871D-2491D085D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28700"/>
            <a:ext cx="7761130" cy="510540"/>
          </a:xfrm>
        </p:spPr>
        <p:txBody>
          <a:bodyPr lIns="0" tIns="0" rIns="0" bIns="0" anchor="t" anchorCtr="0"/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BBB306A-32C0-4240-915C-6394E7A62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28700" y="1714500"/>
            <a:ext cx="5070520" cy="3874931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DB15984-3AA0-4A53-80DF-1A0006FCC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6304764" y="1714500"/>
            <a:ext cx="2485065" cy="3874931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4746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37FF-5DBA-4F31-B114-0FA869FA1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554" y="990600"/>
            <a:ext cx="7683858" cy="495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200" cap="none" baseline="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666DE8-DA68-4FE4-89CC-97F5F83A4DDB}"/>
              </a:ext>
            </a:extLst>
          </p:cNvPr>
          <p:cNvSpPr/>
          <p:nvPr userDrawn="1"/>
        </p:nvSpPr>
        <p:spPr>
          <a:xfrm>
            <a:off x="1028700" y="1640580"/>
            <a:ext cx="768385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Click to edit Master title </a:t>
            </a:r>
            <a:r>
              <a:rPr lang="en-US" sz="1600" dirty="0">
                <a:solidFill>
                  <a:schemeClr val="tx2"/>
                </a:solidFill>
              </a:rPr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1620616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F9738-6FB0-4E09-9BB4-BD65B133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0"/>
            <a:ext cx="7703176" cy="53292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71FF5-A264-40B1-A7E9-3E86DD12F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29740"/>
            <a:ext cx="7886700" cy="4065753"/>
          </a:xfrm>
          <a:prstGeom prst="rect">
            <a:avLst/>
          </a:prstGeom>
        </p:spPr>
        <p:txBody>
          <a:bodyPr lIns="0" rIns="0" bIns="0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532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13DE5-06E6-4D90-B6B3-BE434667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3"/>
            <a:ext cx="7886700" cy="57149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FE868-D014-4FD8-84AE-C5F935058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0" y="1832064"/>
            <a:ext cx="3867150" cy="435133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B0396-8538-4A55-88CF-9DD00E0B4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8250" y="1832064"/>
            <a:ext cx="3867150" cy="435133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3850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F439-D8DB-4FC2-85CC-7320A1F9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0"/>
            <a:ext cx="7886700" cy="64501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B01562B-2AC5-4321-8116-1BD1FF2C7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8701" y="1892690"/>
            <a:ext cx="5498787" cy="38664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2303021-8F86-47DE-92DD-5B4E3C1B533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757765" y="3927552"/>
            <a:ext cx="1970030" cy="18315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A0F2B3F-529B-4481-95A4-5D6A59F825F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757765" y="1892690"/>
            <a:ext cx="1970030" cy="18315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9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721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92324-00D4-450C-B306-681AF469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1" y="990600"/>
            <a:ext cx="7825525" cy="381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F5D27-E828-4A66-BB07-6E1BE3FB7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1714500"/>
            <a:ext cx="5011513" cy="40322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8E6DC-F97E-4CDA-837E-CF808342C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8701" y="1714500"/>
            <a:ext cx="2551113" cy="4040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8300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59406-1740-4F50-80AF-819F88F77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2"/>
            <a:ext cx="7819086" cy="46471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16912-982E-4A49-B3CF-131666E5A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8999" y="1786878"/>
            <a:ext cx="5498787" cy="42065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3FD8D99-FE69-4C14-BA2B-9B2B090ECC5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028699" y="1786878"/>
            <a:ext cx="2151196" cy="20000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61F87BE-CD7C-4A69-BF34-34FADAB49E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028699" y="3993458"/>
            <a:ext cx="2151196" cy="20000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249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955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D79D8-81DB-4675-BD99-DA21EAE1C01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0862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37FF-5DBA-4F31-B114-0FA869FA1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554" y="990600"/>
            <a:ext cx="7683858" cy="495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200" cap="none" baseline="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666DE8-DA68-4FE4-89CC-97F5F83A4DDB}"/>
              </a:ext>
            </a:extLst>
          </p:cNvPr>
          <p:cNvSpPr/>
          <p:nvPr userDrawn="1"/>
        </p:nvSpPr>
        <p:spPr>
          <a:xfrm>
            <a:off x="1028700" y="1640580"/>
            <a:ext cx="768385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Click to edit Master title </a:t>
            </a:r>
            <a:r>
              <a:rPr lang="en-US" sz="1600" dirty="0">
                <a:solidFill>
                  <a:schemeClr val="tx2"/>
                </a:solidFill>
              </a:rPr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4211791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F9738-6FB0-4E09-9BB4-BD65B133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0"/>
            <a:ext cx="7703176" cy="53292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71FF5-A264-40B1-A7E9-3E86DD12F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29740"/>
            <a:ext cx="7886700" cy="4065753"/>
          </a:xfrm>
          <a:prstGeom prst="rect">
            <a:avLst/>
          </a:prstGeom>
        </p:spPr>
        <p:txBody>
          <a:bodyPr lIns="0" rIns="0" bIns="0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57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13DE5-06E6-4D90-B6B3-BE434667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3"/>
            <a:ext cx="7886700" cy="57149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FE868-D014-4FD8-84AE-C5F935058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0" y="1832064"/>
            <a:ext cx="3867150" cy="435133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B0396-8538-4A55-88CF-9DD00E0B4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8250" y="1832064"/>
            <a:ext cx="3867150" cy="435133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158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F439-D8DB-4FC2-85CC-7320A1F9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0"/>
            <a:ext cx="7886700" cy="64501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B01562B-2AC5-4321-8116-1BD1FF2C7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8701" y="1892690"/>
            <a:ext cx="5498787" cy="38664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2303021-8F86-47DE-92DD-5B4E3C1B533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757765" y="3927552"/>
            <a:ext cx="1970030" cy="18315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A0F2B3F-529B-4481-95A4-5D6A59F825F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757765" y="1892690"/>
            <a:ext cx="1970030" cy="18315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61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92324-00D4-450C-B306-681AF469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1" y="990600"/>
            <a:ext cx="7825525" cy="381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F5D27-E828-4A66-BB07-6E1BE3FB7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1714500"/>
            <a:ext cx="5011513" cy="40322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8E6DC-F97E-4CDA-837E-CF808342C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8701" y="1714500"/>
            <a:ext cx="2551113" cy="4040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6903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59406-1740-4F50-80AF-819F88F77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2"/>
            <a:ext cx="7819086" cy="46471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16912-982E-4A49-B3CF-131666E5A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8999" y="1786878"/>
            <a:ext cx="5498787" cy="42065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3FD8D99-FE69-4C14-BA2B-9B2B090ECC5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028699" y="1786878"/>
            <a:ext cx="2151196" cy="20000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61F87BE-CD7C-4A69-BF34-34FADAB49E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028699" y="3993458"/>
            <a:ext cx="2151196" cy="20000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63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BEB2-D8E8-4AE9-AEA9-A95B2EA7E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028701"/>
            <a:ext cx="7678492" cy="4571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94B3B-1588-44CB-A4D3-BED3CA353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676400"/>
            <a:ext cx="7678492" cy="44840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27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52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37FF-5DBA-4F31-B114-0FA869FA1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554" y="990600"/>
            <a:ext cx="7683858" cy="495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200" cap="none" baseline="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666DE8-DA68-4FE4-89CC-97F5F83A4DDB}"/>
              </a:ext>
            </a:extLst>
          </p:cNvPr>
          <p:cNvSpPr/>
          <p:nvPr userDrawn="1"/>
        </p:nvSpPr>
        <p:spPr>
          <a:xfrm>
            <a:off x="1028700" y="1640580"/>
            <a:ext cx="768385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Click to edit Master title </a:t>
            </a:r>
            <a:r>
              <a:rPr lang="en-US" sz="1600" dirty="0">
                <a:solidFill>
                  <a:schemeClr val="tx2"/>
                </a:solidFill>
              </a:rPr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2810062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F9738-6FB0-4E09-9BB4-BD65B133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0"/>
            <a:ext cx="7703176" cy="53292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71FF5-A264-40B1-A7E9-3E86DD12F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29740"/>
            <a:ext cx="7886700" cy="4065753"/>
          </a:xfrm>
          <a:prstGeom prst="rect">
            <a:avLst/>
          </a:prstGeom>
        </p:spPr>
        <p:txBody>
          <a:bodyPr lIns="0" rIns="0" bIns="0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0231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13DE5-06E6-4D90-B6B3-BE434667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3"/>
            <a:ext cx="7886700" cy="57149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FE868-D014-4FD8-84AE-C5F935058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0" y="1832064"/>
            <a:ext cx="3867150" cy="435133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B0396-8538-4A55-88CF-9DD00E0B4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8250" y="1832064"/>
            <a:ext cx="3867150" cy="435133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8756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F439-D8DB-4FC2-85CC-7320A1F9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0"/>
            <a:ext cx="7886700" cy="64501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B01562B-2AC5-4321-8116-1BD1FF2C7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8701" y="1892690"/>
            <a:ext cx="5498787" cy="38664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2303021-8F86-47DE-92DD-5B4E3C1B533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757765" y="3927552"/>
            <a:ext cx="1970030" cy="18315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A0F2B3F-529B-4481-95A4-5D6A59F825F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757765" y="1892690"/>
            <a:ext cx="1970030" cy="18315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88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92324-00D4-450C-B306-681AF469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1" y="990600"/>
            <a:ext cx="7825525" cy="381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F5D27-E828-4A66-BB07-6E1BE3FB7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1714500"/>
            <a:ext cx="5011513" cy="40322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8E6DC-F97E-4CDA-837E-CF808342C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8701" y="1714500"/>
            <a:ext cx="2551113" cy="4040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4680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59406-1740-4F50-80AF-819F88F77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2"/>
            <a:ext cx="7819086" cy="46471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16912-982E-4A49-B3CF-131666E5A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8999" y="1786878"/>
            <a:ext cx="5498787" cy="42065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3FD8D99-FE69-4C14-BA2B-9B2B090ECC5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028699" y="1786878"/>
            <a:ext cx="2151196" cy="20000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61F87BE-CD7C-4A69-BF34-34FADAB49E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028699" y="3993458"/>
            <a:ext cx="2151196" cy="20000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124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2284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7B271-0C5B-46D4-AE92-0E3606F70044}" type="datetime1">
              <a:rPr lang="sl-SI" smtClean="0"/>
              <a:t>4. 12. 2024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7555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4D49-B3F0-4696-BA72-E7B7A1BEF6A4}" type="datetime1">
              <a:rPr lang="sl-SI" smtClean="0"/>
              <a:t>4. 12. 2024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9156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27DC0-AB9A-4511-BC0C-6D491B6C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5886A7-BAB9-4A97-9BF4-D7B7C3C54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691640"/>
            <a:ext cx="7678492" cy="449928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4280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37FF-5DBA-4F31-B114-0FA869FA1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554" y="990600"/>
            <a:ext cx="7683858" cy="495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200" cap="none" baseline="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666DE8-DA68-4FE4-89CC-97F5F83A4DDB}"/>
              </a:ext>
            </a:extLst>
          </p:cNvPr>
          <p:cNvSpPr/>
          <p:nvPr userDrawn="1"/>
        </p:nvSpPr>
        <p:spPr>
          <a:xfrm>
            <a:off x="1028700" y="1640580"/>
            <a:ext cx="768385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Click to edit Master title </a:t>
            </a:r>
            <a:r>
              <a:rPr lang="en-US" sz="1600" dirty="0">
                <a:solidFill>
                  <a:schemeClr val="tx2"/>
                </a:solidFill>
              </a:rPr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17824018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F9738-6FB0-4E09-9BB4-BD65B133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0"/>
            <a:ext cx="7703176" cy="53292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71FF5-A264-40B1-A7E9-3E86DD12F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29740"/>
            <a:ext cx="7886700" cy="4065753"/>
          </a:xfrm>
          <a:prstGeom prst="rect">
            <a:avLst/>
          </a:prstGeom>
        </p:spPr>
        <p:txBody>
          <a:bodyPr lIns="0" rIns="0" bIns="0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8175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13DE5-06E6-4D90-B6B3-BE434667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3"/>
            <a:ext cx="7886700" cy="57149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FE868-D014-4FD8-84AE-C5F935058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0" y="1832064"/>
            <a:ext cx="3867150" cy="435133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B0396-8538-4A55-88CF-9DD00E0B4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8250" y="1832064"/>
            <a:ext cx="3867150" cy="435133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8326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F439-D8DB-4FC2-85CC-7320A1F9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0"/>
            <a:ext cx="7886700" cy="64501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B01562B-2AC5-4321-8116-1BD1FF2C7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8701" y="1892690"/>
            <a:ext cx="5498787" cy="38664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2303021-8F86-47DE-92DD-5B4E3C1B533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757765" y="3927552"/>
            <a:ext cx="1970030" cy="18315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A0F2B3F-529B-4481-95A4-5D6A59F825F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757765" y="1892690"/>
            <a:ext cx="1970030" cy="18315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9424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92324-00D4-450C-B306-681AF469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1" y="990600"/>
            <a:ext cx="7825525" cy="3810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F5D27-E828-4A66-BB07-6E1BE3FB7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1714500"/>
            <a:ext cx="5011513" cy="40322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D8E6DC-F97E-4CDA-837E-CF808342C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8701" y="1714500"/>
            <a:ext cx="2551113" cy="4040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4769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59406-1740-4F50-80AF-819F88F77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0602"/>
            <a:ext cx="7819086" cy="46471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16912-982E-4A49-B3CF-131666E5A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48999" y="1786878"/>
            <a:ext cx="5498787" cy="42065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3FD8D99-FE69-4C14-BA2B-9B2B090ECC5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028699" y="1786878"/>
            <a:ext cx="2151196" cy="20000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61F87BE-CD7C-4A69-BF34-34FADAB49E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028699" y="3993458"/>
            <a:ext cx="2151196" cy="20000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721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8619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D79D8-81DB-4675-BD99-DA21EAE1C01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133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BA061-D695-46AD-B503-8653E391B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028701"/>
            <a:ext cx="7697810" cy="4571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19DA6-84C6-4B47-B8E9-17787B48E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4900" y="1692274"/>
            <a:ext cx="3888077" cy="4033135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DD9E6-4F42-4C4A-8BBF-B6A631297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52164" y="1684020"/>
            <a:ext cx="3561010" cy="404139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57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93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3AC88-389B-4F62-B73D-EECA1C58A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028700"/>
            <a:ext cx="7678492" cy="51054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C9E482-672A-4ECB-BC74-9AEC9685C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04900" y="1805940"/>
            <a:ext cx="5070520" cy="3822128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70B9F-DFBC-461D-9FF8-D827FFAC1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flipH="1">
            <a:off x="6380966" y="1805940"/>
            <a:ext cx="2402425" cy="3822128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728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37FF-5DBA-4F31-B114-0FA869FA1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028700"/>
            <a:ext cx="7683858" cy="47244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3200" cap="all" baseline="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4E531-E888-41BE-AF88-6ECC5A6A3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7554" y="6356352"/>
            <a:ext cx="2375348" cy="365125"/>
          </a:xfrm>
        </p:spPr>
        <p:txBody>
          <a:bodyPr lIns="0" tIns="0" rIns="0" bIns="0" anchor="b" anchorCtr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666DE8-DA68-4FE4-89CC-97F5F83A4DDB}"/>
              </a:ext>
            </a:extLst>
          </p:cNvPr>
          <p:cNvSpPr/>
          <p:nvPr userDrawn="1"/>
        </p:nvSpPr>
        <p:spPr>
          <a:xfrm>
            <a:off x="1028700" y="1716780"/>
            <a:ext cx="768385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70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F9738-6FB0-4E09-9BB4-BD65B133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28701"/>
            <a:ext cx="7703176" cy="4953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71FF5-A264-40B1-A7E9-3E86DD12F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06880"/>
            <a:ext cx="7886700" cy="408861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6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1A235-7112-426E-AC16-F648B7966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420118"/>
            <a:ext cx="2487232" cy="277744"/>
          </a:xfrm>
        </p:spPr>
        <p:txBody>
          <a:bodyPr lIns="0" tIns="0" rIns="0" bIns="0" anchor="b" anchorCtr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075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36B884-1AF3-4A22-92DD-CB5773DA545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211996-43BC-4C85-A43E-CE269275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028701"/>
            <a:ext cx="7886700" cy="43433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DE1C4-7B05-47D5-911E-86F5A24E5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900" y="1676400"/>
            <a:ext cx="7886700" cy="44764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7647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751" r:id="rId2"/>
    <p:sldLayoutId id="2147483693" r:id="rId3"/>
    <p:sldLayoutId id="2147483704" r:id="rId4"/>
    <p:sldLayoutId id="2147483695" r:id="rId5"/>
    <p:sldLayoutId id="2147483698" r:id="rId6"/>
    <p:sldLayoutId id="2147483700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8" userDrawn="1">
          <p15:clr>
            <a:srgbClr val="F26B43"/>
          </p15:clr>
        </p15:guide>
        <p15:guide id="2" pos="6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3BED8DA-0CE3-4DA6-8F2B-3A1EFAD09B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2802F3-9906-4193-999D-E95E638B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28700"/>
            <a:ext cx="7728934" cy="48768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03F43-2A6D-45FD-A144-DC1648902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676400"/>
            <a:ext cx="748665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9B37-DC4E-4C18-B370-E9A573893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700" y="6342505"/>
            <a:ext cx="26860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93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12" r:id="rId3"/>
    <p:sldLayoutId id="2147483752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8" userDrawn="1">
          <p15:clr>
            <a:srgbClr val="F26B43"/>
          </p15:clr>
        </p15:guide>
        <p15:guide id="2" pos="64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6261AC-6C22-4281-85E4-04E538102FA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2802F3-9906-4193-999D-E95E638B9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28700"/>
            <a:ext cx="7703176" cy="4953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03F43-2A6D-45FD-A144-DC1648902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699" y="1767840"/>
            <a:ext cx="7780449" cy="44091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9B37-DC4E-4C18-B370-E9A573893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8701" y="6381459"/>
            <a:ext cx="3543300" cy="31490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26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3" r:id="rId3"/>
    <p:sldLayoutId id="2147483738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8" userDrawn="1">
          <p15:clr>
            <a:srgbClr val="F26B43"/>
          </p15:clr>
        </p15:guide>
        <p15:guide id="2" pos="64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CE628B-5631-493E-9CD2-128E94B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5" r:id="rId3"/>
    <p:sldLayoutId id="2147483747" r:id="rId4"/>
    <p:sldLayoutId id="2147483749" r:id="rId5"/>
    <p:sldLayoutId id="2147483750" r:id="rId6"/>
    <p:sldLayoutId id="2147483753" r:id="rId7"/>
    <p:sldLayoutId id="214748375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24" userDrawn="1">
          <p15:clr>
            <a:srgbClr val="F26B43"/>
          </p15:clr>
        </p15:guide>
        <p15:guide id="2" pos="648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CE628B-5631-493E-9CD2-128E94B493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8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24">
          <p15:clr>
            <a:srgbClr val="F26B43"/>
          </p15:clr>
        </p15:guide>
        <p15:guide id="2" pos="64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CE628B-5631-493E-9CD2-128E94B4933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24">
          <p15:clr>
            <a:srgbClr val="F26B43"/>
          </p15:clr>
        </p15:guide>
        <p15:guide id="2" pos="648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CE628B-5631-493E-9CD2-128E94B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6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24">
          <p15:clr>
            <a:srgbClr val="F26B43"/>
          </p15:clr>
        </p15:guide>
        <p15:guide id="2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FBEF1-D15F-0703-8435-D5E430E49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e on a purple flower&#10;&#10;Description automatically generated">
            <a:extLst>
              <a:ext uri="{FF2B5EF4-FFF2-40B4-BE49-F238E27FC236}">
                <a16:creationId xmlns:a16="http://schemas.microsoft.com/office/drawing/2014/main" id="{411B2E33-D21B-8136-E7B2-48B5F9287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33017" r="80" b="9580"/>
          <a:stretch/>
        </p:blipFill>
        <p:spPr>
          <a:xfrm>
            <a:off x="381000" y="1898295"/>
            <a:ext cx="8763000" cy="3502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3D6F6C-B4F9-5829-BDE4-FB71C8C20C29}"/>
              </a:ext>
            </a:extLst>
          </p:cNvPr>
          <p:cNvSpPr txBox="1"/>
          <p:nvPr/>
        </p:nvSpPr>
        <p:spPr>
          <a:xfrm>
            <a:off x="291511" y="5562053"/>
            <a:ext cx="698742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solidFill>
                  <a:schemeClr val="accent1"/>
                </a:solidFill>
              </a:rPr>
              <a:t>Danilo Bevk, Blaž Koderman, Mojca Pibernik, Tadej Verbič, Ladeja Fajfar, Danijel Kablar, Johanna A. Robinson; </a:t>
            </a:r>
          </a:p>
          <a:p>
            <a:r>
              <a:rPr lang="sl-SI" sz="1200" b="1" dirty="0" err="1">
                <a:solidFill>
                  <a:schemeClr val="accent1"/>
                </a:solidFill>
              </a:rPr>
              <a:t>Čmrljica</a:t>
            </a:r>
            <a:r>
              <a:rPr lang="sl-SI" sz="1200" b="1" dirty="0">
                <a:solidFill>
                  <a:schemeClr val="accent1"/>
                </a:solidFill>
              </a:rPr>
              <a:t> – slovensko društvo za varstvo opraševalcev </a:t>
            </a:r>
          </a:p>
          <a:p>
            <a:endParaRPr lang="sl-SI" sz="1400" dirty="0">
              <a:solidFill>
                <a:schemeClr val="accent1"/>
              </a:solidFill>
            </a:endParaRPr>
          </a:p>
          <a:p>
            <a:r>
              <a:rPr lang="sl-SI" sz="1200" dirty="0">
                <a:solidFill>
                  <a:schemeClr val="accent1"/>
                </a:solidFill>
              </a:rPr>
              <a:t>2. NACIONALNI DOGODEK (2024) “Odkrivaj, sodeluj, raziskuj: Iz teorije v prakso”</a:t>
            </a:r>
          </a:p>
          <a:p>
            <a:r>
              <a:rPr lang="sl-SI" sz="1200" dirty="0">
                <a:solidFill>
                  <a:schemeClr val="accent1"/>
                </a:solidFill>
              </a:rPr>
              <a:t>Ljubljana, 4. december 2024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4F25D8-1AF5-95E7-8357-935956F8C448}"/>
              </a:ext>
            </a:extLst>
          </p:cNvPr>
          <p:cNvSpPr txBox="1"/>
          <p:nvPr/>
        </p:nvSpPr>
        <p:spPr>
          <a:xfrm>
            <a:off x="291511" y="1032387"/>
            <a:ext cx="7869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 dirty="0" err="1">
                <a:solidFill>
                  <a:schemeClr val="accent1"/>
                </a:solidFill>
              </a:rPr>
              <a:t>P</a:t>
            </a:r>
            <a:r>
              <a:rPr lang="sl-SI" sz="4000" b="1" cap="none" dirty="0" err="1">
                <a:solidFill>
                  <a:schemeClr val="accent1"/>
                </a:solidFill>
              </a:rPr>
              <a:t>ru</a:t>
            </a:r>
            <a:r>
              <a:rPr lang="sl-SI" sz="4000" b="1" cap="none" dirty="0">
                <a:solidFill>
                  <a:schemeClr val="accent1"/>
                </a:solidFill>
              </a:rPr>
              <a:t> </a:t>
            </a:r>
            <a:r>
              <a:rPr lang="sl-SI" sz="4000" b="1" cap="none" dirty="0" err="1">
                <a:solidFill>
                  <a:schemeClr val="accent1"/>
                </a:solidFill>
              </a:rPr>
              <a:t>čmru</a:t>
            </a:r>
            <a:r>
              <a:rPr lang="sl-SI" sz="4000" b="1" cap="none" dirty="0">
                <a:solidFill>
                  <a:schemeClr val="accent1"/>
                </a:solidFill>
              </a:rPr>
              <a:t> – monitoring čmrljih matic</a:t>
            </a:r>
            <a:endParaRPr lang="sl-SI" sz="4000" dirty="0">
              <a:solidFill>
                <a:schemeClr val="accent1"/>
              </a:solidFill>
            </a:endParaRPr>
          </a:p>
        </p:txBody>
      </p:sp>
      <p:pic>
        <p:nvPicPr>
          <p:cNvPr id="13" name="Picture 12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C95EDD5E-45E0-CF24-72E3-634C2DA78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9" y="2795824"/>
            <a:ext cx="1547444" cy="1541351"/>
          </a:xfrm>
          <a:prstGeom prst="rect">
            <a:avLst/>
          </a:prstGeom>
        </p:spPr>
      </p:pic>
      <p:pic>
        <p:nvPicPr>
          <p:cNvPr id="15" name="Picture 14" descr="A logo with a flower and text&#10;&#10;Description automatically generated">
            <a:extLst>
              <a:ext uri="{FF2B5EF4-FFF2-40B4-BE49-F238E27FC236}">
                <a16:creationId xmlns:a16="http://schemas.microsoft.com/office/drawing/2014/main" id="{F3497DD5-FC65-B427-AE24-BF9D82A7F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32" y="5562053"/>
            <a:ext cx="1167218" cy="1167218"/>
          </a:xfrm>
          <a:prstGeom prst="rect">
            <a:avLst/>
          </a:prstGeom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702E2FCB-519B-CB83-FB92-25858946F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50" y="5154123"/>
            <a:ext cx="8731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sz="1000" dirty="0">
                <a:solidFill>
                  <a:schemeClr val="bg1"/>
                </a:solidFill>
              </a:rPr>
              <a:t>Foto: D. Bevk</a:t>
            </a:r>
          </a:p>
        </p:txBody>
      </p:sp>
    </p:spTree>
    <p:extLst>
      <p:ext uri="{BB962C8B-B14F-4D97-AF65-F5344CB8AC3E}">
        <p14:creationId xmlns:p14="http://schemas.microsoft.com/office/powerpoint/2010/main" val="1716859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625E6F0-96C0-2027-3782-F88A5D0E2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5A1F-FD7C-DE3D-5126-03CE1C28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31" y="556847"/>
            <a:ext cx="8264769" cy="515815"/>
          </a:xfrm>
        </p:spPr>
        <p:txBody>
          <a:bodyPr>
            <a:no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Načrti za naprej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D983FCC-7673-97AE-7DC2-B0297A5BF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632" y="1600740"/>
            <a:ext cx="3426068" cy="2101105"/>
          </a:xfrm>
        </p:spPr>
        <p:txBody>
          <a:bodyPr/>
          <a:lstStyle/>
          <a:p>
            <a:r>
              <a:rPr lang="sl-SI" sz="2200" dirty="0">
                <a:solidFill>
                  <a:schemeClr val="bg2"/>
                </a:solidFill>
              </a:rPr>
              <a:t>Nadaljevanje, a z nekaterimi spremembami:</a:t>
            </a:r>
          </a:p>
          <a:p>
            <a:pPr lvl="1"/>
            <a:r>
              <a:rPr lang="sl-SI" sz="2000" dirty="0">
                <a:solidFill>
                  <a:schemeClr val="bg2"/>
                </a:solidFill>
              </a:rPr>
              <a:t>Obvezne fotografije</a:t>
            </a:r>
          </a:p>
          <a:p>
            <a:pPr lvl="1"/>
            <a:r>
              <a:rPr lang="sl-SI" sz="2000" dirty="0">
                <a:solidFill>
                  <a:schemeClr val="bg2"/>
                </a:solidFill>
              </a:rPr>
              <a:t>Omejitev števila opazovanj na lokacijo?</a:t>
            </a:r>
          </a:p>
          <a:p>
            <a:r>
              <a:rPr lang="sl-SI" sz="2200" dirty="0">
                <a:solidFill>
                  <a:schemeClr val="bg2"/>
                </a:solidFill>
              </a:rPr>
              <a:t>Več promocije</a:t>
            </a:r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endParaRPr lang="sl-SI" sz="2200" dirty="0">
              <a:solidFill>
                <a:schemeClr val="bg2"/>
              </a:solidFill>
            </a:endParaRPr>
          </a:p>
          <a:p>
            <a:endParaRPr lang="sl-SI" sz="2200" dirty="0">
              <a:solidFill>
                <a:schemeClr val="bg2"/>
              </a:solidFill>
            </a:endParaRPr>
          </a:p>
          <a:p>
            <a:endParaRPr lang="sl-SI" sz="2000" dirty="0">
              <a:solidFill>
                <a:schemeClr val="bg2"/>
              </a:solidFill>
            </a:endParaRPr>
          </a:p>
          <a:p>
            <a:pPr marL="457200" lvl="1" indent="0">
              <a:buNone/>
            </a:pPr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marL="457200" lvl="1" indent="0">
              <a:buNone/>
            </a:pPr>
            <a:r>
              <a:rPr lang="sl-SI" sz="2000" dirty="0">
                <a:solidFill>
                  <a:schemeClr val="bg2"/>
                </a:solidFill>
              </a:rPr>
              <a:t>						</a:t>
            </a:r>
          </a:p>
          <a:p>
            <a:pPr lvl="1"/>
            <a:endParaRPr lang="sl-SI" sz="2000" dirty="0">
              <a:solidFill>
                <a:schemeClr val="bg2"/>
              </a:solidFill>
            </a:endParaRPr>
          </a:p>
        </p:txBody>
      </p:sp>
      <p:pic>
        <p:nvPicPr>
          <p:cNvPr id="3" name="Picture 2" descr="A logo with a flower and text&#10;&#10;Description automatically generated">
            <a:extLst>
              <a:ext uri="{FF2B5EF4-FFF2-40B4-BE49-F238E27FC236}">
                <a16:creationId xmlns:a16="http://schemas.microsoft.com/office/drawing/2014/main" id="{40540E89-5AE0-9A9F-F6F2-7DDAD9D4F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57" y="121467"/>
            <a:ext cx="435380" cy="435380"/>
          </a:xfrm>
          <a:prstGeom prst="rect">
            <a:avLst/>
          </a:prstGeom>
        </p:spPr>
      </p:pic>
      <p:pic>
        <p:nvPicPr>
          <p:cNvPr id="5" name="Picture 4" descr="A bee on a flower&#10;&#10;Description automatically generated">
            <a:extLst>
              <a:ext uri="{FF2B5EF4-FFF2-40B4-BE49-F238E27FC236}">
                <a16:creationId xmlns:a16="http://schemas.microsoft.com/office/drawing/2014/main" id="{F63E6A00-D4B3-2012-FCB6-4DD21A23E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0" t="1426" r="31789" b="11428"/>
          <a:stretch/>
        </p:blipFill>
        <p:spPr>
          <a:xfrm>
            <a:off x="4572000" y="1600740"/>
            <a:ext cx="4029458" cy="4624753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C9754206-1165-2484-8EF8-FC7B0B9E9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954" y="5979272"/>
            <a:ext cx="12814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B. Koderman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5948D-5B2A-716A-27DE-B66CC659A3B0}"/>
              </a:ext>
            </a:extLst>
          </p:cNvPr>
          <p:cNvSpPr txBox="1"/>
          <p:nvPr/>
        </p:nvSpPr>
        <p:spPr>
          <a:xfrm>
            <a:off x="8997" y="6581001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Pru </a:t>
            </a:r>
            <a:r>
              <a:rPr kumimoji="0" lang="sl-SI" sz="12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čmru</a:t>
            </a: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– monitoring čmrljih matic</a:t>
            </a:r>
          </a:p>
        </p:txBody>
      </p:sp>
    </p:spTree>
    <p:extLst>
      <p:ext uri="{BB962C8B-B14F-4D97-AF65-F5344CB8AC3E}">
        <p14:creationId xmlns:p14="http://schemas.microsoft.com/office/powerpoint/2010/main" val="3036050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nstagram announces new changes to the timeline based on feedback -  GSMArena.com new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7613" y="1997500"/>
            <a:ext cx="1256356" cy="78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cebook - Wikipedija, prosta enciklopedij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474" y="2090985"/>
            <a:ext cx="989724" cy="37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7"/>
          <p:cNvSpPr txBox="1"/>
          <p:nvPr/>
        </p:nvSpPr>
        <p:spPr>
          <a:xfrm>
            <a:off x="4897168" y="1128411"/>
            <a:ext cx="392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www.oprasevalci.si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6611779"/>
            <a:ext cx="1173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danilo.bevk@nib.si</a:t>
            </a:r>
          </a:p>
        </p:txBody>
      </p:sp>
      <p:pic>
        <p:nvPicPr>
          <p:cNvPr id="9" name="Picture 8" descr="A black x symbol with white background&#10;&#10;Description automatically generated">
            <a:extLst>
              <a:ext uri="{FF2B5EF4-FFF2-40B4-BE49-F238E27FC236}">
                <a16:creationId xmlns:a16="http://schemas.microsoft.com/office/drawing/2014/main" id="{E3977F3A-FE7D-BC91-D4AC-76A191583A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5384" y="2090985"/>
            <a:ext cx="736209" cy="4122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ACC618-E918-629F-FC2E-63C4ACECFE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59" y="588520"/>
            <a:ext cx="3659975" cy="2659022"/>
          </a:xfrm>
          <a:prstGeom prst="rect">
            <a:avLst/>
          </a:prstGeom>
        </p:spPr>
      </p:pic>
      <p:pic>
        <p:nvPicPr>
          <p:cNvPr id="3" name="Picture 2" descr="A book with a bee on it&#10;&#10;Description automatically generated">
            <a:extLst>
              <a:ext uri="{FF2B5EF4-FFF2-40B4-BE49-F238E27FC236}">
                <a16:creationId xmlns:a16="http://schemas.microsoft.com/office/drawing/2014/main" id="{48370321-9B44-5766-5F16-77BAA2E9C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6" b="14189"/>
          <a:stretch/>
        </p:blipFill>
        <p:spPr>
          <a:xfrm>
            <a:off x="2723117" y="3288429"/>
            <a:ext cx="4096755" cy="3106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FECBB-50DE-E2D7-6B0A-433700D4894B}"/>
              </a:ext>
            </a:extLst>
          </p:cNvPr>
          <p:cNvSpPr txBox="1"/>
          <p:nvPr/>
        </p:nvSpPr>
        <p:spPr>
          <a:xfrm>
            <a:off x="8997" y="6581001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Pru </a:t>
            </a:r>
            <a:r>
              <a:rPr kumimoji="0" lang="sl-SI" sz="12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čmru</a:t>
            </a: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– monitoring čmrljih matic</a:t>
            </a:r>
          </a:p>
        </p:txBody>
      </p:sp>
    </p:spTree>
    <p:extLst>
      <p:ext uri="{BB962C8B-B14F-4D97-AF65-F5344CB8AC3E}">
        <p14:creationId xmlns:p14="http://schemas.microsoft.com/office/powerpoint/2010/main" val="1535737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ee on a purple flower&#10;&#10;Description automatically generated">
            <a:extLst>
              <a:ext uri="{FF2B5EF4-FFF2-40B4-BE49-F238E27FC236}">
                <a16:creationId xmlns:a16="http://schemas.microsoft.com/office/drawing/2014/main" id="{9DC64C38-5755-65BC-38DF-CBB1B21818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70699"/>
          </a:xfrm>
          <a:prstGeom prst="rect">
            <a:avLst/>
          </a:prstGeo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121223" y="6611938"/>
            <a:ext cx="107695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Luka Rifelj</a:t>
            </a:r>
          </a:p>
        </p:txBody>
      </p:sp>
      <p:pic>
        <p:nvPicPr>
          <p:cNvPr id="24578" name="Picture 2" descr="30Bevk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70700"/>
          </a:xfrm>
          <a:noFill/>
        </p:spPr>
      </p:pic>
    </p:spTree>
    <p:extLst>
      <p:ext uri="{BB962C8B-B14F-4D97-AF65-F5344CB8AC3E}">
        <p14:creationId xmlns:p14="http://schemas.microsoft.com/office/powerpoint/2010/main" val="2157706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2" descr="Slika, ki vsebuje besede žuželka, opraševalec, kožekrilci, nevretenčar&#10;&#10;Opis je samodejno ustvarjen">
            <a:extLst>
              <a:ext uri="{FF2B5EF4-FFF2-40B4-BE49-F238E27FC236}">
                <a16:creationId xmlns:a16="http://schemas.microsoft.com/office/drawing/2014/main" id="{B898A5BB-2623-6B48-2BAC-1E6712890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t="2097" r="29455" b="2401"/>
          <a:stretch/>
        </p:blipFill>
        <p:spPr>
          <a:xfrm>
            <a:off x="4580997" y="1564220"/>
            <a:ext cx="4101981" cy="4679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31" y="556847"/>
            <a:ext cx="8264769" cy="515815"/>
          </a:xfrm>
        </p:spPr>
        <p:txBody>
          <a:bodyPr>
            <a:no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Zakaj opazovati čmrlje?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650631" y="1564220"/>
            <a:ext cx="3283194" cy="3731680"/>
          </a:xfrm>
        </p:spPr>
        <p:txBody>
          <a:bodyPr/>
          <a:lstStyle/>
          <a:p>
            <a:r>
              <a:rPr lang="sl-SI" sz="2200" dirty="0">
                <a:solidFill>
                  <a:schemeClr val="bg2"/>
                </a:solidFill>
              </a:rPr>
              <a:t>Ker zagotavljajo eno ključnih ekosistemskih storitev.</a:t>
            </a:r>
          </a:p>
          <a:p>
            <a:r>
              <a:rPr lang="sl-SI" sz="2200" dirty="0">
                <a:solidFill>
                  <a:schemeClr val="bg2"/>
                </a:solidFill>
              </a:rPr>
              <a:t>Ker so ogroženi.</a:t>
            </a:r>
            <a:endParaRPr lang="sl-SI" sz="2000" dirty="0">
              <a:solidFill>
                <a:schemeClr val="bg2"/>
              </a:solidFill>
            </a:endParaRPr>
          </a:p>
          <a:p>
            <a:r>
              <a:rPr lang="sl-SI" sz="2200" dirty="0">
                <a:solidFill>
                  <a:schemeClr val="bg2"/>
                </a:solidFill>
              </a:rPr>
              <a:t>Ker so pokazatelj sprememb v okolju.</a:t>
            </a:r>
          </a:p>
          <a:p>
            <a:r>
              <a:rPr lang="sl-SI" sz="2200" dirty="0">
                <a:solidFill>
                  <a:schemeClr val="bg2"/>
                </a:solidFill>
              </a:rPr>
              <a:t>Ker se s tem nekaj novega naučimo.</a:t>
            </a:r>
          </a:p>
          <a:p>
            <a:r>
              <a:rPr lang="sl-SI" sz="2200" dirty="0">
                <a:solidFill>
                  <a:schemeClr val="bg2"/>
                </a:solidFill>
              </a:rPr>
              <a:t>Ker je zabavno. </a:t>
            </a:r>
            <a:r>
              <a:rPr lang="sl-SI" sz="2200" dirty="0">
                <a:solidFill>
                  <a:schemeClr val="bg2"/>
                </a:solidFill>
                <a:sym typeface="Wingdings" panose="05000000000000000000" pitchFamily="2" charset="2"/>
              </a:rPr>
              <a:t></a:t>
            </a:r>
            <a:endParaRPr lang="sl-SI" sz="2200" dirty="0">
              <a:solidFill>
                <a:schemeClr val="bg2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537729" y="5997433"/>
            <a:ext cx="12814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B. Koderman</a:t>
            </a:r>
          </a:p>
        </p:txBody>
      </p:sp>
      <p:pic>
        <p:nvPicPr>
          <p:cNvPr id="5" name="Picture 4" descr="A logo with a flower and text&#10;&#10;Description automatically generated">
            <a:extLst>
              <a:ext uri="{FF2B5EF4-FFF2-40B4-BE49-F238E27FC236}">
                <a16:creationId xmlns:a16="http://schemas.microsoft.com/office/drawing/2014/main" id="{D72DF003-7552-AA72-2338-A06CB578B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57" y="121467"/>
            <a:ext cx="435380" cy="4353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BAE46E-EE00-8752-AC71-C8BD8A729EFA}"/>
              </a:ext>
            </a:extLst>
          </p:cNvPr>
          <p:cNvSpPr txBox="1"/>
          <p:nvPr/>
        </p:nvSpPr>
        <p:spPr>
          <a:xfrm>
            <a:off x="8997" y="6581001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Pru </a:t>
            </a:r>
            <a:r>
              <a:rPr kumimoji="0" lang="sl-SI" sz="12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čmru</a:t>
            </a: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– monitoring čmrljih matic</a:t>
            </a:r>
          </a:p>
        </p:txBody>
      </p:sp>
    </p:spTree>
    <p:extLst>
      <p:ext uri="{BB962C8B-B14F-4D97-AF65-F5344CB8AC3E}">
        <p14:creationId xmlns:p14="http://schemas.microsoft.com/office/powerpoint/2010/main" val="120857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31" y="556847"/>
            <a:ext cx="8264769" cy="515815"/>
          </a:xfrm>
        </p:spPr>
        <p:txBody>
          <a:bodyPr>
            <a:no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Zakaj opazovati matice čmrljev?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650631" y="1495402"/>
            <a:ext cx="3921369" cy="1271864"/>
          </a:xfrm>
        </p:spPr>
        <p:txBody>
          <a:bodyPr/>
          <a:lstStyle/>
          <a:p>
            <a:r>
              <a:rPr lang="sl-SI" sz="2200" dirty="0">
                <a:solidFill>
                  <a:schemeClr val="bg2"/>
                </a:solidFill>
              </a:rPr>
              <a:t>Večje, bolj opazne</a:t>
            </a:r>
          </a:p>
          <a:p>
            <a:r>
              <a:rPr lang="sl-SI" sz="2200" dirty="0">
                <a:solidFill>
                  <a:schemeClr val="bg2"/>
                </a:solidFill>
              </a:rPr>
              <a:t>Znanilke pomladi</a:t>
            </a:r>
          </a:p>
          <a:p>
            <a:r>
              <a:rPr lang="sl-SI" sz="2200" dirty="0">
                <a:solidFill>
                  <a:schemeClr val="bg2"/>
                </a:solidFill>
              </a:rPr>
              <a:t>Krajša sezona</a:t>
            </a:r>
            <a:endParaRPr lang="sl-SI" sz="2000" dirty="0">
              <a:solidFill>
                <a:schemeClr val="bg2"/>
              </a:solidFill>
            </a:endParaRPr>
          </a:p>
        </p:txBody>
      </p:sp>
      <p:pic>
        <p:nvPicPr>
          <p:cNvPr id="4" name="Picture 3" descr="A drawing of bees in a field&#10;&#10;Description automatically generated with medium confidence">
            <a:extLst>
              <a:ext uri="{FF2B5EF4-FFF2-40B4-BE49-F238E27FC236}">
                <a16:creationId xmlns:a16="http://schemas.microsoft.com/office/drawing/2014/main" id="{FF9F5E27-B430-0C11-BC2C-D4CBD7F9A8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4621" y="2418347"/>
            <a:ext cx="5378117" cy="4033588"/>
          </a:xfrm>
          <a:prstGeom prst="rect">
            <a:avLst/>
          </a:prstGeom>
        </p:spPr>
      </p:pic>
      <p:pic>
        <p:nvPicPr>
          <p:cNvPr id="5" name="Picture 4" descr="A logo with a flower and text&#10;&#10;Description automatically generated">
            <a:extLst>
              <a:ext uri="{FF2B5EF4-FFF2-40B4-BE49-F238E27FC236}">
                <a16:creationId xmlns:a16="http://schemas.microsoft.com/office/drawing/2014/main" id="{FF62E194-722A-0DEB-5F8D-770A6AFAB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57" y="121467"/>
            <a:ext cx="435380" cy="435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A27696-64E6-38BF-0B04-FEF7CBCCF701}"/>
              </a:ext>
            </a:extLst>
          </p:cNvPr>
          <p:cNvSpPr txBox="1"/>
          <p:nvPr/>
        </p:nvSpPr>
        <p:spPr>
          <a:xfrm>
            <a:off x="8997" y="6581001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Pru </a:t>
            </a:r>
            <a:r>
              <a:rPr kumimoji="0" lang="sl-SI" sz="12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čmru</a:t>
            </a: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– monitoring čmrljih matic</a:t>
            </a:r>
          </a:p>
        </p:txBody>
      </p:sp>
    </p:spTree>
    <p:extLst>
      <p:ext uri="{BB962C8B-B14F-4D97-AF65-F5344CB8AC3E}">
        <p14:creationId xmlns:p14="http://schemas.microsoft.com/office/powerpoint/2010/main" val="3638860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7" t="8164" r="27085" b="6867"/>
          <a:stretch/>
        </p:blipFill>
        <p:spPr>
          <a:xfrm>
            <a:off x="4572000" y="1600741"/>
            <a:ext cx="4128448" cy="4618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31" y="556847"/>
            <a:ext cx="8264769" cy="515815"/>
          </a:xfrm>
        </p:spPr>
        <p:txBody>
          <a:bodyPr>
            <a:no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Kaj nas zanima?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/>
          </p:nvPr>
        </p:nvSpPr>
        <p:spPr>
          <a:xfrm>
            <a:off x="650631" y="1600741"/>
            <a:ext cx="3698545" cy="2072050"/>
          </a:xfrm>
        </p:spPr>
        <p:txBody>
          <a:bodyPr/>
          <a:lstStyle/>
          <a:p>
            <a:r>
              <a:rPr lang="sl-SI" sz="2200" dirty="0">
                <a:solidFill>
                  <a:schemeClr val="bg2"/>
                </a:solidFill>
              </a:rPr>
              <a:t>Kdaj postanejo matice dejavne?</a:t>
            </a:r>
          </a:p>
          <a:p>
            <a:r>
              <a:rPr lang="sl-SI" sz="2200" dirty="0">
                <a:solidFill>
                  <a:schemeClr val="bg2"/>
                </a:solidFill>
              </a:rPr>
              <a:t>Na katerih rastlinah se hranijo?</a:t>
            </a:r>
          </a:p>
          <a:p>
            <a:r>
              <a:rPr lang="sl-SI" sz="2200" dirty="0">
                <a:solidFill>
                  <a:schemeClr val="bg2"/>
                </a:solidFill>
              </a:rPr>
              <a:t>Kakšne so razlike med vrstami?</a:t>
            </a:r>
          </a:p>
          <a:p>
            <a:r>
              <a:rPr lang="sl-SI" sz="2200" dirty="0">
                <a:solidFill>
                  <a:schemeClr val="bg2"/>
                </a:solidFill>
              </a:rPr>
              <a:t>Razširjenost vrst</a:t>
            </a:r>
          </a:p>
          <a:p>
            <a:r>
              <a:rPr lang="sl-SI" sz="2200" dirty="0">
                <a:solidFill>
                  <a:schemeClr val="bg2"/>
                </a:solidFill>
              </a:rPr>
              <a:t>…</a:t>
            </a:r>
          </a:p>
          <a:p>
            <a:r>
              <a:rPr lang="sl-SI" sz="2200" dirty="0">
                <a:solidFill>
                  <a:schemeClr val="bg2"/>
                </a:solidFill>
              </a:rPr>
              <a:t>Razlike med leti</a:t>
            </a:r>
          </a:p>
          <a:p>
            <a:endParaRPr lang="sl-SI" sz="2200" dirty="0">
              <a:solidFill>
                <a:schemeClr val="bg2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807325" y="5972930"/>
            <a:ext cx="10064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D. Bevk</a:t>
            </a:r>
          </a:p>
        </p:txBody>
      </p:sp>
      <p:pic>
        <p:nvPicPr>
          <p:cNvPr id="3" name="Picture 2" descr="A logo with a flower and text&#10;&#10;Description automatically generated">
            <a:extLst>
              <a:ext uri="{FF2B5EF4-FFF2-40B4-BE49-F238E27FC236}">
                <a16:creationId xmlns:a16="http://schemas.microsoft.com/office/drawing/2014/main" id="{D1C91411-0924-7CB5-AC90-7261C6D4C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57" y="121467"/>
            <a:ext cx="435380" cy="435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9445FF-21F8-C1C4-AF76-D7EF6019520A}"/>
              </a:ext>
            </a:extLst>
          </p:cNvPr>
          <p:cNvSpPr txBox="1"/>
          <p:nvPr/>
        </p:nvSpPr>
        <p:spPr>
          <a:xfrm>
            <a:off x="8997" y="6581001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Pru </a:t>
            </a:r>
            <a:r>
              <a:rPr kumimoji="0" lang="sl-SI" sz="12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čmru</a:t>
            </a: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– monitoring čmrljih matic</a:t>
            </a:r>
          </a:p>
        </p:txBody>
      </p:sp>
    </p:spTree>
    <p:extLst>
      <p:ext uri="{BB962C8B-B14F-4D97-AF65-F5344CB8AC3E}">
        <p14:creationId xmlns:p14="http://schemas.microsoft.com/office/powerpoint/2010/main" val="3693297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387832C-44AB-544D-2B56-4C76EFD43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0926-74FC-9089-FBBF-0E16C565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31" y="556847"/>
            <a:ext cx="8264769" cy="515815"/>
          </a:xfrm>
        </p:spPr>
        <p:txBody>
          <a:bodyPr>
            <a:no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Kako beležiti in sporočati podatke?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936464E-9096-60DD-6FDC-87186A54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325" y="5972930"/>
            <a:ext cx="10064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D. Bevk</a:t>
            </a:r>
          </a:p>
        </p:txBody>
      </p:sp>
      <p:pic>
        <p:nvPicPr>
          <p:cNvPr id="5" name="Picture 4" descr="A logo with purple circles&#10;&#10;Description automatically generated">
            <a:extLst>
              <a:ext uri="{FF2B5EF4-FFF2-40B4-BE49-F238E27FC236}">
                <a16:creationId xmlns:a16="http://schemas.microsoft.com/office/drawing/2014/main" id="{48F72871-97A6-8D6A-C397-EB0FFEB6F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85" y="3532197"/>
            <a:ext cx="2563764" cy="2563764"/>
          </a:xfrm>
          <a:prstGeom prst="rect">
            <a:avLst/>
          </a:prstGeom>
        </p:spPr>
      </p:pic>
      <p:pic>
        <p:nvPicPr>
          <p:cNvPr id="1026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115A783C-C58A-6040-618E-87F5FD82F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309135"/>
            <a:ext cx="2730500" cy="30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06089E-E185-E4B7-8239-8E20BA051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631" y="1600741"/>
            <a:ext cx="3921369" cy="1828260"/>
          </a:xfrm>
        </p:spPr>
        <p:txBody>
          <a:bodyPr/>
          <a:lstStyle/>
          <a:p>
            <a:r>
              <a:rPr lang="sl-SI" sz="2200" dirty="0">
                <a:solidFill>
                  <a:schemeClr val="bg2"/>
                </a:solidFill>
              </a:rPr>
              <a:t>Iskali aplikacijo, ki omogoča:</a:t>
            </a:r>
          </a:p>
          <a:p>
            <a:pPr lvl="1"/>
            <a:r>
              <a:rPr lang="sl-SI" sz="2000" dirty="0">
                <a:solidFill>
                  <a:schemeClr val="bg2"/>
                </a:solidFill>
              </a:rPr>
              <a:t>Izbiro odgovorov s seznama</a:t>
            </a:r>
          </a:p>
          <a:p>
            <a:pPr lvl="1"/>
            <a:r>
              <a:rPr lang="sl-SI" sz="2000" dirty="0">
                <a:solidFill>
                  <a:schemeClr val="bg2"/>
                </a:solidFill>
              </a:rPr>
              <a:t>Nalaganje fotografij</a:t>
            </a:r>
          </a:p>
          <a:p>
            <a:pPr lvl="1"/>
            <a:r>
              <a:rPr lang="sl-SI" sz="2000" dirty="0">
                <a:solidFill>
                  <a:schemeClr val="bg2"/>
                </a:solidFill>
              </a:rPr>
              <a:t>Beleženje lokacij</a:t>
            </a:r>
          </a:p>
          <a:p>
            <a:pPr lvl="1"/>
            <a:r>
              <a:rPr lang="sl-SI" sz="2000" dirty="0">
                <a:solidFill>
                  <a:schemeClr val="bg2"/>
                </a:solidFill>
              </a:rPr>
              <a:t>Brezplačna</a:t>
            </a: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marL="457200" lvl="1" indent="0">
              <a:buNone/>
            </a:pPr>
            <a:r>
              <a:rPr lang="sl-SI" sz="2000" dirty="0">
                <a:solidFill>
                  <a:schemeClr val="bg2"/>
                </a:solidFill>
              </a:rPr>
              <a:t>						</a:t>
            </a:r>
          </a:p>
          <a:p>
            <a:endParaRPr lang="sl-SI" sz="2200" dirty="0">
              <a:solidFill>
                <a:schemeClr val="bg2"/>
              </a:solidFill>
            </a:endParaRPr>
          </a:p>
        </p:txBody>
      </p:sp>
      <p:pic>
        <p:nvPicPr>
          <p:cNvPr id="10" name="Picture 9" descr="A logo with a flower and text&#10;&#10;Description automatically generated">
            <a:extLst>
              <a:ext uri="{FF2B5EF4-FFF2-40B4-BE49-F238E27FC236}">
                <a16:creationId xmlns:a16="http://schemas.microsoft.com/office/drawing/2014/main" id="{1DF08B88-EF33-4815-BACC-7BC4F32CF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57" y="121467"/>
            <a:ext cx="435380" cy="4353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2EDED1-70D7-219C-5A63-DD7E190816A4}"/>
              </a:ext>
            </a:extLst>
          </p:cNvPr>
          <p:cNvSpPr txBox="1"/>
          <p:nvPr/>
        </p:nvSpPr>
        <p:spPr>
          <a:xfrm>
            <a:off x="8997" y="6581001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Pru </a:t>
            </a:r>
            <a:r>
              <a:rPr kumimoji="0" lang="sl-SI" sz="12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čmru</a:t>
            </a: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– monitoring čmrljih matic</a:t>
            </a:r>
          </a:p>
        </p:txBody>
      </p:sp>
    </p:spTree>
    <p:extLst>
      <p:ext uri="{BB962C8B-B14F-4D97-AF65-F5344CB8AC3E}">
        <p14:creationId xmlns:p14="http://schemas.microsoft.com/office/powerpoint/2010/main" val="77046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2F0EF8F-D046-29A5-67C7-66F380918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B35A9-73BB-D262-09FD-704A5BDE1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31" y="556847"/>
            <a:ext cx="8264769" cy="515815"/>
          </a:xfrm>
        </p:spPr>
        <p:txBody>
          <a:bodyPr>
            <a:no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Izvedba prve akcije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51E07DF-BBED-1E2B-DC83-A0E0FDCF6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631" y="1600740"/>
            <a:ext cx="3921369" cy="4070015"/>
          </a:xfrm>
        </p:spPr>
        <p:txBody>
          <a:bodyPr/>
          <a:lstStyle/>
          <a:p>
            <a:r>
              <a:rPr lang="sl-SI" sz="2200" dirty="0">
                <a:solidFill>
                  <a:schemeClr val="bg2"/>
                </a:solidFill>
              </a:rPr>
              <a:t>Sredina februarja – april 2024</a:t>
            </a:r>
          </a:p>
          <a:p>
            <a:r>
              <a:rPr lang="sl-SI" sz="2200" dirty="0">
                <a:solidFill>
                  <a:schemeClr val="bg2"/>
                </a:solidFill>
              </a:rPr>
              <a:t>Promocija – FB, IG, X, Brenčač</a:t>
            </a:r>
          </a:p>
          <a:p>
            <a:r>
              <a:rPr lang="sl-SI" sz="2200" dirty="0">
                <a:solidFill>
                  <a:schemeClr val="bg2"/>
                </a:solidFill>
              </a:rPr>
              <a:t>Podpora:</a:t>
            </a:r>
          </a:p>
          <a:p>
            <a:pPr lvl="1"/>
            <a:r>
              <a:rPr lang="sl-SI" sz="2000" dirty="0">
                <a:solidFill>
                  <a:schemeClr val="bg2"/>
                </a:solidFill>
              </a:rPr>
              <a:t>spletna stran</a:t>
            </a:r>
          </a:p>
          <a:p>
            <a:pPr lvl="1"/>
            <a:r>
              <a:rPr lang="sl-SI" sz="2000" dirty="0">
                <a:solidFill>
                  <a:schemeClr val="bg2"/>
                </a:solidFill>
              </a:rPr>
              <a:t>Brenčač</a:t>
            </a:r>
          </a:p>
          <a:p>
            <a:pPr lvl="1"/>
            <a:r>
              <a:rPr lang="sl-SI" sz="2000" dirty="0">
                <a:solidFill>
                  <a:schemeClr val="bg2"/>
                </a:solidFill>
              </a:rPr>
              <a:t>FB skupina (310 članov)</a:t>
            </a:r>
          </a:p>
          <a:p>
            <a:r>
              <a:rPr lang="sl-SI" sz="2200" dirty="0">
                <a:solidFill>
                  <a:schemeClr val="bg2"/>
                </a:solidFill>
              </a:rPr>
              <a:t>Obveščanje</a:t>
            </a:r>
          </a:p>
          <a:p>
            <a:pPr lvl="1"/>
            <a:r>
              <a:rPr lang="sl-SI" sz="2000" dirty="0">
                <a:solidFill>
                  <a:schemeClr val="bg2"/>
                </a:solidFill>
              </a:rPr>
              <a:t>tedenska poročila (FB, IG, X)</a:t>
            </a:r>
          </a:p>
          <a:p>
            <a:pPr lvl="1"/>
            <a:r>
              <a:rPr lang="sl-SI" sz="2000" dirty="0">
                <a:solidFill>
                  <a:schemeClr val="bg2"/>
                </a:solidFill>
              </a:rPr>
              <a:t>mesečna poročila (e-novice, FB, IG, X)</a:t>
            </a:r>
          </a:p>
          <a:p>
            <a:r>
              <a:rPr lang="sl-SI" sz="2200" dirty="0">
                <a:solidFill>
                  <a:schemeClr val="bg2"/>
                </a:solidFill>
              </a:rPr>
              <a:t>Simbolične nagrade</a:t>
            </a:r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marL="457200" lvl="1" indent="0">
              <a:buNone/>
            </a:pPr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marL="457200" lvl="1" indent="0">
              <a:buNone/>
            </a:pPr>
            <a:r>
              <a:rPr lang="sl-SI" sz="2000" dirty="0">
                <a:solidFill>
                  <a:schemeClr val="bg2"/>
                </a:solidFill>
              </a:rPr>
              <a:t>						</a:t>
            </a:r>
          </a:p>
          <a:p>
            <a:pPr lvl="1"/>
            <a:endParaRPr lang="sl-SI" sz="2000" dirty="0">
              <a:solidFill>
                <a:schemeClr val="bg2"/>
              </a:solidFill>
            </a:endParaRPr>
          </a:p>
        </p:txBody>
      </p:sp>
      <p:pic>
        <p:nvPicPr>
          <p:cNvPr id="3" name="Slika 3" descr="Slika, ki vsebuje besede žuželka, besedilo, členonožec, nevretenčar&#10;&#10;Opis je samodejno ustvarjen">
            <a:extLst>
              <a:ext uri="{FF2B5EF4-FFF2-40B4-BE49-F238E27FC236}">
                <a16:creationId xmlns:a16="http://schemas.microsoft.com/office/drawing/2014/main" id="{D7B71EDE-3611-09B6-89E4-17620BADC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r="2052"/>
          <a:stretch/>
        </p:blipFill>
        <p:spPr>
          <a:xfrm>
            <a:off x="4584442" y="1245328"/>
            <a:ext cx="3908927" cy="2931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1691BC-6CE5-ED70-0B06-F8D4D0E10E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69" t="17720" r="21316" b="40409"/>
          <a:stretch/>
        </p:blipFill>
        <p:spPr>
          <a:xfrm>
            <a:off x="4584442" y="4349690"/>
            <a:ext cx="3908927" cy="1885978"/>
          </a:xfrm>
          <a:prstGeom prst="rect">
            <a:avLst/>
          </a:prstGeom>
        </p:spPr>
      </p:pic>
      <p:pic>
        <p:nvPicPr>
          <p:cNvPr id="10" name="Picture 9" descr="A logo with a flower and text&#10;&#10;Description automatically generated">
            <a:extLst>
              <a:ext uri="{FF2B5EF4-FFF2-40B4-BE49-F238E27FC236}">
                <a16:creationId xmlns:a16="http://schemas.microsoft.com/office/drawing/2014/main" id="{42AFA226-5142-4D76-EBCA-4D2496429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57" y="121467"/>
            <a:ext cx="435380" cy="4353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158F82-46A9-B56A-68D4-1F18CF5FC8A3}"/>
              </a:ext>
            </a:extLst>
          </p:cNvPr>
          <p:cNvSpPr txBox="1"/>
          <p:nvPr/>
        </p:nvSpPr>
        <p:spPr>
          <a:xfrm>
            <a:off x="8997" y="6581001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Pru </a:t>
            </a:r>
            <a:r>
              <a:rPr kumimoji="0" lang="sl-SI" sz="12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čmru</a:t>
            </a: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– monitoring čmrljih matic</a:t>
            </a:r>
          </a:p>
        </p:txBody>
      </p:sp>
    </p:spTree>
    <p:extLst>
      <p:ext uri="{BB962C8B-B14F-4D97-AF65-F5344CB8AC3E}">
        <p14:creationId xmlns:p14="http://schemas.microsoft.com/office/powerpoint/2010/main" val="300663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52ECD3-1B59-C187-8A39-FE3409B0A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with purple dots&#10;&#10;Description automatically generated">
            <a:extLst>
              <a:ext uri="{FF2B5EF4-FFF2-40B4-BE49-F238E27FC236}">
                <a16:creationId xmlns:a16="http://schemas.microsoft.com/office/drawing/2014/main" id="{7BF4C445-BF9F-B45F-E231-C3F94031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86" y="440316"/>
            <a:ext cx="5977368" cy="5977368"/>
          </a:xfrm>
          <a:prstGeom prst="rect">
            <a:avLst/>
          </a:prstGeom>
        </p:spPr>
      </p:pic>
      <p:pic>
        <p:nvPicPr>
          <p:cNvPr id="9" name="Picture 8" descr="A logo with a flower and text&#10;&#10;Description automatically generated">
            <a:extLst>
              <a:ext uri="{FF2B5EF4-FFF2-40B4-BE49-F238E27FC236}">
                <a16:creationId xmlns:a16="http://schemas.microsoft.com/office/drawing/2014/main" id="{84BE8173-947D-3F70-3914-48AD3688B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57" y="121467"/>
            <a:ext cx="435380" cy="4353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6D4FA0-0D68-B6F9-A3E3-434FDBD85BB1}"/>
              </a:ext>
            </a:extLst>
          </p:cNvPr>
          <p:cNvSpPr txBox="1"/>
          <p:nvPr/>
        </p:nvSpPr>
        <p:spPr>
          <a:xfrm>
            <a:off x="8997" y="6581001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Pru </a:t>
            </a:r>
            <a:r>
              <a:rPr kumimoji="0" lang="sl-SI" sz="12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čmru</a:t>
            </a: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– monitoring čmrljih matic</a:t>
            </a:r>
          </a:p>
        </p:txBody>
      </p:sp>
    </p:spTree>
    <p:extLst>
      <p:ext uri="{BB962C8B-B14F-4D97-AF65-F5344CB8AC3E}">
        <p14:creationId xmlns:p14="http://schemas.microsoft.com/office/powerpoint/2010/main" val="3419712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74BB199-07BD-F9A5-5AC2-3BD3A83D5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ED275-2195-C731-CE1A-0C36CC403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31" y="556847"/>
            <a:ext cx="8264769" cy="515815"/>
          </a:xfrm>
        </p:spPr>
        <p:txBody>
          <a:bodyPr>
            <a:no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Rezultati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D7D0145-826B-7E3A-9749-CFDB52DC2C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631" y="1600740"/>
            <a:ext cx="3921369" cy="2233841"/>
          </a:xfrm>
        </p:spPr>
        <p:txBody>
          <a:bodyPr/>
          <a:lstStyle/>
          <a:p>
            <a:r>
              <a:rPr lang="sl-SI" sz="2200" dirty="0">
                <a:solidFill>
                  <a:schemeClr val="bg2"/>
                </a:solidFill>
              </a:rPr>
              <a:t>Vsaj 79 sodelujočih</a:t>
            </a:r>
          </a:p>
          <a:p>
            <a:r>
              <a:rPr lang="sl-SI" sz="2200" dirty="0">
                <a:solidFill>
                  <a:schemeClr val="bg2"/>
                </a:solidFill>
              </a:rPr>
              <a:t>1479 podatkov </a:t>
            </a:r>
          </a:p>
          <a:p>
            <a:r>
              <a:rPr lang="sl-SI" sz="2200" dirty="0">
                <a:solidFill>
                  <a:schemeClr val="bg2"/>
                </a:solidFill>
              </a:rPr>
              <a:t>80 % podatkov s fotografijo</a:t>
            </a:r>
          </a:p>
          <a:p>
            <a:pPr lvl="1"/>
            <a:r>
              <a:rPr lang="sl-SI" sz="2000" dirty="0">
                <a:solidFill>
                  <a:schemeClr val="bg2"/>
                </a:solidFill>
              </a:rPr>
              <a:t>od tega:</a:t>
            </a:r>
          </a:p>
          <a:p>
            <a:pPr lvl="2"/>
            <a:r>
              <a:rPr lang="sl-SI" sz="1800" dirty="0">
                <a:solidFill>
                  <a:schemeClr val="bg2"/>
                </a:solidFill>
              </a:rPr>
              <a:t>uporabnih 92 % </a:t>
            </a:r>
          </a:p>
          <a:p>
            <a:pPr lvl="2"/>
            <a:r>
              <a:rPr lang="sl-SI" sz="1800" dirty="0">
                <a:solidFill>
                  <a:schemeClr val="bg2"/>
                </a:solidFill>
              </a:rPr>
              <a:t>pravilno določenih 80 %</a:t>
            </a: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endParaRPr lang="sl-SI" sz="22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marL="457200" lvl="1" indent="0">
              <a:buNone/>
            </a:pPr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marL="457200" lvl="1" indent="0">
              <a:buNone/>
            </a:pPr>
            <a:r>
              <a:rPr lang="sl-SI" sz="2000" dirty="0">
                <a:solidFill>
                  <a:schemeClr val="bg2"/>
                </a:solidFill>
              </a:rPr>
              <a:t>						</a:t>
            </a:r>
          </a:p>
          <a:p>
            <a:pPr lvl="1"/>
            <a:endParaRPr lang="sl-SI" sz="2000" dirty="0">
              <a:solidFill>
                <a:schemeClr val="bg2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8463BE-7C2C-8238-5E08-BE63F51F8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1" y="990600"/>
            <a:ext cx="4467229" cy="274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E68113E-51CB-AE62-7D23-B77204CB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96" y="3945622"/>
            <a:ext cx="4254910" cy="262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a flower and text&#10;&#10;Description automatically generated">
            <a:extLst>
              <a:ext uri="{FF2B5EF4-FFF2-40B4-BE49-F238E27FC236}">
                <a16:creationId xmlns:a16="http://schemas.microsoft.com/office/drawing/2014/main" id="{1D8DE2F8-A2C1-D646-EDC8-0B33F505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57" y="121467"/>
            <a:ext cx="435380" cy="435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D9DC40-5ABA-B39D-C4B1-3018A99D188D}"/>
              </a:ext>
            </a:extLst>
          </p:cNvPr>
          <p:cNvSpPr txBox="1"/>
          <p:nvPr/>
        </p:nvSpPr>
        <p:spPr>
          <a:xfrm>
            <a:off x="8997" y="6581001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Pru </a:t>
            </a:r>
            <a:r>
              <a:rPr kumimoji="0" lang="sl-SI" sz="12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čmru</a:t>
            </a: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– monitoring čmrljih matic</a:t>
            </a:r>
          </a:p>
        </p:txBody>
      </p:sp>
    </p:spTree>
    <p:extLst>
      <p:ext uri="{BB962C8B-B14F-4D97-AF65-F5344CB8AC3E}">
        <p14:creationId xmlns:p14="http://schemas.microsoft.com/office/powerpoint/2010/main" val="238408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DBAD381-FEEE-4346-1A5A-E4F12F2EE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50073-162E-C3B5-81D7-30B10423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31" y="556847"/>
            <a:ext cx="8264769" cy="515815"/>
          </a:xfrm>
        </p:spPr>
        <p:txBody>
          <a:bodyPr>
            <a:noAutofit/>
          </a:bodyPr>
          <a:lstStyle/>
          <a:p>
            <a:r>
              <a:rPr lang="sl-SI" sz="3600" b="1" dirty="0">
                <a:solidFill>
                  <a:schemeClr val="bg1"/>
                </a:solidFill>
              </a:rPr>
              <a:t>Izkušnje prvega leta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7E88C55-822B-E4D1-CB55-45A4125C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632" y="1600741"/>
            <a:ext cx="3473694" cy="3104609"/>
          </a:xfrm>
        </p:spPr>
        <p:txBody>
          <a:bodyPr/>
          <a:lstStyle/>
          <a:p>
            <a:r>
              <a:rPr lang="sl-SI" sz="2200" dirty="0">
                <a:solidFill>
                  <a:schemeClr val="bg2"/>
                </a:solidFill>
              </a:rPr>
              <a:t>Zelo dober odziv za prvo leto. </a:t>
            </a:r>
          </a:p>
          <a:p>
            <a:r>
              <a:rPr lang="sl-SI" sz="2200" dirty="0">
                <a:solidFill>
                  <a:schemeClr val="bg2"/>
                </a:solidFill>
              </a:rPr>
              <a:t>Zelo je pomembno delo s sodelujočimi, usmerjanje in sprotno obveščanje o rezultatih.</a:t>
            </a:r>
          </a:p>
          <a:p>
            <a:r>
              <a:rPr lang="sl-SI" sz="2200" dirty="0">
                <a:solidFill>
                  <a:schemeClr val="bg2"/>
                </a:solidFill>
              </a:rPr>
              <a:t>Zbrani uporabni podatki.</a:t>
            </a:r>
          </a:p>
          <a:p>
            <a:r>
              <a:rPr lang="sl-SI" sz="2200" dirty="0">
                <a:solidFill>
                  <a:schemeClr val="bg2"/>
                </a:solidFill>
              </a:rPr>
              <a:t>Aplikacija dobro služi potrebam. </a:t>
            </a:r>
          </a:p>
          <a:p>
            <a:endParaRPr lang="sl-SI" sz="2200" dirty="0">
              <a:solidFill>
                <a:schemeClr val="bg2"/>
              </a:solidFill>
            </a:endParaRPr>
          </a:p>
          <a:p>
            <a:endParaRPr lang="sl-SI" sz="2000" dirty="0">
              <a:solidFill>
                <a:schemeClr val="bg2"/>
              </a:solidFill>
            </a:endParaRPr>
          </a:p>
          <a:p>
            <a:pPr marL="457200" lvl="1" indent="0">
              <a:buNone/>
            </a:pPr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lvl="1"/>
            <a:endParaRPr lang="sl-SI" sz="2000" dirty="0">
              <a:solidFill>
                <a:schemeClr val="bg2"/>
              </a:solidFill>
            </a:endParaRPr>
          </a:p>
          <a:p>
            <a:pPr marL="457200" lvl="1" indent="0">
              <a:buNone/>
            </a:pPr>
            <a:r>
              <a:rPr lang="sl-SI" sz="2000" dirty="0">
                <a:solidFill>
                  <a:schemeClr val="bg2"/>
                </a:solidFill>
              </a:rPr>
              <a:t>						</a:t>
            </a:r>
          </a:p>
          <a:p>
            <a:pPr lvl="1"/>
            <a:endParaRPr lang="sl-SI" sz="2000" dirty="0">
              <a:solidFill>
                <a:schemeClr val="bg2"/>
              </a:solidFill>
            </a:endParaRPr>
          </a:p>
        </p:txBody>
      </p:sp>
      <p:pic>
        <p:nvPicPr>
          <p:cNvPr id="3" name="Picture 2" descr="A logo with a flower and text&#10;&#10;Description automatically generated">
            <a:extLst>
              <a:ext uri="{FF2B5EF4-FFF2-40B4-BE49-F238E27FC236}">
                <a16:creationId xmlns:a16="http://schemas.microsoft.com/office/drawing/2014/main" id="{1C591D4C-C386-DEEE-FFC8-A7DEE2E8F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57" y="121467"/>
            <a:ext cx="435380" cy="435380"/>
          </a:xfrm>
          <a:prstGeom prst="rect">
            <a:avLst/>
          </a:prstGeom>
        </p:spPr>
      </p:pic>
      <p:pic>
        <p:nvPicPr>
          <p:cNvPr id="7" name="Picture 6" descr="A bee on a white flower&#10;&#10;Description automatically generated">
            <a:extLst>
              <a:ext uri="{FF2B5EF4-FFF2-40B4-BE49-F238E27FC236}">
                <a16:creationId xmlns:a16="http://schemas.microsoft.com/office/drawing/2014/main" id="{6FD23722-7952-3897-2982-0EBB19405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7" t="14306" r="36246" b="18675"/>
          <a:stretch/>
        </p:blipFill>
        <p:spPr>
          <a:xfrm>
            <a:off x="4572000" y="1600741"/>
            <a:ext cx="4029457" cy="4596179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01122A07-521D-9B9A-00CF-5FE6DFAB5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600" y="5950858"/>
            <a:ext cx="10064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Foto: D. Bevk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C56A76-6FBA-4790-FA16-63670519A189}"/>
              </a:ext>
            </a:extLst>
          </p:cNvPr>
          <p:cNvSpPr txBox="1"/>
          <p:nvPr/>
        </p:nvSpPr>
        <p:spPr>
          <a:xfrm>
            <a:off x="8997" y="6581001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Pru </a:t>
            </a:r>
            <a:r>
              <a:rPr kumimoji="0" lang="sl-SI" sz="12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čmru</a:t>
            </a:r>
            <a:r>
              <a:rPr kumimoji="0" lang="sl-SI" sz="12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– monitoring čmrljih matic</a:t>
            </a:r>
          </a:p>
        </p:txBody>
      </p:sp>
    </p:spTree>
    <p:extLst>
      <p:ext uri="{BB962C8B-B14F-4D97-AF65-F5344CB8AC3E}">
        <p14:creationId xmlns:p14="http://schemas.microsoft.com/office/powerpoint/2010/main" val="1479077222"/>
      </p:ext>
    </p:extLst>
  </p:cSld>
  <p:clrMapOvr>
    <a:masterClrMapping/>
  </p:clrMapOvr>
</p:sld>
</file>

<file path=ppt/theme/theme1.xml><?xml version="1.0" encoding="utf-8"?>
<a:theme xmlns:a="http://schemas.openxmlformats.org/drawingml/2006/main" name="NASLOVNA NIB 1">
  <a:themeElements>
    <a:clrScheme name="Custom 2">
      <a:dk1>
        <a:srgbClr val="FFFFFF"/>
      </a:dk1>
      <a:lt1>
        <a:srgbClr val="105A97"/>
      </a:lt1>
      <a:dk2>
        <a:srgbClr val="2A8C46"/>
      </a:dk2>
      <a:lt2>
        <a:srgbClr val="636363"/>
      </a:lt2>
      <a:accent1>
        <a:srgbClr val="000000"/>
      </a:accent1>
      <a:accent2>
        <a:srgbClr val="F7CBA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B TEMPLATE WHITE 3-4 poprava B" id="{06ACDC2C-20F3-4E01-B510-BCE34F6AB4F3}" vid="{96347C47-9E83-4247-A386-2821FB4C0D45}"/>
    </a:ext>
  </a:extLst>
</a:theme>
</file>

<file path=ppt/theme/theme2.xml><?xml version="1.0" encoding="utf-8"?>
<a:theme xmlns:a="http://schemas.openxmlformats.org/drawingml/2006/main" name="NASLOVNA NIB 2">
  <a:themeElements>
    <a:clrScheme name="NIB TEMPLATE">
      <a:dk1>
        <a:srgbClr val="105A97"/>
      </a:dk1>
      <a:lt1>
        <a:srgbClr val="2A8C46"/>
      </a:lt1>
      <a:dk2>
        <a:srgbClr val="636363"/>
      </a:dk2>
      <a:lt2>
        <a:srgbClr val="000000"/>
      </a:lt2>
      <a:accent1>
        <a:srgbClr val="FFFFFF"/>
      </a:accent1>
      <a:accent2>
        <a:srgbClr val="F7CBA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B TEMPLATE WHITE 3-4 poprava B" id="{06ACDC2C-20F3-4E01-B510-BCE34F6AB4F3}" vid="{50D2AC89-2442-4974-AA56-AA50D69E9D7A}"/>
    </a:ext>
  </a:extLst>
</a:theme>
</file>

<file path=ppt/theme/theme3.xml><?xml version="1.0" encoding="utf-8"?>
<a:theme xmlns:a="http://schemas.openxmlformats.org/drawingml/2006/main" name="NASLOVNA NIB 3">
  <a:themeElements>
    <a:clrScheme name="NIB TEMPLATE">
      <a:dk1>
        <a:srgbClr val="105A97"/>
      </a:dk1>
      <a:lt1>
        <a:srgbClr val="2A8C46"/>
      </a:lt1>
      <a:dk2>
        <a:srgbClr val="636363"/>
      </a:dk2>
      <a:lt2>
        <a:srgbClr val="000000"/>
      </a:lt2>
      <a:accent1>
        <a:srgbClr val="FFFFFF"/>
      </a:accent1>
      <a:accent2>
        <a:srgbClr val="F7CBA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B TEMPLATE WHITE 3-4 poprava B" id="{06ACDC2C-20F3-4E01-B510-BCE34F6AB4F3}" vid="{E7E10BF9-7089-45B6-B5B7-DA6F7DE4B84E}"/>
    </a:ext>
  </a:extLst>
</a:theme>
</file>

<file path=ppt/theme/theme4.xml><?xml version="1.0" encoding="utf-8"?>
<a:theme xmlns:a="http://schemas.openxmlformats.org/drawingml/2006/main" name="OSNOVNA NIB 4">
  <a:themeElements>
    <a:clrScheme name="NIB TEMPLATE">
      <a:dk1>
        <a:srgbClr val="105A97"/>
      </a:dk1>
      <a:lt1>
        <a:srgbClr val="2A8C46"/>
      </a:lt1>
      <a:dk2>
        <a:srgbClr val="636363"/>
      </a:dk2>
      <a:lt2>
        <a:srgbClr val="000000"/>
      </a:lt2>
      <a:accent1>
        <a:srgbClr val="FFFFFF"/>
      </a:accent1>
      <a:accent2>
        <a:srgbClr val="F7CBA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B TEMPLATE WHITE 3-4 poprava B" id="{06ACDC2C-20F3-4E01-B510-BCE34F6AB4F3}" vid="{A34B064C-1310-494F-933E-EC66991DF375}"/>
    </a:ext>
  </a:extLst>
</a:theme>
</file>

<file path=ppt/theme/theme5.xml><?xml version="1.0" encoding="utf-8"?>
<a:theme xmlns:a="http://schemas.openxmlformats.org/drawingml/2006/main" name="1_OSNOVNA NIB 4">
  <a:themeElements>
    <a:clrScheme name="NIB TEMPLATE">
      <a:dk1>
        <a:srgbClr val="105A97"/>
      </a:dk1>
      <a:lt1>
        <a:srgbClr val="2A8C46"/>
      </a:lt1>
      <a:dk2>
        <a:srgbClr val="636363"/>
      </a:dk2>
      <a:lt2>
        <a:srgbClr val="000000"/>
      </a:lt2>
      <a:accent1>
        <a:srgbClr val="FFFFFF"/>
      </a:accent1>
      <a:accent2>
        <a:srgbClr val="F7CBA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B TEMPLATE WHITE 3-4 poprava B" id="{06ACDC2C-20F3-4E01-B510-BCE34F6AB4F3}" vid="{A34B064C-1310-494F-933E-EC66991DF375}"/>
    </a:ext>
  </a:extLst>
</a:theme>
</file>

<file path=ppt/theme/theme6.xml><?xml version="1.0" encoding="utf-8"?>
<a:theme xmlns:a="http://schemas.openxmlformats.org/drawingml/2006/main" name="2_OSNOVNA NIB 4">
  <a:themeElements>
    <a:clrScheme name="NIB TEMPLATE">
      <a:dk1>
        <a:srgbClr val="105A97"/>
      </a:dk1>
      <a:lt1>
        <a:srgbClr val="2A8C46"/>
      </a:lt1>
      <a:dk2>
        <a:srgbClr val="636363"/>
      </a:dk2>
      <a:lt2>
        <a:srgbClr val="000000"/>
      </a:lt2>
      <a:accent1>
        <a:srgbClr val="FFFFFF"/>
      </a:accent1>
      <a:accent2>
        <a:srgbClr val="F7CBA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B TEMPLATE WHITE 3-4 poprava B" id="{06ACDC2C-20F3-4E01-B510-BCE34F6AB4F3}" vid="{A34B064C-1310-494F-933E-EC66991DF375}"/>
    </a:ext>
  </a:extLst>
</a:theme>
</file>

<file path=ppt/theme/theme7.xml><?xml version="1.0" encoding="utf-8"?>
<a:theme xmlns:a="http://schemas.openxmlformats.org/drawingml/2006/main" name="3_OSNOVNA NIB 4">
  <a:themeElements>
    <a:clrScheme name="NIB TEMPLATE">
      <a:dk1>
        <a:srgbClr val="105A97"/>
      </a:dk1>
      <a:lt1>
        <a:srgbClr val="2A8C46"/>
      </a:lt1>
      <a:dk2>
        <a:srgbClr val="636363"/>
      </a:dk2>
      <a:lt2>
        <a:srgbClr val="000000"/>
      </a:lt2>
      <a:accent1>
        <a:srgbClr val="FFFFFF"/>
      </a:accent1>
      <a:accent2>
        <a:srgbClr val="F7CBA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B TEMPLATE WHITE 3-4 poprava B" id="{06ACDC2C-20F3-4E01-B510-BCE34F6AB4F3}" vid="{A34B064C-1310-494F-933E-EC66991DF375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Berlin_Bevk</Template>
  <TotalTime>7539</TotalTime>
  <Words>418</Words>
  <Application>Microsoft Office PowerPoint</Application>
  <PresentationFormat>Diaprojekcija na zaslonu (4:3)</PresentationFormat>
  <Paragraphs>112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7</vt:i4>
      </vt:variant>
      <vt:variant>
        <vt:lpstr>Naslovi diapozitivov</vt:lpstr>
      </vt:variant>
      <vt:variant>
        <vt:i4>12</vt:i4>
      </vt:variant>
    </vt:vector>
  </HeadingPairs>
  <TitlesOfParts>
    <vt:vector size="22" baseType="lpstr">
      <vt:lpstr>Arial</vt:lpstr>
      <vt:lpstr>Calibri</vt:lpstr>
      <vt:lpstr>Wingdings</vt:lpstr>
      <vt:lpstr>NASLOVNA NIB 1</vt:lpstr>
      <vt:lpstr>NASLOVNA NIB 2</vt:lpstr>
      <vt:lpstr>NASLOVNA NIB 3</vt:lpstr>
      <vt:lpstr>OSNOVNA NIB 4</vt:lpstr>
      <vt:lpstr>1_OSNOVNA NIB 4</vt:lpstr>
      <vt:lpstr>2_OSNOVNA NIB 4</vt:lpstr>
      <vt:lpstr>3_OSNOVNA NIB 4</vt:lpstr>
      <vt:lpstr>PowerPointova predstavitev</vt:lpstr>
      <vt:lpstr>Zakaj opazovati čmrlje?</vt:lpstr>
      <vt:lpstr>Zakaj opazovati matice čmrljev?</vt:lpstr>
      <vt:lpstr>Kaj nas zanima?</vt:lpstr>
      <vt:lpstr>Kako beležiti in sporočati podatke?</vt:lpstr>
      <vt:lpstr>Izvedba prve akcije</vt:lpstr>
      <vt:lpstr>PowerPointova predstavitev</vt:lpstr>
      <vt:lpstr>Rezultati</vt:lpstr>
      <vt:lpstr>Izkušnje prvega leta</vt:lpstr>
      <vt:lpstr>Načrti za naprej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Danilo Bevk</dc:creator>
  <cp:lastModifiedBy>Danilo Bevk</cp:lastModifiedBy>
  <cp:revision>523</cp:revision>
  <cp:lastPrinted>2019-05-20T13:10:39Z</cp:lastPrinted>
  <dcterms:created xsi:type="dcterms:W3CDTF">2019-05-16T11:35:39Z</dcterms:created>
  <dcterms:modified xsi:type="dcterms:W3CDTF">2024-12-04T05:58:54Z</dcterms:modified>
</cp:coreProperties>
</file>