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5529"/>
    <a:srgbClr val="5978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44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sl-SI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12/3/2024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12/3/2024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12/3/2024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12/3/2024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12/3/2024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eb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27261D-EE63-477C-AEC9-48E49D42E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6868" y="443619"/>
            <a:ext cx="9785131" cy="4722007"/>
          </a:xfrm>
        </p:spPr>
        <p:txBody>
          <a:bodyPr/>
          <a:lstStyle/>
          <a:p>
            <a:r>
              <a:rPr lang="sl-SI" sz="7700" b="1" dirty="0"/>
              <a:t>Občanska </a:t>
            </a:r>
            <a:br>
              <a:rPr lang="sl-SI" sz="7700" b="1" dirty="0"/>
            </a:br>
            <a:r>
              <a:rPr lang="sl-SI" sz="7700" b="1" dirty="0"/>
              <a:t>znanost v </a:t>
            </a:r>
            <a:br>
              <a:rPr lang="sl-SI" sz="7700" b="1" dirty="0"/>
            </a:br>
            <a:r>
              <a:rPr lang="sl-SI" sz="7700" b="1" dirty="0"/>
              <a:t>knjižnicah</a:t>
            </a:r>
            <a:br>
              <a:rPr lang="sl-SI" sz="7500" b="1" dirty="0"/>
            </a:br>
            <a:br>
              <a:rPr lang="sl-SI" sz="1400" b="1" dirty="0"/>
            </a:br>
            <a:r>
              <a:rPr lang="sl-SI" sz="4000" b="1" dirty="0"/>
              <a:t>                                            </a:t>
            </a:r>
            <a:r>
              <a:rPr lang="sl-SI" sz="1800" dirty="0">
                <a:latin typeface="Calibri" panose="020F0502020204030204" pitchFamily="34" charset="0"/>
                <a:cs typeface="Calibri" panose="020F0502020204030204" pitchFamily="34" charset="0"/>
              </a:rPr>
              <a:t>Petra Puhar, Mestna knjižnica Kranj</a:t>
            </a:r>
            <a:endParaRPr lang="sl-SI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584BD7C-39B7-4050-B02A-FB9DD6A82A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5394122"/>
            <a:ext cx="8825658" cy="864066"/>
          </a:xfrm>
        </p:spPr>
        <p:txBody>
          <a:bodyPr>
            <a:normAutofit/>
          </a:bodyPr>
          <a:lstStyle/>
          <a:p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DE76AEB-98CE-479A-ABA5-808C0FC01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165626"/>
            <a:ext cx="12192000" cy="1692374"/>
          </a:xfrm>
          <a:prstGeom prst="rect">
            <a:avLst/>
          </a:prstGeom>
          <a:solidFill>
            <a:srgbClr val="59784C"/>
          </a:solidFill>
        </p:spPr>
      </p:pic>
    </p:spTree>
    <p:extLst>
      <p:ext uri="{BB962C8B-B14F-4D97-AF65-F5344CB8AC3E}">
        <p14:creationId xmlns:p14="http://schemas.microsoft.com/office/powerpoint/2010/main" val="1102775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27261D-EE63-477C-AEC9-48E49D42E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895" y="413266"/>
            <a:ext cx="9999678" cy="5400305"/>
          </a:xfrm>
        </p:spPr>
        <p:txBody>
          <a:bodyPr/>
          <a:lstStyle/>
          <a:p>
            <a:pPr fontAlgn="base"/>
            <a:r>
              <a:rPr lang="sl-SI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  <a:t>OBČANSKA ZNANOST </a:t>
            </a:r>
            <a:br>
              <a:rPr lang="sl-SI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</a:br>
            <a:r>
              <a:rPr lang="sl-SI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  <a:t>V MESTNI KNJIŽNICI KRANJ </a:t>
            </a:r>
            <a:br>
              <a:rPr lang="sl-SI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</a:br>
            <a:br>
              <a:rPr lang="sl-SI" sz="11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</a:br>
            <a:r>
              <a:rPr lang="sl-SI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Projekt</a:t>
            </a:r>
            <a:r>
              <a:rPr lang="sl-SI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KNJIŽNICA SEMEN</a:t>
            </a:r>
            <a:br>
              <a:rPr lang="sl-SI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</a:br>
            <a:br>
              <a:rPr lang="sl-SI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</a:b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br>
              <a:rPr lang="sl-SI" sz="2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000" dirty="0"/>
            </a:br>
            <a:br>
              <a:rPr lang="sl-SI" sz="2000" dirty="0"/>
            </a:b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l-SI" sz="1800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584BD7C-39B7-4050-B02A-FB9DD6A82A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5394122"/>
            <a:ext cx="8825658" cy="864066"/>
          </a:xfrm>
        </p:spPr>
        <p:txBody>
          <a:bodyPr>
            <a:normAutofit/>
          </a:bodyPr>
          <a:lstStyle/>
          <a:p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F208DE7-7AE7-47B6-81B6-D2A30D986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5332"/>
            <a:ext cx="6170644" cy="462798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B2FE8A7-7EE8-4675-940F-F6A4E4357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355" y="2295332"/>
            <a:ext cx="6170645" cy="4627983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60597CEA-3653-4A64-B621-069DAD605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1355" y="-8612"/>
            <a:ext cx="3071924" cy="230394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F6105E1E-FC9A-49C0-BE5D-2B907D443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8017" y="1"/>
            <a:ext cx="3103984" cy="229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83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27261D-EE63-477C-AEC9-48E49D42E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9085" y="879731"/>
            <a:ext cx="9638524" cy="4794309"/>
          </a:xfrm>
        </p:spPr>
        <p:txBody>
          <a:bodyPr/>
          <a:lstStyle/>
          <a:p>
            <a:pPr fontAlgn="base"/>
            <a:r>
              <a:rPr lang="sl-SI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  <a:t> OBČANSKA ZNANOST V MESTNI KNJIŽNICI KRANJ </a:t>
            </a:r>
            <a:br>
              <a:rPr lang="sl-SI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</a:br>
            <a:br>
              <a:rPr lang="sl-SI" sz="11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</a:br>
            <a:r>
              <a:rPr lang="sl-SI" sz="11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sl-SI" sz="28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Calibri" panose="020F0502020204030204" pitchFamily="34" charset="0"/>
              </a:rPr>
              <a:t>NAČRTI 2025</a:t>
            </a:r>
            <a:br>
              <a:rPr lang="sl-SI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1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</a:br>
            <a:r>
              <a:rPr lang="sl-SI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  <a:r>
              <a:rPr lang="sl-SI" sz="2800" dirty="0">
                <a:latin typeface="Calibri" panose="020F0502020204030204" pitchFamily="34" charset="0"/>
                <a:cs typeface="Calibri" panose="020F0502020204030204" pitchFamily="34" charset="0"/>
              </a:rPr>
              <a:t> Nadaljevanje zastavljenih projektov</a:t>
            </a:r>
            <a:br>
              <a:rPr lang="sl-SI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sl-SI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 OBČANSKE ZNANOSTI</a:t>
            </a:r>
            <a:br>
              <a:rPr lang="sl-SI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- razstava Občanska znanost</a:t>
            </a:r>
            <a:br>
              <a:rPr lang="sl-SI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- 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predstavitev znanstvenih in drugih organizacij ter posameznikov, </a:t>
            </a: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     ki želijo s projekti sodelovati z občani.</a:t>
            </a: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   - delavnice, ankete, kvizi … za vse generacije</a:t>
            </a:r>
            <a:br>
              <a:rPr lang="sl-SI" sz="2400" dirty="0"/>
            </a:b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l-SI" sz="1800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584BD7C-39B7-4050-B02A-FB9DD6A82A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5394122"/>
            <a:ext cx="8825658" cy="864066"/>
          </a:xfrm>
        </p:spPr>
        <p:txBody>
          <a:bodyPr>
            <a:normAutofit/>
          </a:bodyPr>
          <a:lstStyle/>
          <a:p>
            <a:endParaRPr lang="sl-SI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31D4B83C-BF88-45CF-8E75-BF30EB502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2181" y="4452715"/>
            <a:ext cx="5344886" cy="2405285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BA17D6F5-65FB-4482-A096-37C9AD41A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9633" y="4452714"/>
            <a:ext cx="3402368" cy="2405285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04DD07A5-83CD-4C63-B787-70C801ECB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065" y="4452715"/>
            <a:ext cx="4450702" cy="240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98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27261D-EE63-477C-AEC9-48E49D42E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3102" y="765110"/>
            <a:ext cx="9694507" cy="5728996"/>
          </a:xfrm>
        </p:spPr>
        <p:txBody>
          <a:bodyPr/>
          <a:lstStyle/>
          <a:p>
            <a:pPr fontAlgn="base"/>
            <a:br>
              <a:rPr lang="sl-SI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</a:br>
            <a:br>
              <a:rPr lang="sl-SI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</a:br>
            <a:br>
              <a:rPr lang="sl-SI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</a:br>
            <a:br>
              <a:rPr lang="sl-SI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</a:br>
            <a:br>
              <a:rPr lang="sl-SI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</a:br>
            <a:br>
              <a:rPr lang="sl-SI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</a:br>
            <a:r>
              <a:rPr lang="sl-SI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sl-SI" sz="28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Calibri" panose="020F0502020204030204" pitchFamily="34" charset="0"/>
              </a:rPr>
              <a:t>KNJIŽNICE, VKLJUČENE V MREŽO OBČANSKE ZNANOSTI </a:t>
            </a:r>
            <a:r>
              <a:rPr lang="sl-SI" sz="2800" dirty="0">
                <a:solidFill>
                  <a:schemeClr val="accent2">
                    <a:lumMod val="60000"/>
                    <a:lumOff val="40000"/>
                  </a:schemeClr>
                </a:solidFill>
                <a:cs typeface="Calibri" panose="020F0502020204030204" pitchFamily="34" charset="0"/>
              </a:rPr>
              <a:t>(3. 12. 2024):</a:t>
            </a:r>
            <a:br>
              <a:rPr lang="sl-SI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sl-SI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Centralna tehniška knjižnica Univerze v Ljubljani</a:t>
            </a: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   - Mestna knjižnica Ljubljana</a:t>
            </a: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   - Biblioteka Slovenske akademije znanosti in umetnosti (SAZU)</a:t>
            </a: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   - Goriška knjižnica Franceta Bevka Nova Gorica</a:t>
            </a: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   - Univerzitetna knjižnica Univerze v Novi Gorici</a:t>
            </a: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   - Cankarjeva knjižnica Vrhnika</a:t>
            </a: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   - Univerzitetna knjižnica Maribor </a:t>
            </a: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   - Mestna knjižnica Kranj</a:t>
            </a: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- in Društvo bibliotekarjev Ljubljana</a:t>
            </a:r>
            <a:br>
              <a:rPr lang="sl-SI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</a:br>
            <a:br>
              <a:rPr lang="sl-SI" sz="11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</a:br>
            <a:r>
              <a:rPr lang="sl-SI" sz="11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  <a:t> </a:t>
            </a: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l-SI" sz="1800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584BD7C-39B7-4050-B02A-FB9DD6A82A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V="1">
            <a:off x="1154955" y="6258188"/>
            <a:ext cx="8825658" cy="49306"/>
          </a:xfrm>
        </p:spPr>
        <p:txBody>
          <a:bodyPr>
            <a:normAutofit fontScale="25000" lnSpcReduction="20000"/>
          </a:bodyPr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343843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27261D-EE63-477C-AEC9-48E49D42E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3102" y="765109"/>
            <a:ext cx="9694507" cy="5952931"/>
          </a:xfrm>
        </p:spPr>
        <p:txBody>
          <a:bodyPr/>
          <a:lstStyle/>
          <a:p>
            <a:pPr fontAlgn="base"/>
            <a:br>
              <a:rPr lang="sl-SI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altLang="sl-SI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OBČANSKA ZNANOST IN KNJIŽNICE: </a:t>
            </a:r>
            <a:r>
              <a:rPr lang="sl-SI" sz="28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Calibri" panose="020F0502020204030204" pitchFamily="34" charset="0"/>
              </a:rPr>
              <a:t>REZIME</a:t>
            </a: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sl-SI" sz="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V slovensko mrežo OZ nas je trenutno vključenih </a:t>
            </a:r>
            <a:r>
              <a:rPr lang="sl-SI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knjižnic in 1 društvo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Na območju 212 slovenskih občin deluje 58 splošnih knjižnic, </a:t>
            </a: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   - z 277 krajevnimi knjižnicami; </a:t>
            </a: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   - v letu 2023 je bilo v knjižnice včlanjenih več kot 430.000 članov; </a:t>
            </a: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   - v letu 2023 smo našteli več kot 8 mio obiskovalcev! </a:t>
            </a: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Fantastičen potencial 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za vključitev občanov v raziskovalne projekte!</a:t>
            </a:r>
            <a:br>
              <a:rPr lang="sl-SI" dirty="0"/>
            </a:br>
            <a:r>
              <a:rPr lang="sl-SI" dirty="0"/>
              <a:t> </a:t>
            </a:r>
            <a:br>
              <a:rPr lang="sl-SI" dirty="0"/>
            </a:br>
            <a:r>
              <a:rPr lang="sl-SI" dirty="0"/>
              <a:t>						</a:t>
            </a:r>
            <a:endParaRPr lang="sl-SI" sz="1800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584BD7C-39B7-4050-B02A-FB9DD6A82A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6092890"/>
            <a:ext cx="8825658" cy="165298"/>
          </a:xfrm>
        </p:spPr>
        <p:txBody>
          <a:bodyPr>
            <a:normAutofit fontScale="25000" lnSpcReduction="20000"/>
          </a:bodyPr>
          <a:lstStyle/>
          <a:p>
            <a:endParaRPr lang="sl-SI" dirty="0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D9B28371-6A76-4BE7-89DB-2DFC9D3E6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012998"/>
            <a:ext cx="9199984" cy="183570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52BBF6F-9E39-44EF-B3EC-3382A157D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3535" y="5010674"/>
            <a:ext cx="3757111" cy="184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81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27261D-EE63-477C-AEC9-48E49D42E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1" y="135803"/>
            <a:ext cx="8971984" cy="5124260"/>
          </a:xfrm>
        </p:spPr>
        <p:txBody>
          <a:bodyPr/>
          <a:lstStyle/>
          <a:p>
            <a:r>
              <a:rPr lang="sl-SI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  <a:r>
              <a:rPr lang="sl-SI" sz="2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  <a:t>Knjižnice smo kot ustanove z izjemnim potencialom prepoznane </a:t>
            </a: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200">
                <a:latin typeface="Calibri" panose="020F0502020204030204" pitchFamily="34" charset="0"/>
                <a:cs typeface="Calibri" panose="020F0502020204030204" pitchFamily="34" charset="0"/>
              </a:rPr>
              <a:t>    kot </a:t>
            </a:r>
            <a:r>
              <a:rPr lang="sl-SI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PRIMEREN PARTNER </a:t>
            </a:r>
            <a: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  <a:t>v projektih občanske znanosti. </a:t>
            </a: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  <a:r>
              <a:rPr lang="sl-SI" sz="2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Knjižnice smo lahko </a:t>
            </a:r>
            <a:r>
              <a:rPr lang="sl-SI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VEZNI ČLEN </a:t>
            </a:r>
            <a: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  <a:t>med znanstveno mrežo in</a:t>
            </a: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  <a:t>    zainteresiranimi občani. </a:t>
            </a: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400" dirty="0"/>
            </a:br>
            <a:r>
              <a:rPr lang="sl-SI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  <a:r>
              <a:rPr lang="sl-SI" sz="2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Knjižnice smo velik </a:t>
            </a:r>
            <a:r>
              <a:rPr lang="sl-SI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POTENCIAL</a:t>
            </a:r>
            <a:r>
              <a:rPr lang="sl-SI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br>
              <a:rPr lang="sl-SI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-  </a:t>
            </a:r>
            <a: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  <a:t>prostorski, knjižni, informacijski, izobraževalni, kadrovski in socialni</a:t>
            </a: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  <a:t>    -  odprt pristop, široko razpredena mreža uporabnikov</a:t>
            </a: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  <a:t>    -  visoko zaupanje uporabnikov</a:t>
            </a: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l-S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584BD7C-39B7-4050-B02A-FB9DD6A82A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5394122"/>
            <a:ext cx="8825658" cy="864066"/>
          </a:xfrm>
        </p:spPr>
        <p:txBody>
          <a:bodyPr>
            <a:normAutofit/>
          </a:bodyPr>
          <a:lstStyle/>
          <a:p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DE76AEB-98CE-479A-ABA5-808C0FC01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165626"/>
            <a:ext cx="12192000" cy="1692374"/>
          </a:xfrm>
          <a:prstGeom prst="rect">
            <a:avLst/>
          </a:prstGeom>
          <a:solidFill>
            <a:srgbClr val="59784C"/>
          </a:solidFill>
        </p:spPr>
      </p:pic>
    </p:spTree>
    <p:extLst>
      <p:ext uri="{BB962C8B-B14F-4D97-AF65-F5344CB8AC3E}">
        <p14:creationId xmlns:p14="http://schemas.microsoft.com/office/powerpoint/2010/main" val="2230893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27261D-EE63-477C-AEC9-48E49D42E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0804" y="796705"/>
            <a:ext cx="8669981" cy="5679595"/>
          </a:xfrm>
        </p:spPr>
        <p:txBody>
          <a:bodyPr/>
          <a:lstStyle/>
          <a:p>
            <a:br>
              <a:rPr lang="sl-SI" sz="2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000" dirty="0"/>
            </a:br>
            <a:br>
              <a:rPr lang="sl-SI" sz="2000" dirty="0"/>
            </a:br>
            <a:r>
              <a:rPr lang="sl-SI" sz="2000" dirty="0"/>
              <a:t> </a:t>
            </a:r>
            <a:r>
              <a:rPr lang="sl-SI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MOŽNE DEJAVNOSTI V KNJIŽNICAH</a:t>
            </a:r>
            <a:br>
              <a:rPr lang="sl-SI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1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  <a: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  <a:t> - promocija znanosti in raziskav ter pomena znanstvenega</a:t>
            </a: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  <a:t>        raziskovanja za razvoj družbe</a:t>
            </a: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  <a:t>     - promocija in organizacija sodelovanja občanov</a:t>
            </a: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  <a:t>     - svetovanje, informiranje, dostop do znanja in infrastrukture</a:t>
            </a: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  <a:t>     - povezovanje znanosti in občanov</a:t>
            </a: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  <a:t>     - pomoč znanstvenim raziskovalcem pri pridobivanju informacij </a:t>
            </a: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  <a:t>       s pomočjo občanov</a:t>
            </a: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  <a: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  <a:t> - lastna organizacija raziskovalnih projektov</a:t>
            </a: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l-SI" sz="1800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584BD7C-39B7-4050-B02A-FB9DD6A82A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5394122"/>
            <a:ext cx="8825658" cy="864066"/>
          </a:xfrm>
        </p:spPr>
        <p:txBody>
          <a:bodyPr>
            <a:normAutofit/>
          </a:bodyPr>
          <a:lstStyle/>
          <a:p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DE76AEB-98CE-479A-ABA5-808C0FC01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165626"/>
            <a:ext cx="12192000" cy="1692374"/>
          </a:xfrm>
          <a:prstGeom prst="rect">
            <a:avLst/>
          </a:prstGeom>
          <a:solidFill>
            <a:srgbClr val="59784C"/>
          </a:solidFill>
        </p:spPr>
      </p:pic>
    </p:spTree>
    <p:extLst>
      <p:ext uri="{BB962C8B-B14F-4D97-AF65-F5344CB8AC3E}">
        <p14:creationId xmlns:p14="http://schemas.microsoft.com/office/powerpoint/2010/main" val="3269681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27261D-EE63-477C-AEC9-48E49D42E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5185" y="1291905"/>
            <a:ext cx="9600382" cy="6256560"/>
          </a:xfrm>
        </p:spPr>
        <p:txBody>
          <a:bodyPr/>
          <a:lstStyle/>
          <a:p>
            <a:pPr lvl="0" defTabSz="914400" eaLnBrk="0" fontAlgn="base" hangingPunct="0">
              <a:spcAft>
                <a:spcPct val="0"/>
              </a:spcAft>
            </a:pPr>
            <a:r>
              <a:rPr lang="sl-SI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sl-SI" altLang="sl-SI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SKUPNI CILJI OBČANSKE ZNANOSTI IN KNJIŽNIC</a:t>
            </a:r>
            <a:br>
              <a:rPr lang="sl-SI" altLang="sl-SI" sz="24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sl-SI" altLang="sl-SI" sz="12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sl-SI" altLang="sl-SI" sz="24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sl-SI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  <a:r>
              <a:rPr lang="sl-SI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sl-SI" altLang="sl-SI" sz="22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približevanje znanosti vsem, večje zaupanje v znanost</a:t>
            </a:r>
            <a:br>
              <a:rPr lang="sl-SI" altLang="sl-SI" sz="22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sl-SI" altLang="sl-SI" sz="22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- radovednost, ustvarjalnost, iniciativnost, navdušenje nad raziskovanjem </a:t>
            </a:r>
            <a:br>
              <a:rPr lang="sl-SI" altLang="sl-SI" sz="22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sl-SI" altLang="sl-SI" sz="22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- vseživljenjsko učenje</a:t>
            </a:r>
            <a:br>
              <a:rPr lang="sl-SI" altLang="sl-SI" sz="22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sl-SI" altLang="sl-SI" sz="22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- večja znanstvena pismenost</a:t>
            </a:r>
            <a:br>
              <a:rPr lang="sl-SI" altLang="sl-SI" sz="22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sl-SI" altLang="sl-SI" sz="22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- večja družbena vključenost občanov in aktivno državljanstvo </a:t>
            </a:r>
            <a:br>
              <a:rPr lang="sl-SI" altLang="sl-SI" sz="22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sl-SI" altLang="sl-SI" sz="22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- prispevek k razvoju na znanju temelječe družbe</a:t>
            </a:r>
            <a:br>
              <a:rPr lang="sl-SI" altLang="sl-SI" sz="22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sl-SI" altLang="sl-SI" sz="22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sl-SI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  <a:r>
              <a:rPr lang="sl-SI" altLang="sl-SI" sz="22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- večji ugled in obisk knjižnic</a:t>
            </a:r>
            <a:br>
              <a:rPr lang="sl-SI" altLang="sl-SI" sz="2200" dirty="0">
                <a:solidFill>
                  <a:schemeClr val="tx1"/>
                </a:solidFill>
              </a:rPr>
            </a:br>
            <a:br>
              <a:rPr lang="sl-SI" altLang="sl-SI" sz="4000" dirty="0">
                <a:solidFill>
                  <a:schemeClr val="tx1"/>
                </a:solidFill>
                <a:latin typeface="Arial" panose="020B0604020202020204" pitchFamily="34" charset="0"/>
              </a:rPr>
            </a:br>
            <a:br>
              <a:rPr lang="sl-SI" sz="2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000" dirty="0"/>
            </a:br>
            <a:br>
              <a:rPr lang="sl-SI" sz="2000" dirty="0"/>
            </a:b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l-SI" sz="1800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584BD7C-39B7-4050-B02A-FB9DD6A82A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5394122"/>
            <a:ext cx="8825658" cy="864066"/>
          </a:xfrm>
        </p:spPr>
        <p:txBody>
          <a:bodyPr>
            <a:normAutofit/>
          </a:bodyPr>
          <a:lstStyle/>
          <a:p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DE76AEB-98CE-479A-ABA5-808C0FC01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165626"/>
            <a:ext cx="12192000" cy="1692374"/>
          </a:xfrm>
          <a:prstGeom prst="rect">
            <a:avLst/>
          </a:prstGeom>
          <a:solidFill>
            <a:srgbClr val="59784C"/>
          </a:solidFill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307231C2-453A-4904-8C40-E9CA72997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145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27261D-EE63-477C-AEC9-48E49D42E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0235" y="1140903"/>
            <a:ext cx="9261446" cy="6224631"/>
          </a:xfrm>
        </p:spPr>
        <p:txBody>
          <a:bodyPr/>
          <a:lstStyle/>
          <a:p>
            <a:r>
              <a:rPr lang="sl-SI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  <a:t>   M</a:t>
            </a:r>
            <a:r>
              <a:rPr lang="sl-SI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ESTNA KNJIŽNICA KRANJ </a:t>
            </a:r>
            <a:br>
              <a:rPr lang="sl-SI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</a:br>
            <a:r>
              <a:rPr lang="sl-SI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   IN OBČANSKA ZNANOST</a:t>
            </a:r>
            <a:br>
              <a:rPr lang="sl-SI" sz="2200" dirty="0"/>
            </a:br>
            <a:br>
              <a:rPr lang="sl-SI" sz="1800" b="1" dirty="0"/>
            </a:br>
            <a:r>
              <a:rPr lang="sl-SI" sz="2200" b="1" dirty="0"/>
              <a:t>   </a:t>
            </a:r>
            <a:r>
              <a:rPr lang="sl-SI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  <a:r>
              <a:rPr lang="sl-SI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  <a:t>V Mestni knjižnici Kranj smo se v mrežo občanske znanosti</a:t>
            </a: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  <a:t>        vključili 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leta</a:t>
            </a:r>
            <a:r>
              <a:rPr lang="sl-SI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  <a: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  <a:t>, med prvimi knjižnicami v Sloveniji. </a:t>
            </a: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sl-SI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  <a: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  <a:t> Obenem smo se pridružili evropskemu projektu </a:t>
            </a: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  <a:t>        »</a:t>
            </a:r>
            <a:r>
              <a:rPr lang="sl-SI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ECS – LIBRARIES AND CITIZEN SCIENCE</a:t>
            </a:r>
            <a: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  <a:t>«, ki spodbuja uvajanje</a:t>
            </a: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  <a:t>        aktivnosti, povezanih z občansko znanostjo, v splošne knjižnice. </a:t>
            </a: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  <a:t>        Projekt koordinira organizacija Public Libraries 2030. </a:t>
            </a: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altLang="sl-SI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000" dirty="0"/>
            </a:br>
            <a:br>
              <a:rPr lang="sl-SI" sz="2000" dirty="0"/>
            </a:b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l-SI" sz="1800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584BD7C-39B7-4050-B02A-FB9DD6A82A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5394122"/>
            <a:ext cx="8825658" cy="864066"/>
          </a:xfrm>
        </p:spPr>
        <p:txBody>
          <a:bodyPr>
            <a:normAutofit/>
          </a:bodyPr>
          <a:lstStyle/>
          <a:p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DE76AEB-98CE-479A-ABA5-808C0FC01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34091"/>
            <a:ext cx="13540524" cy="1757456"/>
          </a:xfrm>
          <a:prstGeom prst="rect">
            <a:avLst/>
          </a:prstGeom>
          <a:solidFill>
            <a:srgbClr val="59784C"/>
          </a:solidFill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307231C2-453A-4904-8C40-E9CA72997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CD43AC30-F2B6-4E45-96CC-9EC973AB9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887" y="5135059"/>
            <a:ext cx="6270170" cy="1757456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80CD7A11-6C44-4BC5-9B85-62BA37B97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0025" y="5135059"/>
            <a:ext cx="3131976" cy="175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302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27261D-EE63-477C-AEC9-48E49D42E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6679" y="1040236"/>
            <a:ext cx="9529893" cy="6116343"/>
          </a:xfrm>
        </p:spPr>
        <p:txBody>
          <a:bodyPr/>
          <a:lstStyle/>
          <a:p>
            <a:r>
              <a:rPr lang="sl-SI" sz="20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Calibri" panose="020F0502020204030204" pitchFamily="34" charset="0"/>
              </a:rPr>
              <a:t> OBČANSKA ZNANOST V MESTNI KNJIŽNICI KRANJ </a:t>
            </a:r>
            <a:br>
              <a:rPr lang="sl-SI" sz="20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Calibri" panose="020F0502020204030204" pitchFamily="34" charset="0"/>
              </a:rPr>
            </a:br>
            <a:r>
              <a:rPr lang="sl-SI" sz="20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sl-SI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USMERITEV V NARAVOVARSTVO</a:t>
            </a:r>
            <a:br>
              <a:rPr lang="sl-SI" sz="2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  <a:r>
              <a:rPr lang="sl-SI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Ker postaja varovanje narave ključno vprašanje </a:t>
            </a:r>
            <a:br>
              <a:rPr lang="sl-SI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preživetja človeka in vseh živih bitij, smo se v </a:t>
            </a:r>
            <a:br>
              <a:rPr lang="sl-SI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Mestni knjižnici Kranj odločili, da naše aktivnosti </a:t>
            </a:r>
            <a:br>
              <a:rPr lang="sl-SI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v okviru občanske znanosti usmerimo v </a:t>
            </a:r>
            <a:r>
              <a:rPr lang="sl-SI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okoljevarstvo</a:t>
            </a:r>
            <a:r>
              <a:rPr lang="sl-SI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br>
              <a:rPr lang="sl-SI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  <a:r>
              <a:rPr lang="sl-SI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 tem se aktivno uvrščamo v </a:t>
            </a:r>
            <a:r>
              <a:rPr lang="sl-SI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zeleno politiko kranjske občine</a:t>
            </a:r>
            <a:r>
              <a:rPr lang="sl-SI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br>
              <a:rPr lang="sl-SI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- 1. marca 2024 smo s partnerji podpisali podnebno pogodbo;</a:t>
            </a:r>
            <a:br>
              <a:rPr lang="sl-SI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- Kranj se s tem uvršča med mesta, ki jih je Evropska komisija izbrala v</a:t>
            </a:r>
            <a:br>
              <a:rPr lang="sl-SI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sl-SI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Misijo 100 podnebno nevtralnih in pametnih mest do leta 2030</a:t>
            </a:r>
            <a:r>
              <a:rPr lang="sl-SI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  <a:br>
              <a:rPr lang="sl-SI" dirty="0"/>
            </a:br>
            <a:br>
              <a:rPr lang="sl-SI" sz="2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000" dirty="0"/>
            </a:br>
            <a:br>
              <a:rPr lang="sl-SI" sz="2000" dirty="0"/>
            </a:b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l-SI" sz="1800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584BD7C-39B7-4050-B02A-FB9DD6A82A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5394122"/>
            <a:ext cx="8825658" cy="864066"/>
          </a:xfrm>
        </p:spPr>
        <p:txBody>
          <a:bodyPr>
            <a:normAutofit/>
          </a:bodyPr>
          <a:lstStyle/>
          <a:p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DE76AEB-98CE-479A-ABA5-808C0FC01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18915"/>
            <a:ext cx="12453257" cy="1839085"/>
          </a:xfrm>
          <a:prstGeom prst="rect">
            <a:avLst/>
          </a:prstGeom>
          <a:solidFill>
            <a:srgbClr val="59784C"/>
          </a:solidFill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307231C2-453A-4904-8C40-E9CA72997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B805A7E9-8F64-46B2-BF02-C1186DF33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387" y="5031356"/>
            <a:ext cx="3470956" cy="182664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179A2C86-07D1-4297-B920-30DE21DA3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2343" y="5022172"/>
            <a:ext cx="3359020" cy="1835828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124624C0-1A29-43AD-91DB-82AE295DDA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1362" y="5031357"/>
            <a:ext cx="3150638" cy="182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20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27261D-EE63-477C-AEC9-48E49D42E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6679" y="413266"/>
            <a:ext cx="9529893" cy="7766000"/>
          </a:xfrm>
        </p:spPr>
        <p:txBody>
          <a:bodyPr/>
          <a:lstStyle/>
          <a:p>
            <a:pPr fontAlgn="base"/>
            <a:r>
              <a:rPr lang="sl-SI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  <a:t> OBČANSKA ZNANOST V MESTNI KNJIŽNICI KRANJ</a:t>
            </a:r>
            <a:br>
              <a:rPr lang="sl-SI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</a:br>
            <a:r>
              <a:rPr lang="sl-SI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  <a:t> PROJEKTI 2024</a:t>
            </a:r>
            <a:br>
              <a:rPr lang="sl-SI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</a:b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Vzpostavili smo sodelovanje z že uveljavljenimi partnerji, </a:t>
            </a: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  ki delujejo okoljevarstveno.</a:t>
            </a: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 </a:t>
            </a:r>
            <a:r>
              <a:rPr lang="sl-SI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rvi trije projekti dolgoročnega sodelovanja: </a:t>
            </a: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   - s </a:t>
            </a:r>
            <a:r>
              <a:rPr lang="sl-SI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Čebelarskim društvom</a:t>
            </a: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   - z </a:t>
            </a:r>
            <a:r>
              <a:rPr lang="sl-SI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Društvom za opazovanje in proučevanje ptic Slovenij</a:t>
            </a:r>
            <a:r>
              <a:rPr lang="sl-SI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   - z Goriško knjižnico Franceta Bevka, ki v knjižnice uvaja </a:t>
            </a:r>
            <a:r>
              <a:rPr lang="sl-SI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Knjižnico semen</a:t>
            </a: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dirty="0"/>
              <a:t> </a:t>
            </a:r>
            <a:br>
              <a:rPr lang="sl-SI" dirty="0"/>
            </a:br>
            <a:br>
              <a:rPr lang="sl-SI" sz="2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000" dirty="0"/>
            </a:br>
            <a:br>
              <a:rPr lang="sl-SI" sz="2000" dirty="0"/>
            </a:b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l-SI" sz="1800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584BD7C-39B7-4050-B02A-FB9DD6A82A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5394122"/>
            <a:ext cx="8825658" cy="864066"/>
          </a:xfrm>
        </p:spPr>
        <p:txBody>
          <a:bodyPr>
            <a:normAutofit/>
          </a:bodyPr>
          <a:lstStyle/>
          <a:p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DE76AEB-98CE-479A-ABA5-808C0FC01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165626"/>
            <a:ext cx="12192000" cy="1692374"/>
          </a:xfrm>
          <a:prstGeom prst="rect">
            <a:avLst/>
          </a:prstGeom>
          <a:solidFill>
            <a:srgbClr val="59784C"/>
          </a:solidFill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307231C2-453A-4904-8C40-E9CA72997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073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27261D-EE63-477C-AEC9-48E49D42E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172" y="413267"/>
            <a:ext cx="10058401" cy="5215746"/>
          </a:xfrm>
        </p:spPr>
        <p:txBody>
          <a:bodyPr/>
          <a:lstStyle/>
          <a:p>
            <a:pPr fontAlgn="base"/>
            <a:r>
              <a:rPr lang="sl-SI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  <a:t>OBČANSKA ZNANOST V MESTNI KNJIŽNICI KRANJ </a:t>
            </a:r>
            <a:br>
              <a:rPr lang="sl-SI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</a:br>
            <a:br>
              <a:rPr lang="sl-SI" sz="1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</a:br>
            <a:r>
              <a:rPr lang="sl-SI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Projekt</a:t>
            </a:r>
            <a:r>
              <a:rPr lang="sl-SI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BRENČANJA V MESTU</a:t>
            </a:r>
            <a:br>
              <a:rPr lang="sl-SI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</a:br>
            <a:br>
              <a:rPr lang="sl-SI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</a:b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br>
              <a:rPr lang="sl-SI" sz="2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000" dirty="0"/>
            </a:br>
            <a:br>
              <a:rPr lang="sl-SI" sz="2000" dirty="0"/>
            </a:b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l-SI" sz="1800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584BD7C-39B7-4050-B02A-FB9DD6A82A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5394122"/>
            <a:ext cx="8825658" cy="864066"/>
          </a:xfrm>
        </p:spPr>
        <p:txBody>
          <a:bodyPr>
            <a:normAutofit/>
          </a:bodyPr>
          <a:lstStyle/>
          <a:p>
            <a:endParaRPr lang="sl-SI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DEF25692-3D69-48A2-ABAF-7FA2D0C14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979803"/>
            <a:ext cx="6527995" cy="4895996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7F156AEA-F1F6-496A-9A8A-07B8331BE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1840" y="-1"/>
            <a:ext cx="2618606" cy="687579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EE5F3A7-FED9-4AB8-A0D0-290FE0A71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899" y="1598075"/>
            <a:ext cx="4160941" cy="525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7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5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27261D-EE63-477C-AEC9-48E49D42E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895" y="413266"/>
            <a:ext cx="9999678" cy="5400305"/>
          </a:xfrm>
        </p:spPr>
        <p:txBody>
          <a:bodyPr/>
          <a:lstStyle/>
          <a:p>
            <a:pPr fontAlgn="base"/>
            <a:r>
              <a:rPr lang="sl-SI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  <a:t>OBČANSKA ZNANOST </a:t>
            </a:r>
            <a:br>
              <a:rPr lang="sl-SI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</a:br>
            <a:r>
              <a:rPr lang="sl-SI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  <a:t>V MESTNI KNJIŽNICI KRANJ </a:t>
            </a:r>
            <a:br>
              <a:rPr lang="sl-SI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</a:br>
            <a:br>
              <a:rPr lang="sl-SI" sz="11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</a:br>
            <a:r>
              <a:rPr lang="sl-SI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Projekt</a:t>
            </a:r>
            <a:r>
              <a:rPr lang="sl-SI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DOPPS</a:t>
            </a:r>
            <a:br>
              <a:rPr lang="sl-SI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</a:br>
            <a:br>
              <a:rPr lang="sl-SI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Calibri" panose="020F0502020204030204" pitchFamily="34" charset="0"/>
              </a:rPr>
            </a:b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br>
              <a:rPr lang="sl-SI" sz="2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000" dirty="0"/>
            </a:br>
            <a:br>
              <a:rPr lang="sl-SI" sz="2000" dirty="0"/>
            </a:b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l-SI" sz="1800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584BD7C-39B7-4050-B02A-FB9DD6A82A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5394122"/>
            <a:ext cx="8825658" cy="864066"/>
          </a:xfrm>
        </p:spPr>
        <p:txBody>
          <a:bodyPr>
            <a:normAutofit/>
          </a:bodyPr>
          <a:lstStyle/>
          <a:p>
            <a:endParaRPr lang="sl-SI" dirty="0"/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88AD4CB6-9ACD-4684-BFD8-16380E4FC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7483" y="0"/>
            <a:ext cx="6714516" cy="2164385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4A6BA181-34A8-4F25-907E-E08BBFC2A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164385"/>
            <a:ext cx="4739950" cy="6703946"/>
          </a:xfrm>
          <a:prstGeom prst="rect">
            <a:avLst/>
          </a:prstGeom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DD0F6633-1197-492E-B6DA-6D8C62206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6727" y="2164385"/>
            <a:ext cx="6231946" cy="4693615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E6411F08-8605-4C2E-8FD6-93413571F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1374" y="2176785"/>
            <a:ext cx="3310397" cy="2205817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00DFC1C9-A93E-45EC-ABD2-1DE47759EB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1146" y="4366735"/>
            <a:ext cx="3310625" cy="248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165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elektreno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410</TotalTime>
  <Words>892</Words>
  <Application>Microsoft Office PowerPoint</Application>
  <PresentationFormat>Širokozaslonsko</PresentationFormat>
  <Paragraphs>13</Paragraphs>
  <Slides>13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9" baseType="lpstr">
      <vt:lpstr>Arial</vt:lpstr>
      <vt:lpstr>Calibri</vt:lpstr>
      <vt:lpstr>Century Gothic</vt:lpstr>
      <vt:lpstr>Times New Roman</vt:lpstr>
      <vt:lpstr>Wingdings 3</vt:lpstr>
      <vt:lpstr>Naelektreno</vt:lpstr>
      <vt:lpstr>Občanska  znanost v  knjižnicah                                              Petra Puhar, Mestna knjižnica Kranj</vt:lpstr>
      <vt:lpstr>● Knjižnice smo kot ustanove z izjemnim potencialom prepoznane      kot PRIMEREN PARTNER v projektih občanske znanosti.   ● Knjižnice smo lahko VEZNI ČLEN med znanstveno mrežo in     zainteresiranimi občani.   ● Knjižnice smo velik POTENCIAL:      -  prostorski, knjižni, informacijski, izobraževalni, kadrovski in socialni     -  odprt pristop, široko razpredena mreža uporabnikov     -  visoko zaupanje uporabnikov  </vt:lpstr>
      <vt:lpstr>    MOŽNE DEJAVNOSTI V KNJIŽNICAH   ● - promocija znanosti in raziskav ter pomena znanstvenega         raziskovanja za razvoj družbe      - promocija in organizacija sodelovanja občanov      - svetovanje, informiranje, dostop do znanja in infrastrukture      - povezovanje znanosti in občanov      - pomoč znanstvenim raziskovalcem pri pridobivanju informacij         s pomočjo občanov  ● - lastna organizacija raziskovalnih projektov       </vt:lpstr>
      <vt:lpstr>  SKUPNI CILJI OBČANSKE ZNANOSTI IN KNJIŽNIC   ● - približevanje znanosti vsem, večje zaupanje v znanost      - radovednost, ustvarjalnost, iniciativnost, navdušenje nad raziskovanjem       - vseživljenjsko učenje      - večja znanstvena pismenost      - večja družbena vključenost občanov in aktivno državljanstvo       - prispevek k razvoju na znanju temelječe družbe  ● - večji ugled in obisk knjižnic          </vt:lpstr>
      <vt:lpstr>   MESTNA KNJIŽNICA KRANJ     IN OBČANSKA ZNANOST     ● V Mestni knjižnici Kranj smo se v mrežo občanske znanosti         vključili leta 2023, med prvimi knjižnicami v Sloveniji.       ● Obenem smo se pridružili evropskemu projektu          »ECS – LIBRARIES AND CITIZEN SCIENCE«, ki spodbuja uvajanje         aktivnosti, povezanih z občansko znanostjo, v splošne knjižnice.          Projekt koordinira organizacija Public Libraries 2030.           </vt:lpstr>
      <vt:lpstr> OBČANSKA ZNANOST V MESTNI KNJIŽNICI KRANJ   USMERITEV V NARAVOVARSTVO  ● Ker postaja varovanje narave ključno vprašanje      preživetja človeka in vseh živih bitij, smo se v      Mestni knjižnici Kranj odločili, da naše aktivnosti      v okviru občanske znanosti usmerimo v okoljevarstvo.   ● S tem se aktivno uvrščamo v zeleno politiko kranjske občine.      - 1. marca 2024 smo s partnerji podpisali podnebno pogodbo;     - Kranj se s tem uvršča med mesta, ki jih je Evropska komisija izbrala v       Misijo 100 podnebno nevtralnih in pametnih mest do leta 2030.          </vt:lpstr>
      <vt:lpstr> OBČANSKA ZNANOST V MESTNI KNJIŽNICI KRANJ  PROJEKTI 2024  ● Vzpostavili smo sodelovanje z že uveljavljenimi partnerji,     ki delujejo okoljevarstveno.  ● Prvi trije projekti dolgoročnega sodelovanja:      - s Čebelarskim društvom     - z Društvom za opazovanje in proučevanje ptic Slovenije      - z Goriško knjižnico Franceta Bevka, ki v knjižnice uvaja Knjižnico semen.           </vt:lpstr>
      <vt:lpstr>OBČANSKA ZNANOST V MESTNI KNJIŽNICI KRANJ   Projekt BRENČANJA V MESTU                 </vt:lpstr>
      <vt:lpstr>OBČANSKA ZNANOST  V MESTNI KNJIŽNICI KRANJ   Projekt DOPPS                 </vt:lpstr>
      <vt:lpstr>OBČANSKA ZNANOST  V MESTNI KNJIŽNICI KRANJ   Projekt KNJIŽNICA SEMEN                 </vt:lpstr>
      <vt:lpstr> OBČANSKA ZNANOST V MESTNI KNJIŽNICI KRANJ    NAČRTI 2025  ● Nadaljevanje zastavljenih projektov ● DAN OBČANSKE ZNANOSTI     - razstava Občanska znanost     - predstavitev znanstvenih in drugih organizacij ter posameznikov,        ki želijo s projekti sodelovati z občani.     - delavnice, ankete, kvizi … za vse generacije     </vt:lpstr>
      <vt:lpstr>       KNJIŽNICE, VKLJUČENE V MREŽO OBČANSKE ZNANOSTI (3. 12. 2024):  ● - Centralna tehniška knjižnica Univerze v Ljubljani     - Mestna knjižnica Ljubljana     - Biblioteka Slovenske akademije znanosti in umetnosti (SAZU)     - Goriška knjižnica Franceta Bevka Nova Gorica     - Univerzitetna knjižnica Univerze v Novi Gorici     - Cankarjeva knjižnica Vrhnika     - Univerzitetna knjižnica Maribor      - Mestna knjižnica Kranj ● - in Društvo bibliotekarjev Ljubljana    </vt:lpstr>
      <vt:lpstr>      OBČANSKA ZNANOST IN KNJIŽNICE: REZIME   ● V slovensko mrežo OZ nas je trenutno vključenih 8 knjižnic in 1 društvo.  ● Na območju 212 slovenskih občin deluje 58 splošnih knjižnic,      - z 277 krajevnimi knjižnicami;      - v letu 2023 je bilo v knjižnice včlanjenih več kot 430.000 članov;      - v letu 2023 smo našteli več kot 8 mio obiskovalcev!   ● Fantastičen potencial za vključitev občanov v raziskovalne projekte!  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Občanska znanost v knjižnicah</dc:title>
  <dc:creator>Petra Puhar</dc:creator>
  <cp:lastModifiedBy>Petra Puhar</cp:lastModifiedBy>
  <cp:revision>96</cp:revision>
  <dcterms:created xsi:type="dcterms:W3CDTF">2024-11-29T10:42:49Z</dcterms:created>
  <dcterms:modified xsi:type="dcterms:W3CDTF">2024-12-03T14:50:09Z</dcterms:modified>
</cp:coreProperties>
</file>