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89" r:id="rId2"/>
    <p:sldId id="302" r:id="rId3"/>
    <p:sldId id="303" r:id="rId4"/>
    <p:sldId id="286" r:id="rId5"/>
    <p:sldId id="301" r:id="rId6"/>
    <p:sldId id="287" r:id="rId7"/>
    <p:sldId id="292" r:id="rId8"/>
    <p:sldId id="291" r:id="rId9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4" userDrawn="1">
          <p15:clr>
            <a:srgbClr val="A4A3A4"/>
          </p15:clr>
        </p15:guide>
        <p15:guide id="2" pos="2119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35C"/>
    <a:srgbClr val="547CBE"/>
    <a:srgbClr val="FF2F92"/>
    <a:srgbClr val="00B1AA"/>
    <a:srgbClr val="1D4B98"/>
    <a:srgbClr val="1D5F98"/>
    <a:srgbClr val="1D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2" autoAdjust="0"/>
    <p:restoredTop sz="94643" autoAdjust="0"/>
  </p:normalViewPr>
  <p:slideViewPr>
    <p:cSldViewPr>
      <p:cViewPr varScale="1">
        <p:scale>
          <a:sx n="116" d="100"/>
          <a:sy n="116" d="100"/>
        </p:scale>
        <p:origin x="2333" y="77"/>
      </p:cViewPr>
      <p:guideLst>
        <p:guide orient="horz" pos="391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3296" y="200"/>
      </p:cViewPr>
      <p:guideLst>
        <p:guide orient="horz" pos="2864"/>
        <p:guide pos="2119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AB991A-ACFA-4444-BFA2-C145C474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5348"/>
          </a:xfrm>
          <a:prstGeom prst="rect">
            <a:avLst/>
          </a:prstGeom>
        </p:spPr>
        <p:txBody>
          <a:bodyPr vert="horz" lIns="90424" tIns="45213" rIns="90424" bIns="4521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0CA5-57F1-A64B-9118-98E125364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5348"/>
          </a:xfrm>
          <a:prstGeom prst="rect">
            <a:avLst/>
          </a:prstGeom>
        </p:spPr>
        <p:txBody>
          <a:bodyPr vert="horz" lIns="90424" tIns="45213" rIns="90424" bIns="45213" rtlCol="0"/>
          <a:lstStyle>
            <a:lvl1pPr algn="r">
              <a:defRPr sz="1200"/>
            </a:lvl1pPr>
          </a:lstStyle>
          <a:p>
            <a:fld id="{B4AF0CF8-E3AC-104D-B4A2-74C848B72F90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C07E8-9284-9F48-B315-CB83A0AC6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889938" cy="495347"/>
          </a:xfrm>
          <a:prstGeom prst="rect">
            <a:avLst/>
          </a:prstGeom>
        </p:spPr>
        <p:txBody>
          <a:bodyPr vert="horz" lIns="90424" tIns="45213" rIns="90424" bIns="4521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8EC4D-D51E-6B4A-8D6E-6239139DC4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8" y="9377319"/>
            <a:ext cx="2889938" cy="495347"/>
          </a:xfrm>
          <a:prstGeom prst="rect">
            <a:avLst/>
          </a:prstGeom>
        </p:spPr>
        <p:txBody>
          <a:bodyPr vert="horz" lIns="90424" tIns="45213" rIns="90424" bIns="45213" rtlCol="0" anchor="b"/>
          <a:lstStyle>
            <a:lvl1pPr algn="r">
              <a:defRPr sz="1200"/>
            </a:lvl1pPr>
          </a:lstStyle>
          <a:p>
            <a:fld id="{22234F2F-C5E6-F940-B1BA-5683545736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37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3"/>
          </a:xfrm>
          <a:prstGeom prst="rect">
            <a:avLst/>
          </a:prstGeom>
        </p:spPr>
        <p:txBody>
          <a:bodyPr vert="horz" lIns="90424" tIns="45213" rIns="90424" bIns="452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3633"/>
          </a:xfrm>
          <a:prstGeom prst="rect">
            <a:avLst/>
          </a:prstGeom>
        </p:spPr>
        <p:txBody>
          <a:bodyPr vert="horz" lIns="90424" tIns="45213" rIns="90424" bIns="45213" rtlCol="0"/>
          <a:lstStyle>
            <a:lvl1pPr algn="r">
              <a:defRPr sz="1200"/>
            </a:lvl1pPr>
          </a:lstStyle>
          <a:p>
            <a:fld id="{AE022A82-3C71-4A6C-86DC-3BBBCFF24C8B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4" tIns="45213" rIns="90424" bIns="45213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424" tIns="45213" rIns="90424" bIns="4521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889938" cy="493633"/>
          </a:xfrm>
          <a:prstGeom prst="rect">
            <a:avLst/>
          </a:prstGeom>
        </p:spPr>
        <p:txBody>
          <a:bodyPr vert="horz" lIns="90424" tIns="45213" rIns="90424" bIns="452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377317"/>
            <a:ext cx="2889938" cy="493633"/>
          </a:xfrm>
          <a:prstGeom prst="rect">
            <a:avLst/>
          </a:prstGeom>
        </p:spPr>
        <p:txBody>
          <a:bodyPr vert="horz" lIns="90424" tIns="45213" rIns="90424" bIns="45213" rtlCol="0" anchor="b"/>
          <a:lstStyle>
            <a:lvl1pPr algn="r">
              <a:defRPr sz="1200"/>
            </a:lvl1pPr>
          </a:lstStyle>
          <a:p>
            <a:fld id="{5C67679A-1730-4FAC-908F-75F1A5AD8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4EB5B60-3687-4E74-ABFC-026A3BC5E358}"/>
              </a:ext>
            </a:extLst>
          </p:cNvPr>
          <p:cNvSpPr/>
          <p:nvPr userDrawn="1"/>
        </p:nvSpPr>
        <p:spPr>
          <a:xfrm>
            <a:off x="6732240" y="0"/>
            <a:ext cx="2411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113F123-CBAC-4E27-958D-24BCB38DB1E4}"/>
              </a:ext>
            </a:extLst>
          </p:cNvPr>
          <p:cNvSpPr/>
          <p:nvPr userDrawn="1"/>
        </p:nvSpPr>
        <p:spPr>
          <a:xfrm>
            <a:off x="0" y="6310860"/>
            <a:ext cx="9144000" cy="546569"/>
          </a:xfrm>
          <a:prstGeom prst="rect">
            <a:avLst/>
          </a:prstGeom>
          <a:solidFill>
            <a:srgbClr val="29235C"/>
          </a:solidFill>
          <a:ln>
            <a:solidFill>
              <a:srgbClr val="292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199" y="2998800"/>
            <a:ext cx="8229600" cy="1091662"/>
          </a:xfrm>
          <a:noFill/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198" y="4175878"/>
            <a:ext cx="8229601" cy="678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7" y="4921332"/>
            <a:ext cx="3970784" cy="871885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 err="1"/>
              <a:t>Organization´s</a:t>
            </a:r>
            <a:r>
              <a:rPr lang="de-DE" dirty="0"/>
              <a:t> logo</a:t>
            </a:r>
            <a:endParaRPr lang="en-GB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466626" y="4922128"/>
            <a:ext cx="4105374" cy="368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dirty="0"/>
              <a:t>Name</a:t>
            </a:r>
            <a:endParaRPr lang="en-GB" dirty="0"/>
          </a:p>
        </p:txBody>
      </p:sp>
      <p:sp>
        <p:nvSpPr>
          <p:cNvPr id="19" name="Inhaltsplatzhalter 16"/>
          <p:cNvSpPr>
            <a:spLocks noGrp="1"/>
          </p:cNvSpPr>
          <p:nvPr>
            <p:ph sz="quarter" idx="15" hasCustomPrompt="1"/>
          </p:nvPr>
        </p:nvSpPr>
        <p:spPr>
          <a:xfrm>
            <a:off x="467544" y="5424917"/>
            <a:ext cx="4104456" cy="368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dirty="0"/>
              <a:t>Institution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5399CB6-122C-4F12-879F-4CFD234075C0}"/>
              </a:ext>
            </a:extLst>
          </p:cNvPr>
          <p:cNvSpPr/>
          <p:nvPr userDrawn="1"/>
        </p:nvSpPr>
        <p:spPr>
          <a:xfrm>
            <a:off x="19818" y="39498"/>
            <a:ext cx="147565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E40908-B068-46D4-9BDC-3219E5E66C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3881"/>
            <a:ext cx="6696744" cy="6372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827A1B-4C57-4277-91C7-E804A3C5B3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50" y="276325"/>
            <a:ext cx="3635896" cy="1433067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53F1E76E-B31A-4C2B-9A75-CC6A72514159}"/>
              </a:ext>
            </a:extLst>
          </p:cNvPr>
          <p:cNvSpPr/>
          <p:nvPr userDrawn="1"/>
        </p:nvSpPr>
        <p:spPr>
          <a:xfrm>
            <a:off x="0" y="2120"/>
            <a:ext cx="9144000" cy="166049"/>
          </a:xfrm>
          <a:prstGeom prst="rect">
            <a:avLst/>
          </a:prstGeom>
          <a:solidFill>
            <a:srgbClr val="29235C"/>
          </a:solidFill>
          <a:ln>
            <a:solidFill>
              <a:srgbClr val="292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F6EABD5-3D37-401A-8AA9-35436267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77331"/>
            <a:ext cx="8856984" cy="4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459B-1806-447C-A274-4700019D2142}" type="datetime1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659024"/>
            <a:ext cx="9144000" cy="850106"/>
          </a:xfrm>
          <a:noFill/>
        </p:spPr>
        <p:txBody>
          <a:bodyPr>
            <a:no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755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  <a:noFill/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AC73-311F-4389-BC0D-5DB6E0BBDDE5}" type="datetime1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8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3B49-91C0-486F-9E70-768C6548EF1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9D6E-B349-4753-86FB-DAD223E4ED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3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74038"/>
            <a:ext cx="9144000" cy="850106"/>
          </a:xfrm>
          <a:noFill/>
        </p:spPr>
        <p:txBody>
          <a:bodyPr>
            <a:noAutofit/>
          </a:bodyPr>
          <a:lstStyle>
            <a:lvl1pPr>
              <a:defRPr sz="2500" b="1">
                <a:solidFill>
                  <a:srgbClr val="29235C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65000"/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7D-D56C-48D7-B67D-1A7BF04D32BC}" type="datetime1">
              <a:rPr lang="de-DE" smtClean="0"/>
              <a:t>03.12.2024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9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l">
              <a:defRPr sz="2500" b="1" cap="all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4FF2-6655-44DF-8469-D93DF6CEE621}" type="datetime1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2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6E43-7069-44AA-A9ED-743E665CF6DD}" type="datetime1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700936"/>
            <a:ext cx="9144000" cy="850106"/>
          </a:xfrm>
          <a:noFill/>
        </p:spPr>
        <p:txBody>
          <a:bodyPr>
            <a:no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12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B2A-6B2E-4251-89C5-F3F31C69EE14}" type="datetime1">
              <a:rPr lang="de-DE" smtClean="0"/>
              <a:t>03.12.2024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653740"/>
            <a:ext cx="9144000" cy="759036"/>
          </a:xfrm>
          <a:noFill/>
        </p:spPr>
        <p:txBody>
          <a:bodyPr>
            <a:no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173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189-6120-42CA-8124-A2B595DB37D5}" type="datetime1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850106"/>
          </a:xfrm>
          <a:noFill/>
        </p:spPr>
        <p:txBody>
          <a:bodyPr>
            <a:no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729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B269-C8F1-4538-A54E-F6F7C7548B9C}" type="datetime1">
              <a:rPr lang="de-DE" smtClean="0"/>
              <a:t>03.12.2024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7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162050"/>
          </a:xfrm>
          <a:noFill/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22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8BD3-7B44-4F66-B859-EC4D04226320}" type="datetime1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0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85799"/>
            <a:ext cx="5486400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BB40-71F6-45D3-A336-337667875326}" type="datetime1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8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731836"/>
            <a:ext cx="9144000" cy="7529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F9FA-C8AD-4F6D-9A46-B7F373E4DFEB}" type="datetime1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8E0E-EB42-421F-A129-94DC111AB559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Picture 2" descr="N:\Horizon_Projekte\INCREASE_LP_SD_5410_Papa_UNIVPM\Dissemination\Logo-Colours\INCREASE_logo.png">
            <a:extLst>
              <a:ext uri="{FF2B5EF4-FFF2-40B4-BE49-F238E27FC236}">
                <a16:creationId xmlns:a16="http://schemas.microsoft.com/office/drawing/2014/main" id="{B34E344E-9929-4249-B98D-893BCDDD6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05" y="116632"/>
            <a:ext cx="1109895" cy="4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03FE9D-F7DA-46A5-9A6E-CE0FAF12DA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9276" y="3055202"/>
            <a:ext cx="4810236" cy="1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8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2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hyperlink" Target="https://www.kis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68AEC-5CDD-46C6-9A1D-9FD7C4A74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420877"/>
            <a:ext cx="8229600" cy="1091662"/>
          </a:xfrm>
        </p:spPr>
        <p:txBody>
          <a:bodyPr/>
          <a:lstStyle/>
          <a:p>
            <a:r>
              <a:rPr lang="sl-SI" sz="2800" b="1" dirty="0"/>
              <a:t>Občanska znanost in primeri dobre prakse: </a:t>
            </a:r>
            <a:br>
              <a:rPr lang="sl-SI" sz="2800" b="1" dirty="0"/>
            </a:br>
            <a:r>
              <a:rPr lang="sl-SI" b="1" dirty="0"/>
              <a:t>projekt INCREASE</a:t>
            </a:r>
            <a:endParaRPr lang="en-AU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33C5E4A-9B8E-47FF-BCB3-9CC516B4C1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32240" y="5113968"/>
            <a:ext cx="4105374" cy="904230"/>
          </a:xfrm>
        </p:spPr>
        <p:txBody>
          <a:bodyPr/>
          <a:lstStyle/>
          <a:p>
            <a:r>
              <a:rPr lang="sl-SI" sz="1600" dirty="0">
                <a:solidFill>
                  <a:schemeClr val="accent3"/>
                </a:solidFill>
              </a:rPr>
              <a:t>dr. Barbara Pipan*</a:t>
            </a:r>
          </a:p>
          <a:p>
            <a:r>
              <a:rPr lang="sl-SI" sz="1600" dirty="0">
                <a:solidFill>
                  <a:schemeClr val="accent3"/>
                </a:solidFill>
              </a:rPr>
              <a:t>dr. Lovro Sinkovič</a:t>
            </a:r>
          </a:p>
          <a:p>
            <a:r>
              <a:rPr lang="sl-SI" sz="1600" dirty="0">
                <a:solidFill>
                  <a:schemeClr val="accent3"/>
                </a:solidFill>
              </a:rPr>
              <a:t>dr. Vladimir Meglič</a:t>
            </a:r>
          </a:p>
          <a:p>
            <a:endParaRPr lang="sl-SI" sz="1600" dirty="0">
              <a:solidFill>
                <a:schemeClr val="accent3"/>
              </a:solidFill>
            </a:endParaRPr>
          </a:p>
          <a:p>
            <a:endParaRPr lang="sl-SI" sz="1600" dirty="0">
              <a:solidFill>
                <a:schemeClr val="accent3"/>
              </a:solidFill>
            </a:endParaRPr>
          </a:p>
          <a:p>
            <a:endParaRPr lang="de-DE" sz="16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94242"/>
            <a:ext cx="2578689" cy="143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76E0190-E92C-4B0F-7503-9B3D91DD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680544"/>
            <a:ext cx="2736304" cy="61933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0EEB48D-0066-ED49-56D8-9AC1E9923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75" y="5374904"/>
            <a:ext cx="3548125" cy="80255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72062C4-7F7E-42D8-8EA3-13CEDFD468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7158"/>
          <a:stretch/>
        </p:blipFill>
        <p:spPr>
          <a:xfrm>
            <a:off x="539552" y="771276"/>
            <a:ext cx="1656184" cy="726067"/>
          </a:xfrm>
          <a:prstGeom prst="rect">
            <a:avLst/>
          </a:prstGeom>
        </p:spPr>
      </p:pic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AB9DD7A1-224A-D303-F353-7C6C54D1E831}"/>
              </a:ext>
            </a:extLst>
          </p:cNvPr>
          <p:cNvSpPr txBox="1">
            <a:spLocks/>
          </p:cNvSpPr>
          <p:nvPr/>
        </p:nvSpPr>
        <p:spPr>
          <a:xfrm>
            <a:off x="179512" y="5273226"/>
            <a:ext cx="2844774" cy="90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accent3"/>
                </a:solidFill>
              </a:rPr>
              <a:t>Dan odprte znanosti, občanska znanost: Iz teorije v prakso</a:t>
            </a:r>
          </a:p>
          <a:p>
            <a:r>
              <a:rPr lang="sl-SI" sz="1600" dirty="0" err="1">
                <a:solidFill>
                  <a:schemeClr val="accent3"/>
                </a:solidFill>
              </a:rPr>
              <a:t>Mons</a:t>
            </a:r>
            <a:r>
              <a:rPr lang="sl-SI" sz="1600" dirty="0">
                <a:solidFill>
                  <a:schemeClr val="accent3"/>
                </a:solidFill>
              </a:rPr>
              <a:t>, Ljubljana, 4.12.2024</a:t>
            </a:r>
          </a:p>
          <a:p>
            <a:endParaRPr lang="sl-SI" sz="1600" dirty="0">
              <a:solidFill>
                <a:schemeClr val="accent3"/>
              </a:solidFill>
            </a:endParaRPr>
          </a:p>
          <a:p>
            <a:endParaRPr lang="sl-SI" sz="1600" dirty="0">
              <a:solidFill>
                <a:schemeClr val="accent3"/>
              </a:solidFill>
            </a:endParaRPr>
          </a:p>
          <a:p>
            <a:endParaRPr lang="de-DE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64A46D20-8BA0-3ABD-A52A-22EEC8826F10}"/>
              </a:ext>
            </a:extLst>
          </p:cNvPr>
          <p:cNvSpPr txBox="1">
            <a:spLocks/>
          </p:cNvSpPr>
          <p:nvPr/>
        </p:nvSpPr>
        <p:spPr bwMode="auto">
          <a:xfrm>
            <a:off x="323528" y="-41275"/>
            <a:ext cx="7212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29235C"/>
                </a:solidFill>
              </a:rPr>
              <a:t>O projektu INCREASE</a:t>
            </a:r>
          </a:p>
        </p:txBody>
      </p:sp>
      <p:sp>
        <p:nvSpPr>
          <p:cNvPr id="4099" name="Pravokotnik 1">
            <a:extLst>
              <a:ext uri="{FF2B5EF4-FFF2-40B4-BE49-F238E27FC236}">
                <a16:creationId xmlns:a16="http://schemas.microsoft.com/office/drawing/2014/main" id="{E1BF31C7-4652-FFB1-2A59-31A7A139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557338"/>
            <a:ext cx="75771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FD3DAE90-F040-CB03-8278-55C521FB88B2}"/>
              </a:ext>
            </a:extLst>
          </p:cNvPr>
          <p:cNvSpPr/>
          <p:nvPr/>
        </p:nvSpPr>
        <p:spPr>
          <a:xfrm>
            <a:off x="-34865" y="908720"/>
            <a:ext cx="688361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altLang="sl-SI" sz="2000" b="1" dirty="0">
                <a:solidFill>
                  <a:srgbClr val="29235C"/>
                </a:solidFill>
              </a:rPr>
              <a:t>INCREASE:  </a:t>
            </a:r>
            <a:r>
              <a:rPr lang="sl-SI" altLang="sl-SI" sz="2000" b="1" i="1" dirty="0">
                <a:solidFill>
                  <a:srgbClr val="29235C"/>
                </a:solidFill>
              </a:rPr>
              <a:t>Inteligentne zbirke prehranskih genskih </a:t>
            </a:r>
          </a:p>
          <a:p>
            <a:pPr algn="ctr">
              <a:defRPr/>
            </a:pPr>
            <a:r>
              <a:rPr lang="sl-SI" altLang="sl-SI" sz="2000" b="1" i="1" dirty="0">
                <a:solidFill>
                  <a:srgbClr val="29235C"/>
                </a:solidFill>
              </a:rPr>
              <a:t>virov stročnic za evropske kmetijsko-živilske sisteme</a:t>
            </a:r>
          </a:p>
          <a:p>
            <a:pPr algn="ctr">
              <a:defRPr/>
            </a:pPr>
            <a:endParaRPr lang="sl-SI" altLang="sl-SI" sz="2000" b="1" i="1" dirty="0">
              <a:solidFill>
                <a:srgbClr val="29235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Financiran s strani evropske komisije (Obzorja 2020).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Začetek: maj 2020, zaključek: april 2026.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Mednarodni konzorcij (25), vključno s KIS.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altLang="sl-SI" sz="1600" dirty="0">
              <a:solidFill>
                <a:srgbClr val="29235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Glavni cilj projekta je:</a:t>
            </a:r>
          </a:p>
          <a:p>
            <a:pPr>
              <a:defRPr/>
            </a:pPr>
            <a:r>
              <a:rPr lang="sl-SI" altLang="sl-SI" sz="1600" b="1" dirty="0">
                <a:solidFill>
                  <a:srgbClr val="29235C"/>
                </a:solidFill>
              </a:rPr>
              <a:t>uvajanje novih pristopov k ohranjanju, upravljanju in </a:t>
            </a:r>
          </a:p>
          <a:p>
            <a:pPr>
              <a:defRPr/>
            </a:pPr>
            <a:r>
              <a:rPr lang="sl-SI" altLang="sl-SI" sz="1600" b="1" dirty="0">
                <a:solidFill>
                  <a:srgbClr val="29235C"/>
                </a:solidFill>
              </a:rPr>
              <a:t>opredelitvi genskih virov: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u="sng" dirty="0">
                <a:solidFill>
                  <a:srgbClr val="29235C"/>
                </a:solidFill>
              </a:rPr>
              <a:t>navadnega fižola </a:t>
            </a:r>
            <a:r>
              <a:rPr lang="sl-SI" altLang="sl-SI" sz="1600" dirty="0">
                <a:solidFill>
                  <a:srgbClr val="29235C"/>
                </a:solidFill>
              </a:rPr>
              <a:t>(</a:t>
            </a:r>
            <a:r>
              <a:rPr lang="sl-SI" altLang="sl-SI" sz="1600" i="1" dirty="0" err="1">
                <a:solidFill>
                  <a:srgbClr val="29235C"/>
                </a:solidFill>
              </a:rPr>
              <a:t>Common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i="1" dirty="0" err="1">
                <a:solidFill>
                  <a:srgbClr val="29235C"/>
                </a:solidFill>
              </a:rPr>
              <a:t>bean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dirty="0">
                <a:solidFill>
                  <a:srgbClr val="29235C"/>
                </a:solidFill>
              </a:rPr>
              <a:t>L.),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u="sng" dirty="0">
                <a:solidFill>
                  <a:srgbClr val="29235C"/>
                </a:solidFill>
              </a:rPr>
              <a:t>volčjega boba </a:t>
            </a:r>
            <a:r>
              <a:rPr lang="sl-SI" altLang="sl-SI" sz="1600" dirty="0">
                <a:solidFill>
                  <a:srgbClr val="29235C"/>
                </a:solidFill>
              </a:rPr>
              <a:t>(</a:t>
            </a:r>
            <a:r>
              <a:rPr lang="sl-SI" altLang="sl-SI" sz="1600" i="1" dirty="0" err="1">
                <a:solidFill>
                  <a:srgbClr val="29235C"/>
                </a:solidFill>
              </a:rPr>
              <a:t>Lupinus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i="1" dirty="0" err="1">
                <a:solidFill>
                  <a:srgbClr val="29235C"/>
                </a:solidFill>
              </a:rPr>
              <a:t>albus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dirty="0">
                <a:solidFill>
                  <a:srgbClr val="29235C"/>
                </a:solidFill>
              </a:rPr>
              <a:t>L. in </a:t>
            </a:r>
            <a:r>
              <a:rPr lang="sl-SI" altLang="sl-SI" sz="1600" i="1" dirty="0">
                <a:solidFill>
                  <a:srgbClr val="29235C"/>
                </a:solidFill>
              </a:rPr>
              <a:t>L. </a:t>
            </a:r>
            <a:r>
              <a:rPr lang="sl-SI" altLang="sl-SI" sz="1600" i="1" dirty="0" err="1">
                <a:solidFill>
                  <a:srgbClr val="29235C"/>
                </a:solidFill>
              </a:rPr>
              <a:t>mutabilis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dirty="0">
                <a:solidFill>
                  <a:srgbClr val="29235C"/>
                </a:solidFill>
              </a:rPr>
              <a:t>L.),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u="sng" dirty="0">
                <a:solidFill>
                  <a:srgbClr val="29235C"/>
                </a:solidFill>
              </a:rPr>
              <a:t>čičerike</a:t>
            </a:r>
            <a:r>
              <a:rPr lang="sl-SI" altLang="sl-SI" sz="1600" dirty="0">
                <a:solidFill>
                  <a:srgbClr val="29235C"/>
                </a:solidFill>
              </a:rPr>
              <a:t> (</a:t>
            </a:r>
            <a:r>
              <a:rPr lang="sl-SI" altLang="sl-SI" sz="1600" i="1" dirty="0" err="1">
                <a:solidFill>
                  <a:srgbClr val="29235C"/>
                </a:solidFill>
              </a:rPr>
              <a:t>Cicer</a:t>
            </a:r>
            <a:r>
              <a:rPr lang="sl-SI" altLang="sl-SI" sz="1600" i="1" dirty="0">
                <a:solidFill>
                  <a:srgbClr val="29235C"/>
                </a:solidFill>
              </a:rPr>
              <a:t>  sp.)</a:t>
            </a:r>
            <a:r>
              <a:rPr lang="sl-SI" altLang="sl-SI" sz="1600" dirty="0">
                <a:solidFill>
                  <a:srgbClr val="29235C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u="sng" dirty="0">
                <a:solidFill>
                  <a:srgbClr val="29235C"/>
                </a:solidFill>
              </a:rPr>
              <a:t>leče</a:t>
            </a:r>
            <a:r>
              <a:rPr lang="sl-SI" altLang="sl-SI" sz="1600" dirty="0">
                <a:solidFill>
                  <a:srgbClr val="29235C"/>
                </a:solidFill>
              </a:rPr>
              <a:t> (</a:t>
            </a:r>
            <a:r>
              <a:rPr lang="sl-SI" altLang="sl-SI" sz="1600" i="1" dirty="0" err="1">
                <a:solidFill>
                  <a:srgbClr val="29235C"/>
                </a:solidFill>
              </a:rPr>
              <a:t>Lens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i="1" dirty="0" err="1">
                <a:solidFill>
                  <a:srgbClr val="29235C"/>
                </a:solidFill>
              </a:rPr>
              <a:t>culinaris</a:t>
            </a:r>
            <a:r>
              <a:rPr lang="sl-SI" altLang="sl-SI" sz="1600" i="1" dirty="0">
                <a:solidFill>
                  <a:srgbClr val="29235C"/>
                </a:solidFill>
              </a:rPr>
              <a:t> </a:t>
            </a:r>
            <a:r>
              <a:rPr lang="sl-SI" altLang="sl-SI" sz="1600" dirty="0">
                <a:solidFill>
                  <a:srgbClr val="29235C"/>
                </a:solidFill>
              </a:rPr>
              <a:t>L.) </a:t>
            </a:r>
          </a:p>
          <a:p>
            <a:pPr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na različnih ravneh za doseganje </a:t>
            </a:r>
            <a:r>
              <a:rPr lang="sl-SI" altLang="sl-SI" sz="1600" b="1" dirty="0">
                <a:solidFill>
                  <a:srgbClr val="29235C"/>
                </a:solidFill>
              </a:rPr>
              <a:t>konkurenčne </a:t>
            </a:r>
          </a:p>
          <a:p>
            <a:pPr>
              <a:defRPr/>
            </a:pPr>
            <a:r>
              <a:rPr lang="sl-SI" altLang="sl-SI" sz="1600" b="1" dirty="0">
                <a:solidFill>
                  <a:srgbClr val="29235C"/>
                </a:solidFill>
              </a:rPr>
              <a:t>Agronomske  uspešnosti </a:t>
            </a:r>
            <a:r>
              <a:rPr lang="sl-SI" altLang="sl-SI" sz="1600" dirty="0">
                <a:solidFill>
                  <a:srgbClr val="29235C"/>
                </a:solidFill>
              </a:rPr>
              <a:t>in </a:t>
            </a:r>
            <a:r>
              <a:rPr lang="sl-SI" altLang="sl-SI" sz="1600" b="1" dirty="0">
                <a:solidFill>
                  <a:srgbClr val="29235C"/>
                </a:solidFill>
              </a:rPr>
              <a:t>trajnosti </a:t>
            </a:r>
            <a:r>
              <a:rPr lang="sl-SI" altLang="sl-SI" sz="1600" dirty="0">
                <a:solidFill>
                  <a:srgbClr val="29235C"/>
                </a:solidFill>
              </a:rPr>
              <a:t>v Evropi.</a:t>
            </a:r>
          </a:p>
          <a:p>
            <a:pPr>
              <a:defRPr/>
            </a:pPr>
            <a:endParaRPr lang="sl-SI" altLang="sl-SI" sz="1600" dirty="0">
              <a:solidFill>
                <a:srgbClr val="29235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b="1" u="sng" dirty="0">
                <a:solidFill>
                  <a:srgbClr val="29235C"/>
                </a:solidFill>
              </a:rPr>
              <a:t>Poskus z vključevanjem ljubiteljev fižola pri navadnem fižolu omogoča</a:t>
            </a:r>
            <a:r>
              <a:rPr lang="sl-SI" altLang="sl-SI" sz="1600" dirty="0">
                <a:solidFill>
                  <a:srgbClr val="29235C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širitev znanosti in pristopov na celotno družbo.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inovativen in decentraliziran sistem souporabe semen za ohranitev </a:t>
            </a:r>
            <a:r>
              <a:rPr lang="sl-SI" altLang="sl-SI" sz="1600" dirty="0" err="1">
                <a:solidFill>
                  <a:srgbClr val="29235C"/>
                </a:solidFill>
              </a:rPr>
              <a:t>agrobiodiverzitete</a:t>
            </a:r>
            <a:r>
              <a:rPr lang="sl-SI" altLang="sl-SI" sz="1600" dirty="0">
                <a:solidFill>
                  <a:srgbClr val="29235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600" dirty="0">
                <a:solidFill>
                  <a:srgbClr val="29235C"/>
                </a:solidFill>
              </a:rPr>
              <a:t>evalvacijo 1.126 različnih genskih virov fižola (svetovna dednina) v različnih pogojih pridelave znotraj celotne Evrope.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sl-SI" altLang="sl-SI" sz="1600" dirty="0">
              <a:solidFill>
                <a:srgbClr val="2923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sl-SI" altLang="sl-SI" sz="1600" dirty="0">
              <a:solidFill>
                <a:srgbClr val="29235C"/>
              </a:solidFill>
            </a:endParaRP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id="{89443576-A495-AC1F-E9F9-21DEE2CD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65" y="585219"/>
            <a:ext cx="936104" cy="7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3">
            <a:extLst>
              <a:ext uri="{FF2B5EF4-FFF2-40B4-BE49-F238E27FC236}">
                <a16:creationId xmlns:a16="http://schemas.microsoft.com/office/drawing/2014/main" id="{3618A8AD-1619-78DB-B742-2ABEE71D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37" y="585219"/>
            <a:ext cx="1397963" cy="7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1FEF52B-D02E-6171-FE7C-E3458EFDE0A8}"/>
              </a:ext>
            </a:extLst>
          </p:cNvPr>
          <p:cNvSpPr/>
          <p:nvPr/>
        </p:nvSpPr>
        <p:spPr>
          <a:xfrm>
            <a:off x="50750" y="5229200"/>
            <a:ext cx="6457579" cy="14922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AA990DE-228A-3DC9-72A6-A370058549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"/>
          <a:stretch/>
        </p:blipFill>
        <p:spPr>
          <a:xfrm>
            <a:off x="4671006" y="1636153"/>
            <a:ext cx="4277731" cy="32389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50EFF9F-A98F-14E0-B791-CF6CFC5C9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523" y="5112684"/>
            <a:ext cx="2398369" cy="1364047"/>
          </a:xfrm>
          <a:prstGeom prst="rect">
            <a:avLst/>
          </a:prstGeom>
        </p:spPr>
      </p:pic>
      <p:sp>
        <p:nvSpPr>
          <p:cNvPr id="10" name="Puščica: dol 9">
            <a:extLst>
              <a:ext uri="{FF2B5EF4-FFF2-40B4-BE49-F238E27FC236}">
                <a16:creationId xmlns:a16="http://schemas.microsoft.com/office/drawing/2014/main" id="{31103073-18ED-3D60-AC4B-1403ADA3EB06}"/>
              </a:ext>
            </a:extLst>
          </p:cNvPr>
          <p:cNvSpPr/>
          <p:nvPr/>
        </p:nvSpPr>
        <p:spPr>
          <a:xfrm rot="1880487">
            <a:off x="5114043" y="4665604"/>
            <a:ext cx="288032" cy="64071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87C3ECC-9428-5530-80FD-3C970F576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2" y="6476731"/>
            <a:ext cx="1602495" cy="362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BDCDDC74-AE20-29B6-ADD0-B7B145DE3749}"/>
              </a:ext>
            </a:extLst>
          </p:cNvPr>
          <p:cNvSpPr txBox="1">
            <a:spLocks/>
          </p:cNvSpPr>
          <p:nvPr/>
        </p:nvSpPr>
        <p:spPr bwMode="auto">
          <a:xfrm>
            <a:off x="58702" y="65577"/>
            <a:ext cx="7212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29235C"/>
                </a:solidFill>
              </a:rPr>
              <a:t>Potek izvedbe </a:t>
            </a:r>
            <a:r>
              <a:rPr lang="sl-SI" altLang="sl-SI" sz="2800" b="1" dirty="0" err="1">
                <a:solidFill>
                  <a:srgbClr val="29235C"/>
                </a:solidFill>
              </a:rPr>
              <a:t>poskusa_INCREASE</a:t>
            </a:r>
            <a:r>
              <a:rPr lang="sl-SI" altLang="sl-SI" sz="2800" b="1" dirty="0">
                <a:solidFill>
                  <a:srgbClr val="29235C"/>
                </a:solidFill>
              </a:rPr>
              <a:t> CSE</a:t>
            </a:r>
          </a:p>
        </p:txBody>
      </p:sp>
      <p:sp>
        <p:nvSpPr>
          <p:cNvPr id="5123" name="Pravokotnik 1">
            <a:extLst>
              <a:ext uri="{FF2B5EF4-FFF2-40B4-BE49-F238E27FC236}">
                <a16:creationId xmlns:a16="http://schemas.microsoft.com/office/drawing/2014/main" id="{BA47743A-700B-707F-1EDB-17C76A0D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557338"/>
            <a:ext cx="75771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  <a:p>
            <a:pPr algn="just" eaLnBrk="1" hangingPunct="1">
              <a:spcBef>
                <a:spcPct val="0"/>
              </a:spcBef>
            </a:pPr>
            <a:endParaRPr lang="sl-SI" altLang="sl-SI" sz="140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9605D4CA-9B46-C534-E7BD-77442C90F356}"/>
              </a:ext>
            </a:extLst>
          </p:cNvPr>
          <p:cNvSpPr/>
          <p:nvPr/>
        </p:nvSpPr>
        <p:spPr>
          <a:xfrm>
            <a:off x="41999" y="1029751"/>
            <a:ext cx="8004175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altLang="sl-SI" sz="1300" b="1" dirty="0">
                <a:solidFill>
                  <a:srgbClr val="29235C"/>
                </a:solidFill>
              </a:rPr>
              <a:t>V INCREASE CSE lahko sodeluje: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 vsak, ki ima njivo, vrt, teraso ali balkon;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 bi si želel posaditi različne genske vire fižola;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 spremljati njihovo rast;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 ima pametni telefon-&gt; aplikacija in registracija v sistem-&gt;izbira nivoja znanja</a:t>
            </a:r>
          </a:p>
          <a:p>
            <a:pPr>
              <a:defRPr/>
            </a:pPr>
            <a:endParaRPr lang="sl-SI" altLang="sl-SI" sz="1300" dirty="0">
              <a:solidFill>
                <a:srgbClr val="29235C"/>
              </a:solidFill>
            </a:endParaRPr>
          </a:p>
          <a:p>
            <a:pPr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Na dom prejmete </a:t>
            </a:r>
            <a:r>
              <a:rPr lang="sl-SI" altLang="sl-SI" sz="1300" b="1" dirty="0">
                <a:solidFill>
                  <a:srgbClr val="29235C"/>
                </a:solidFill>
              </a:rPr>
              <a:t>seme petih različnih genskih virov fižola+kontrolna sorta </a:t>
            </a:r>
          </a:p>
          <a:p>
            <a:pPr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(odvisno od prostorskih možnosti za vzgojo).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altLang="sl-SI" sz="1300" b="1" dirty="0">
              <a:solidFill>
                <a:srgbClr val="29235C"/>
              </a:solidFill>
            </a:endParaRPr>
          </a:p>
          <a:p>
            <a:pPr>
              <a:defRPr/>
            </a:pPr>
            <a:r>
              <a:rPr lang="sl-SI" altLang="sl-SI" sz="1300" b="1" dirty="0">
                <a:solidFill>
                  <a:srgbClr val="29235C"/>
                </a:solidFill>
              </a:rPr>
              <a:t>Prejeta semena: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posadite;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skrbite za rastline;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spremljate rast in razvoj rastlin;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preko aplikacije posredujete podatke in fotografije;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poberete pridelek in uživate (nekaj semen zadržite za naslednji krog CSE).</a:t>
            </a:r>
          </a:p>
          <a:p>
            <a:pPr>
              <a:defRPr/>
            </a:pPr>
            <a:endParaRPr lang="sl-SI" altLang="sl-SI" sz="1300" dirty="0">
              <a:solidFill>
                <a:srgbClr val="29235C"/>
              </a:solidFill>
            </a:endParaRPr>
          </a:p>
          <a:p>
            <a:pPr>
              <a:defRPr/>
            </a:pPr>
            <a:endParaRPr lang="sl-SI" altLang="sl-SI" sz="1300" dirty="0">
              <a:solidFill>
                <a:srgbClr val="29235C"/>
              </a:solidFill>
            </a:endParaRPr>
          </a:p>
          <a:p>
            <a:pPr>
              <a:defRPr/>
            </a:pPr>
            <a:r>
              <a:rPr lang="sl-SI" altLang="sl-SI" sz="1300" b="1" u="sng" dirty="0">
                <a:solidFill>
                  <a:srgbClr val="29235C"/>
                </a:solidFill>
              </a:rPr>
              <a:t>Namen INCREASE CSE</a:t>
            </a:r>
            <a:r>
              <a:rPr lang="sl-SI" altLang="sl-SI" sz="1300" dirty="0">
                <a:solidFill>
                  <a:srgbClr val="29235C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b="1" dirty="0">
                <a:solidFill>
                  <a:srgbClr val="29235C"/>
                </a:solidFill>
              </a:rPr>
              <a:t>Ohraniti raznolikost kmetijskih rastlin </a:t>
            </a:r>
            <a:r>
              <a:rPr lang="sl-SI" altLang="sl-SI" sz="1300" dirty="0">
                <a:solidFill>
                  <a:srgbClr val="29235C"/>
                </a:solidFill>
              </a:rPr>
              <a:t>v Evropi, kar je pomembno tako za kmetijstvo in prehrano kot </a:t>
            </a:r>
          </a:p>
          <a:p>
            <a:pPr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tudi za naše okolje.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Povečati </a:t>
            </a:r>
            <a:r>
              <a:rPr lang="sl-SI" altLang="sl-SI" sz="1300" b="1" dirty="0">
                <a:solidFill>
                  <a:srgbClr val="29235C"/>
                </a:solidFill>
              </a:rPr>
              <a:t>uporabo raznolikih genskih virov fižola</a:t>
            </a:r>
            <a:r>
              <a:rPr lang="sl-SI" altLang="sl-SI" sz="1300" dirty="0">
                <a:solidFill>
                  <a:srgbClr val="29235C"/>
                </a:solidFill>
              </a:rPr>
              <a:t>, ki so bili do sedaj shranjeni v genskih bankah.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Državljani </a:t>
            </a:r>
            <a:r>
              <a:rPr lang="sl-SI" altLang="sl-SI" sz="1300" b="1" dirty="0">
                <a:solidFill>
                  <a:srgbClr val="29235C"/>
                </a:solidFill>
              </a:rPr>
              <a:t>iz različnih okolij</a:t>
            </a:r>
            <a:r>
              <a:rPr lang="sl-SI" altLang="sl-SI" sz="1300" dirty="0">
                <a:solidFill>
                  <a:srgbClr val="29235C"/>
                </a:solidFill>
              </a:rPr>
              <a:t> od južne do severne Evrope </a:t>
            </a:r>
            <a:r>
              <a:rPr lang="sl-SI" altLang="sl-SI" sz="1300" b="1" dirty="0">
                <a:solidFill>
                  <a:srgbClr val="29235C"/>
                </a:solidFill>
              </a:rPr>
              <a:t>pomagajo pridobiti čim več podatkov</a:t>
            </a:r>
          </a:p>
          <a:p>
            <a:pPr>
              <a:defRPr/>
            </a:pPr>
            <a:r>
              <a:rPr lang="sl-SI" altLang="sl-SI" sz="1300" b="1" dirty="0">
                <a:solidFill>
                  <a:srgbClr val="29235C"/>
                </a:solidFill>
              </a:rPr>
              <a:t> </a:t>
            </a:r>
            <a:r>
              <a:rPr lang="sl-SI" altLang="sl-SI" sz="1300" dirty="0">
                <a:solidFill>
                  <a:srgbClr val="29235C"/>
                </a:solidFill>
              </a:rPr>
              <a:t>o gojenju fižola v različnih podnebjih.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b="1" dirty="0">
                <a:solidFill>
                  <a:srgbClr val="29235C"/>
                </a:solidFill>
              </a:rPr>
              <a:t>Razmnoževanje in izmenjava semen </a:t>
            </a:r>
            <a:r>
              <a:rPr lang="sl-SI" altLang="sl-SI" sz="1300" dirty="0">
                <a:solidFill>
                  <a:srgbClr val="29235C"/>
                </a:solidFill>
              </a:rPr>
              <a:t>v naslednjih letih (vsak seme dobi le enkrat).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Iz različnih </a:t>
            </a:r>
            <a:r>
              <a:rPr lang="sl-SI" altLang="sl-SI" sz="1300" b="1" dirty="0">
                <a:solidFill>
                  <a:srgbClr val="29235C"/>
                </a:solidFill>
              </a:rPr>
              <a:t>rastnih okolij soustvarjati rezultate projekta-</a:t>
            </a:r>
            <a:r>
              <a:rPr lang="sl-SI" altLang="sl-SI" sz="1300" dirty="0">
                <a:solidFill>
                  <a:srgbClr val="29235C"/>
                </a:solidFill>
              </a:rPr>
              <a:t>&gt;opis genskih virov-&gt;prispevanje k </a:t>
            </a:r>
          </a:p>
          <a:p>
            <a:pPr>
              <a:defRPr/>
            </a:pPr>
            <a:r>
              <a:rPr lang="sl-SI" altLang="sl-SI" sz="1300" dirty="0">
                <a:solidFill>
                  <a:srgbClr val="29235C"/>
                </a:solidFill>
              </a:rPr>
              <a:t>večji raznolikosti kmetijskih rastlin v Evropi.</a:t>
            </a:r>
          </a:p>
        </p:txBody>
      </p:sp>
      <p:pic>
        <p:nvPicPr>
          <p:cNvPr id="5126" name="Picture 8">
            <a:extLst>
              <a:ext uri="{FF2B5EF4-FFF2-40B4-BE49-F238E27FC236}">
                <a16:creationId xmlns:a16="http://schemas.microsoft.com/office/drawing/2014/main" id="{0F941F21-4A29-766E-F187-15AE95E9A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 bwMode="auto">
          <a:xfrm>
            <a:off x="6134119" y="92691"/>
            <a:ext cx="732469" cy="170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>
            <a:extLst>
              <a:ext uri="{FF2B5EF4-FFF2-40B4-BE49-F238E27FC236}">
                <a16:creationId xmlns:a16="http://schemas.microsoft.com/office/drawing/2014/main" id="{65B5934F-6E4A-B574-0683-2FC81E28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7" y="534492"/>
            <a:ext cx="1457769" cy="12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>
            <a:extLst>
              <a:ext uri="{FF2B5EF4-FFF2-40B4-BE49-F238E27FC236}">
                <a16:creationId xmlns:a16="http://schemas.microsoft.com/office/drawing/2014/main" id="{83F8D28C-F3D8-5316-1EFE-E5D71A4A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72" y="5022053"/>
            <a:ext cx="1566838" cy="95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1A14AD40-0F46-A3A7-C05D-2C1D254C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194" y="4281547"/>
            <a:ext cx="9953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D9AF37BB-B845-5E02-A1E2-2A82B062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06" y="5662077"/>
            <a:ext cx="829113" cy="10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249D13D-FB3A-D80A-DF89-EBCC6A96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74" y="1916831"/>
            <a:ext cx="3183984" cy="258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F3D748-4118-EDDD-35D0-7E9653AFC725}"/>
              </a:ext>
            </a:extLst>
          </p:cNvPr>
          <p:cNvSpPr txBox="1"/>
          <p:nvPr/>
        </p:nvSpPr>
        <p:spPr>
          <a:xfrm>
            <a:off x="7828182" y="4340881"/>
            <a:ext cx="1098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Shema: Špela Kodre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3298C73-6FCB-7A52-8425-C07BB545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9491" y="5721259"/>
            <a:ext cx="841787" cy="11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B1733FE-FDA1-E1EC-F69A-B91775D10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3247" y="6468248"/>
            <a:ext cx="1603387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3" y="159044"/>
            <a:ext cx="7211795" cy="699521"/>
          </a:xfrm>
        </p:spPr>
        <p:txBody>
          <a:bodyPr/>
          <a:lstStyle/>
          <a:p>
            <a:pPr algn="l"/>
            <a:r>
              <a:rPr lang="sl-SI" sz="2400" dirty="0"/>
              <a:t>Motiviranje javnosti za vključevanje v INCREASE CSE</a:t>
            </a:r>
            <a:br>
              <a:rPr lang="sl-SI" sz="2400" dirty="0"/>
            </a:b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5232" y="765333"/>
            <a:ext cx="4608512" cy="5380113"/>
          </a:xfrm>
        </p:spPr>
        <p:txBody>
          <a:bodyPr>
            <a:normAutofit fontScale="77500" lnSpcReduction="20000"/>
          </a:bodyPr>
          <a:lstStyle/>
          <a:p>
            <a:r>
              <a:rPr lang="sl-SI" sz="1800" dirty="0"/>
              <a:t>Naša ciljna skupina-&gt; „ljubitelji fižola“ </a:t>
            </a:r>
          </a:p>
          <a:p>
            <a:pPr marL="0" indent="0">
              <a:buNone/>
            </a:pPr>
            <a:endParaRPr lang="sl-SI" sz="1800" dirty="0"/>
          </a:p>
          <a:p>
            <a:r>
              <a:rPr lang="sl-SI" sz="1800" b="1" dirty="0"/>
              <a:t>Organizirana motivacija in ozaveščanje na KIS</a:t>
            </a:r>
            <a:endParaRPr lang="sl-SI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objave v različnih medijih (članki, intervjuji, mentorska dejavnost, interna komunikacija, internetne strani,  socialna omrežja, itd.);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organizacija in sodelovanje na dogodkih (sestanki, posveti, projektni dnevi, dnevi odprtih vrat, Noč raziskovalcev, sejmi…);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mentorska dejavnost.</a:t>
            </a:r>
          </a:p>
          <a:p>
            <a:pPr marL="0" indent="0">
              <a:buNone/>
            </a:pPr>
            <a:endParaRPr lang="sl-SI" sz="1800" dirty="0"/>
          </a:p>
          <a:p>
            <a:r>
              <a:rPr lang="sl-SI" sz="1800" b="1" dirty="0"/>
              <a:t>Splošna promocija stročnic: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vzgoja novih sort fižola;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tradicionalnost in naklonjenost Slovencev do vzgoje in uživanja fižola;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izpostaviti prehranske koristi fižola;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poudariti koristi vključevanja v CSE.</a:t>
            </a:r>
          </a:p>
          <a:p>
            <a:pPr marL="0" indent="0">
              <a:buNone/>
            </a:pPr>
            <a:endParaRPr lang="sl-SI" sz="1800" dirty="0"/>
          </a:p>
          <a:p>
            <a:pPr lvl="0"/>
            <a:r>
              <a:rPr lang="sl-SI" sz="1800" b="1" dirty="0">
                <a:solidFill>
                  <a:srgbClr val="29235C"/>
                </a:solidFill>
              </a:rPr>
              <a:t>Sodelovanje KIS z različnimi organizacijami v Sloveniji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9235C"/>
                </a:solidFill>
              </a:rPr>
              <a:t>Slovenska akademija znanosti in umetnosti (SAZU).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9235C"/>
                </a:solidFill>
              </a:rPr>
              <a:t>Centralno tehniška knjižnica Ljubljana (CTK).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9235C"/>
                </a:solidFill>
              </a:rPr>
              <a:t>Udeležba na dogodkih, usmerjenih v odprto znanost/ občansko raziskovanje.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9235C"/>
                </a:solidFill>
              </a:rPr>
              <a:t>Sodelovanje z agronomsko usmerjenimi inštitucijami.</a:t>
            </a:r>
            <a:endParaRPr lang="en-AU" sz="1800" dirty="0">
              <a:solidFill>
                <a:srgbClr val="29235C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7D-D56C-48D7-B67D-1A7BF04D32BC}" type="datetime1">
              <a:rPr lang="de-DE" smtClean="0"/>
              <a:t>03.12.2024</a:t>
            </a:fld>
            <a:endParaRPr lang="de-DE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" t="2303" r="761" b="1585"/>
          <a:stretch>
            <a:fillRect/>
          </a:stretch>
        </p:blipFill>
        <p:spPr bwMode="auto">
          <a:xfrm>
            <a:off x="5985018" y="4430946"/>
            <a:ext cx="18176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55" y="2074407"/>
            <a:ext cx="1312483" cy="1881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666750"/>
            <a:ext cx="14922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80" y="642143"/>
            <a:ext cx="14859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50" y="529141"/>
            <a:ext cx="18399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2060848"/>
            <a:ext cx="10541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90" y="1659729"/>
            <a:ext cx="226695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21" y="2930939"/>
            <a:ext cx="17907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99" y="2870992"/>
            <a:ext cx="1783109" cy="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38" y="3615641"/>
            <a:ext cx="1457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27" y="3615641"/>
            <a:ext cx="14747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27" y="4110037"/>
            <a:ext cx="1235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11" y="4506738"/>
            <a:ext cx="1061775" cy="14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19" y="5628661"/>
            <a:ext cx="2106668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12" y="5783148"/>
            <a:ext cx="1512168" cy="8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81" y="6092259"/>
            <a:ext cx="1579891" cy="7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43" y="5848770"/>
            <a:ext cx="1384352" cy="7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09" y="3708906"/>
            <a:ext cx="1912600" cy="63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57" y="5776252"/>
            <a:ext cx="720080" cy="84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18" y="5034865"/>
            <a:ext cx="1456882" cy="8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48" y="5692407"/>
            <a:ext cx="610620" cy="105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4" y="6193503"/>
            <a:ext cx="1058810" cy="1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62" y="2376391"/>
            <a:ext cx="716212" cy="7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57" y="666219"/>
            <a:ext cx="1161338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4" y="1618396"/>
            <a:ext cx="841759" cy="41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A9D195C-6041-8E02-3370-AB8A3DA2844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98850" y="6553039"/>
            <a:ext cx="1336745" cy="3049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F81E410-D35A-5027-00C2-8EED0AAA0CB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2282" y="2328484"/>
            <a:ext cx="747629" cy="10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3484CE4-7547-6DAC-F89D-0C30C0A58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71" y="457815"/>
            <a:ext cx="7083854" cy="3350662"/>
          </a:xfrm>
          <a:prstGeom prst="rect">
            <a:avLst/>
          </a:prstGeom>
        </p:spPr>
      </p:pic>
      <p:pic>
        <p:nvPicPr>
          <p:cNvPr id="5" name="Immagine 4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7D9084C9-9912-E826-8635-64273B4ED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70" y="3872139"/>
            <a:ext cx="2440781" cy="27360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CB8B49-3195-5347-C59F-E36245C6A8D2}"/>
              </a:ext>
            </a:extLst>
          </p:cNvPr>
          <p:cNvSpPr txBox="1"/>
          <p:nvPr/>
        </p:nvSpPr>
        <p:spPr>
          <a:xfrm>
            <a:off x="1110646" y="4044389"/>
            <a:ext cx="2035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Vseh 6308, 4961 novih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D8CA92-3D38-DAEF-5D88-A6243009576B}"/>
              </a:ext>
            </a:extLst>
          </p:cNvPr>
          <p:cNvSpPr txBox="1"/>
          <p:nvPr/>
        </p:nvSpPr>
        <p:spPr>
          <a:xfrm>
            <a:off x="1259631" y="6583955"/>
            <a:ext cx="295465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i="1" dirty="0"/>
              <a:t>Images</a:t>
            </a:r>
            <a:r>
              <a:rPr lang="sl-SI" sz="1100" i="1" dirty="0"/>
              <a:t>: </a:t>
            </a:r>
            <a:r>
              <a:rPr lang="en-GB" sz="1100" i="1" dirty="0"/>
              <a:t>Markus Oppermann - IPK </a:t>
            </a:r>
            <a:endParaRPr lang="en-GB" sz="1100" i="1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9" y="4869160"/>
            <a:ext cx="1450358" cy="14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9">
            <a:extLst>
              <a:ext uri="{FF2B5EF4-FFF2-40B4-BE49-F238E27FC236}">
                <a16:creationId xmlns:a16="http://schemas.microsoft.com/office/drawing/2014/main" id="{5D055070-7EB7-ADAB-43DD-99A97982B333}"/>
              </a:ext>
            </a:extLst>
          </p:cNvPr>
          <p:cNvSpPr txBox="1"/>
          <p:nvPr/>
        </p:nvSpPr>
        <p:spPr>
          <a:xfrm>
            <a:off x="1119310" y="3839596"/>
            <a:ext cx="18758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INCREASE CSE 2024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83DAEA4-1E39-037C-3375-77DC4CB9E752}"/>
              </a:ext>
            </a:extLst>
          </p:cNvPr>
          <p:cNvSpPr txBox="1"/>
          <p:nvPr/>
        </p:nvSpPr>
        <p:spPr>
          <a:xfrm>
            <a:off x="4043483" y="3789040"/>
            <a:ext cx="46204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/>
              <a:t>5. </a:t>
            </a:r>
            <a:r>
              <a:rPr lang="sl-SI" b="1" u="sng" dirty="0" err="1"/>
              <a:t>krog_INCREASE</a:t>
            </a:r>
            <a:r>
              <a:rPr lang="sl-SI" b="1" u="sng" dirty="0"/>
              <a:t> CSE 2025</a:t>
            </a:r>
            <a:r>
              <a:rPr lang="sl-SI" dirty="0"/>
              <a:t> (</a:t>
            </a:r>
            <a:r>
              <a:rPr lang="sl-SI" sz="1200" i="1" dirty="0"/>
              <a:t>23.11.2024</a:t>
            </a:r>
            <a:r>
              <a:rPr lang="sl-SI" dirty="0"/>
              <a:t>):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/>
              <a:t>1.102</a:t>
            </a:r>
            <a:r>
              <a:rPr lang="sl-SI" dirty="0"/>
              <a:t> občanskih raziskovalcev (900 novih);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/>
              <a:t>Iz </a:t>
            </a:r>
            <a:r>
              <a:rPr lang="sl-SI" b="1" dirty="0"/>
              <a:t>19 držav </a:t>
            </a:r>
            <a:r>
              <a:rPr lang="sl-SI" dirty="0"/>
              <a:t>(največ iz Nemčije, Italije, Francije);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/>
              <a:t>Registriranih tudi </a:t>
            </a:r>
            <a:r>
              <a:rPr lang="sl-SI" b="1" dirty="0"/>
              <a:t>27 šol</a:t>
            </a:r>
            <a:r>
              <a:rPr lang="sl-SI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/>
              <a:t>Iz SLO, registriranih 15, od tega 9 novih, 6 iz prejšnjih krogov, sodelujeta tudi 2 šoli.</a:t>
            </a:r>
          </a:p>
          <a:p>
            <a:endParaRPr lang="sl-SI" dirty="0"/>
          </a:p>
          <a:p>
            <a:r>
              <a:rPr lang="sl-SI" sz="1600" b="1" i="1" dirty="0"/>
              <a:t>Registracija</a:t>
            </a:r>
            <a:r>
              <a:rPr lang="sl-SI" sz="1600" i="1" dirty="0"/>
              <a:t> je odprta od </a:t>
            </a:r>
            <a:r>
              <a:rPr lang="sl-SI" sz="1600" b="1" i="1" dirty="0"/>
              <a:t>1.11. 2024 do 28.2. 2025 </a:t>
            </a:r>
            <a:r>
              <a:rPr lang="sl-SI" sz="1600" i="1" dirty="0"/>
              <a:t>za nove udeležence in </a:t>
            </a:r>
            <a:r>
              <a:rPr lang="sl-SI" sz="1600" b="1" i="1" dirty="0"/>
              <a:t>do 31.12.2024 </a:t>
            </a:r>
            <a:r>
              <a:rPr lang="sl-SI" sz="1600" i="1" dirty="0"/>
              <a:t>za udeležence iz prejšnjih krogov.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A265467-3303-61D2-4C7D-1CC9C2DEA05E}"/>
              </a:ext>
            </a:extLst>
          </p:cNvPr>
          <p:cNvSpPr/>
          <p:nvPr/>
        </p:nvSpPr>
        <p:spPr>
          <a:xfrm>
            <a:off x="4052147" y="3824619"/>
            <a:ext cx="4620465" cy="2988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99D361B-3C8A-1A87-8137-E39043466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348" y="6539486"/>
            <a:ext cx="1264652" cy="288514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DD78E6A-01EE-FE51-F5CC-90C30DC8B17F}"/>
              </a:ext>
            </a:extLst>
          </p:cNvPr>
          <p:cNvSpPr txBox="1"/>
          <p:nvPr/>
        </p:nvSpPr>
        <p:spPr>
          <a:xfrm>
            <a:off x="2095999" y="3477222"/>
            <a:ext cx="132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11 iz SLO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A95203A-F418-19EA-A76B-68097E14097C}"/>
              </a:ext>
            </a:extLst>
          </p:cNvPr>
          <p:cNvSpPr txBox="1"/>
          <p:nvPr/>
        </p:nvSpPr>
        <p:spPr>
          <a:xfrm>
            <a:off x="1259632" y="6268321"/>
            <a:ext cx="215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37 iz SLO, 22 novih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75F196A-9120-3EEA-73CC-7EB295F25A1C}"/>
              </a:ext>
            </a:extLst>
          </p:cNvPr>
          <p:cNvSpPr txBox="1"/>
          <p:nvPr/>
        </p:nvSpPr>
        <p:spPr>
          <a:xfrm>
            <a:off x="6148875" y="3477222"/>
            <a:ext cx="132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53 iz SLO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7BF1C76-DA11-A519-D544-BA3E6DD1E442}"/>
              </a:ext>
            </a:extLst>
          </p:cNvPr>
          <p:cNvSpPr txBox="1"/>
          <p:nvPr/>
        </p:nvSpPr>
        <p:spPr>
          <a:xfrm>
            <a:off x="4424030" y="3470264"/>
            <a:ext cx="132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18 iz SLO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5168FAD-AE26-7173-FAA6-EB0E186F0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69" y="6351975"/>
            <a:ext cx="984902" cy="33621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142EA58-342D-E79E-6220-B84D4AFD1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17701">
            <a:off x="7597707" y="4523677"/>
            <a:ext cx="1512272" cy="38342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0577060-21C8-EB24-C46D-FA461E42FA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974" y="4647228"/>
            <a:ext cx="554217" cy="5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18" y="252616"/>
            <a:ext cx="9144000" cy="850106"/>
          </a:xfrm>
        </p:spPr>
        <p:txBody>
          <a:bodyPr/>
          <a:lstStyle/>
          <a:p>
            <a:pPr algn="l"/>
            <a:r>
              <a:rPr lang="en-AU" sz="2400" dirty="0"/>
              <a:t>… </a:t>
            </a:r>
            <a:r>
              <a:rPr lang="sl-SI" sz="2400" dirty="0"/>
              <a:t>nekaj zanimivih dejstev/</a:t>
            </a:r>
            <a:r>
              <a:rPr lang="sl-SI" sz="2400" dirty="0" err="1"/>
              <a:t>ugotovitev_INCREASE</a:t>
            </a:r>
            <a:r>
              <a:rPr lang="sl-SI" sz="2400" dirty="0"/>
              <a:t> CSE </a:t>
            </a:r>
            <a:endParaRPr lang="en-AU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18" y="1165299"/>
            <a:ext cx="6427282" cy="458595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AU" sz="1050" dirty="0"/>
          </a:p>
          <a:p>
            <a:pPr lvl="0"/>
            <a:r>
              <a:rPr lang="sl-SI" sz="1100" dirty="0"/>
              <a:t>Na nacionalnem nivoju obstaja </a:t>
            </a:r>
            <a:r>
              <a:rPr lang="sl-SI" sz="1100" b="1" dirty="0"/>
              <a:t>poenoten prevod </a:t>
            </a:r>
            <a:r>
              <a:rPr lang="sl-SI" sz="1100" dirty="0"/>
              <a:t>v slovenski jezik: </a:t>
            </a:r>
            <a:r>
              <a:rPr lang="sl-SI" sz="1100" b="1" dirty="0"/>
              <a:t>občansko raziskovanje </a:t>
            </a:r>
            <a:r>
              <a:rPr lang="sl-SI" sz="1100" dirty="0"/>
              <a:t>na vseh področjih raziskovanja.</a:t>
            </a:r>
          </a:p>
          <a:p>
            <a:pPr marL="0" lvl="0" indent="0">
              <a:buNone/>
            </a:pPr>
            <a:endParaRPr lang="sl-SI" sz="1100" dirty="0"/>
          </a:p>
          <a:p>
            <a:pPr lvl="0"/>
            <a:r>
              <a:rPr lang="sl-SI" sz="1100" dirty="0"/>
              <a:t>Sodelovanje v poskusu občanskega raziskovanja ni omejeno glede na jezik, saj je </a:t>
            </a:r>
            <a:r>
              <a:rPr lang="sl-SI" sz="1100" b="1" dirty="0"/>
              <a:t>aplikacija v slovenskem jeziku</a:t>
            </a:r>
            <a:r>
              <a:rPr lang="sl-SI" sz="1100" dirty="0"/>
              <a:t>.</a:t>
            </a:r>
          </a:p>
          <a:p>
            <a:pPr marL="0" lvl="0" indent="0">
              <a:buNone/>
            </a:pPr>
            <a:r>
              <a:rPr lang="sl-SI" sz="1100" dirty="0"/>
              <a:t> </a:t>
            </a:r>
            <a:endParaRPr lang="en-AU" sz="1100" dirty="0"/>
          </a:p>
          <a:p>
            <a:pPr lvl="0"/>
            <a:endParaRPr lang="sl-SI" sz="1100" b="1" dirty="0"/>
          </a:p>
          <a:p>
            <a:pPr lvl="0"/>
            <a:r>
              <a:rPr lang="sl-SI" sz="1100" b="1" dirty="0"/>
              <a:t>Možnost izbire zasnove eksperimenta glede na prostorske kapacitete</a:t>
            </a:r>
            <a:r>
              <a:rPr lang="sl-SI" sz="1100" dirty="0"/>
              <a:t>, ki jih občanski raziskovalce ima (balkon/vrt/polje…)</a:t>
            </a:r>
          </a:p>
          <a:p>
            <a:pPr lvl="0"/>
            <a:endParaRPr lang="sl-SI" sz="1100" dirty="0"/>
          </a:p>
          <a:p>
            <a:pPr lvl="0"/>
            <a:r>
              <a:rPr lang="sl-SI" sz="1100" dirty="0"/>
              <a:t>Možnost izbire </a:t>
            </a:r>
            <a:r>
              <a:rPr lang="sl-SI" sz="1100" b="1" dirty="0"/>
              <a:t>nivoja predznanja </a:t>
            </a:r>
            <a:r>
              <a:rPr lang="sl-SI" sz="1100" dirty="0"/>
              <a:t>za izvedbo eksperimenta (opazuje se lahko 6/21/36 lastnosti).</a:t>
            </a:r>
          </a:p>
          <a:p>
            <a:pPr lvl="0"/>
            <a:endParaRPr lang="sl-SI" sz="1100" dirty="0"/>
          </a:p>
          <a:p>
            <a:pPr lvl="0"/>
            <a:r>
              <a:rPr lang="sl-SI" sz="1100" b="1" dirty="0"/>
              <a:t>Validacija</a:t>
            </a:r>
            <a:r>
              <a:rPr lang="sl-SI" sz="1100" dirty="0"/>
              <a:t> prejema semena ter </a:t>
            </a:r>
            <a:r>
              <a:rPr lang="sl-SI" sz="1100" b="1" dirty="0"/>
              <a:t>podpis SMTA </a:t>
            </a:r>
            <a:r>
              <a:rPr lang="sl-SI" sz="1100" dirty="0"/>
              <a:t>potekata preko aplikacije.</a:t>
            </a:r>
          </a:p>
          <a:p>
            <a:pPr marL="0" lvl="0" indent="0">
              <a:buNone/>
            </a:pPr>
            <a:endParaRPr lang="sl-SI" sz="1100" dirty="0"/>
          </a:p>
          <a:p>
            <a:pPr lvl="0"/>
            <a:r>
              <a:rPr lang="sl-SI" sz="1100" b="1" dirty="0"/>
              <a:t>Izmenjava semena </a:t>
            </a:r>
            <a:r>
              <a:rPr lang="sl-SI" sz="1100" dirty="0"/>
              <a:t>med posameznimi občanskimi raziskovalci </a:t>
            </a:r>
            <a:r>
              <a:rPr lang="sl-SI" sz="1100" b="1" dirty="0"/>
              <a:t>znotraj Evrope </a:t>
            </a:r>
            <a:r>
              <a:rPr lang="sl-SI" sz="1100" dirty="0"/>
              <a:t>je organizirana preko aplikacije INCREASE CSA.</a:t>
            </a:r>
          </a:p>
          <a:p>
            <a:pPr marL="0" lvl="0" indent="0">
              <a:buNone/>
            </a:pPr>
            <a:endParaRPr lang="en-AU" sz="1100" dirty="0"/>
          </a:p>
          <a:p>
            <a:pPr lvl="0"/>
            <a:r>
              <a:rPr lang="sl-SI" sz="1100" b="1" dirty="0"/>
              <a:t>Medgeneracijsko sodelovanje </a:t>
            </a:r>
            <a:r>
              <a:rPr lang="sl-SI" sz="1100" dirty="0"/>
              <a:t>(znanje uporabe pametnih telefonov pri mlajši generaciji ter znanje in izkušnje pri gojenju rastlin/fižola starejše generacije)</a:t>
            </a:r>
            <a:r>
              <a:rPr lang="en-AU" sz="1100" dirty="0"/>
              <a:t>…</a:t>
            </a:r>
          </a:p>
          <a:p>
            <a:pPr marL="0" lvl="0" indent="0">
              <a:buNone/>
            </a:pPr>
            <a:endParaRPr lang="en-AU" sz="1100" dirty="0"/>
          </a:p>
          <a:p>
            <a:pPr marL="0" lvl="0" indent="0">
              <a:buNone/>
            </a:pPr>
            <a:endParaRPr lang="en-AU" sz="1100" dirty="0"/>
          </a:p>
          <a:p>
            <a:pPr lvl="0"/>
            <a:r>
              <a:rPr lang="sl-SI" sz="1100" dirty="0"/>
              <a:t>Podpora s strani sodelavcev KIS je vedno na voljo za sodelujoče občanske raziskovalce in </a:t>
            </a:r>
            <a:r>
              <a:rPr lang="sl-SI" sz="1100" b="1" dirty="0"/>
              <a:t>naši kontaktni podatki so objavljeni</a:t>
            </a:r>
            <a:r>
              <a:rPr lang="en-US" sz="1100" dirty="0"/>
              <a:t>...</a:t>
            </a:r>
            <a:endParaRPr lang="en-AU" sz="1100" dirty="0"/>
          </a:p>
          <a:p>
            <a:pPr marL="0" indent="0">
              <a:buNone/>
            </a:pPr>
            <a:endParaRPr lang="en-AU" sz="1050" dirty="0"/>
          </a:p>
          <a:p>
            <a:pPr>
              <a:buFont typeface="Wingdings" panose="05000000000000000000" pitchFamily="2" charset="2"/>
              <a:buChar char="ü"/>
            </a:pPr>
            <a:endParaRPr lang="en-AU" sz="105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7D-D56C-48D7-B67D-1A7BF04D32BC}" type="datetime1">
              <a:rPr lang="de-DE" smtClean="0"/>
              <a:t>03.12.2024</a:t>
            </a:fld>
            <a:endParaRPr lang="de-DE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6</a:t>
            </a:fld>
            <a:endParaRPr lang="de-DE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6D6A77-CFEE-64A6-C7FB-EBB7FD40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02" y="6113056"/>
            <a:ext cx="1807190" cy="41228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70F8332-CD8A-B2E7-D22B-E7F256FB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132856"/>
            <a:ext cx="4188148" cy="26751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D8D2135-F4E8-1E1A-9B12-B2E0B139F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5805265"/>
            <a:ext cx="4289983" cy="101204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532CE29-BD42-5154-A7C2-81EAA887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880" y="1743125"/>
            <a:ext cx="2467484" cy="35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56469" y="1390208"/>
            <a:ext cx="8229600" cy="4709120"/>
          </a:xfrm>
        </p:spPr>
        <p:txBody>
          <a:bodyPr/>
          <a:lstStyle/>
          <a:p>
            <a:r>
              <a:rPr lang="sl-SI" dirty="0"/>
              <a:t>Sodelavci KIS, ki sodelujejo na projektu </a:t>
            </a:r>
            <a:r>
              <a:rPr lang="en-AU" dirty="0"/>
              <a:t>INCREASE</a:t>
            </a:r>
            <a:r>
              <a:rPr lang="sl-SI" dirty="0"/>
              <a:t>:</a:t>
            </a:r>
            <a:endParaRPr lang="en-AU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pl-PL" dirty="0"/>
          </a:p>
          <a:p>
            <a:r>
              <a:rPr lang="pl-PL" dirty="0"/>
              <a:t>Tekoči projekti na KIS, vezani na vsebino projekta INCREASE: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7D-D56C-48D7-B67D-1A7BF04D32BC}" type="datetime1">
              <a:rPr lang="de-DE" smtClean="0"/>
              <a:t>03.12.2024</a:t>
            </a:fld>
            <a:endParaRPr lang="de-DE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7</a:t>
            </a:fld>
            <a:endParaRPr lang="de-DE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4" y="3838267"/>
            <a:ext cx="7419965" cy="25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4" y="2132856"/>
            <a:ext cx="80660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381547"/>
            <a:ext cx="868419" cy="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04922C2-2EF8-B6A4-741F-7D53C0527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6363622"/>
            <a:ext cx="1807190" cy="4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6512" y="74361"/>
            <a:ext cx="9144000" cy="1297509"/>
          </a:xfrm>
        </p:spPr>
        <p:txBody>
          <a:bodyPr/>
          <a:lstStyle/>
          <a:p>
            <a:r>
              <a:rPr lang="sl-SI" sz="3600" dirty="0"/>
              <a:t>Hvala za pozornost</a:t>
            </a:r>
            <a:r>
              <a:rPr lang="en-AU" sz="3600" dirty="0"/>
              <a:t>!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7D-D56C-48D7-B67D-1A7BF04D32BC}" type="datetime1">
              <a:rPr lang="de-DE" smtClean="0"/>
              <a:t>03.12.2024</a:t>
            </a:fld>
            <a:endParaRPr lang="de-DE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8E0E-EB42-421F-A129-94DC111AB559}" type="slidenum">
              <a:rPr lang="de-DE" smtClean="0"/>
              <a:t>8</a:t>
            </a:fld>
            <a:endParaRPr lang="de-DE"/>
          </a:p>
        </p:txBody>
      </p:sp>
      <p:sp>
        <p:nvSpPr>
          <p:cNvPr id="9" name="Pravokotnik 1"/>
          <p:cNvSpPr>
            <a:spLocks noChangeArrowheads="1"/>
          </p:cNvSpPr>
          <p:nvPr/>
        </p:nvSpPr>
        <p:spPr bwMode="auto">
          <a:xfrm>
            <a:off x="3779912" y="6237222"/>
            <a:ext cx="192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https://www.kis.si/</a:t>
            </a:r>
            <a:endParaRPr lang="sl-SI" altLang="sl-SI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" y="1829806"/>
            <a:ext cx="2292402" cy="3396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61" y="3591123"/>
            <a:ext cx="1610112" cy="2367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00" y="970597"/>
            <a:ext cx="1591076" cy="24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66136C4-3B90-2381-8B01-E682F7954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502" y="6113056"/>
            <a:ext cx="1807190" cy="41228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19E8F5F-6231-63D5-255E-504C3095F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596" y="851036"/>
            <a:ext cx="3476765" cy="53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139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CREA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A3"/>
      </a:accent1>
      <a:accent2>
        <a:srgbClr val="94C11F"/>
      </a:accent2>
      <a:accent3>
        <a:srgbClr val="29235C"/>
      </a:accent3>
      <a:accent4>
        <a:srgbClr val="F59B1A"/>
      </a:accent4>
      <a:accent5>
        <a:srgbClr val="E7E6E6"/>
      </a:accent5>
      <a:accent6>
        <a:srgbClr val="E7E6E6"/>
      </a:accent6>
      <a:hlink>
        <a:srgbClr val="E7E6E6"/>
      </a:hlink>
      <a:folHlink>
        <a:srgbClr val="0099A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MAP_ppt_master_internal" id="{61A44653-E1FA-45B3-83DA-D216BE8C6E56}" vid="{75F9CFB6-4F61-47E0-B885-E7D5C1FDDD7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BIOMAP_ppt_master_internal</Template>
  <TotalTime>4096</TotalTime>
  <Words>836</Words>
  <Application>Microsoft Office PowerPoint</Application>
  <PresentationFormat>Diaprojekcija na zaslonu (4:3)</PresentationFormat>
  <Paragraphs>143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Občanska znanost in primeri dobre prakse:  projekt INCREASE</vt:lpstr>
      <vt:lpstr>PowerPointova predstavitev</vt:lpstr>
      <vt:lpstr>PowerPointova predstavitev</vt:lpstr>
      <vt:lpstr>Motiviranje javnosti za vključevanje v INCREASE CSE </vt:lpstr>
      <vt:lpstr>PowerPointova predstavitev</vt:lpstr>
      <vt:lpstr>… nekaj zanimivih dejstev/ugotovitev_INCREASE CSE </vt:lpstr>
      <vt:lpstr>PowerPointova predstavitev</vt:lpstr>
      <vt:lpstr>Hvala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Katrin Neisius</dc:creator>
  <cp:lastModifiedBy>Barbara Pipan</cp:lastModifiedBy>
  <cp:revision>258</cp:revision>
  <cp:lastPrinted>2024-11-29T14:40:27Z</cp:lastPrinted>
  <dcterms:created xsi:type="dcterms:W3CDTF">2019-04-01T07:32:45Z</dcterms:created>
  <dcterms:modified xsi:type="dcterms:W3CDTF">2024-12-03T16:21:01Z</dcterms:modified>
</cp:coreProperties>
</file>