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0" r:id="rId5"/>
  </p:sldMasterIdLst>
  <p:notesMasterIdLst>
    <p:notesMasterId r:id="rId36"/>
  </p:notesMasterIdLst>
  <p:sldIdLst>
    <p:sldId id="298" r:id="rId6"/>
    <p:sldId id="1045" r:id="rId7"/>
    <p:sldId id="412" r:id="rId8"/>
    <p:sldId id="1036" r:id="rId9"/>
    <p:sldId id="276" r:id="rId10"/>
    <p:sldId id="1052" r:id="rId11"/>
    <p:sldId id="1039" r:id="rId12"/>
    <p:sldId id="270" r:id="rId13"/>
    <p:sldId id="1040" r:id="rId14"/>
    <p:sldId id="1035" r:id="rId15"/>
    <p:sldId id="1046" r:id="rId16"/>
    <p:sldId id="1041" r:id="rId17"/>
    <p:sldId id="1042" r:id="rId18"/>
    <p:sldId id="1044" r:id="rId19"/>
    <p:sldId id="1043" r:id="rId20"/>
    <p:sldId id="1038" r:id="rId21"/>
    <p:sldId id="277" r:id="rId22"/>
    <p:sldId id="461" r:id="rId23"/>
    <p:sldId id="460" r:id="rId24"/>
    <p:sldId id="462" r:id="rId25"/>
    <p:sldId id="416" r:id="rId26"/>
    <p:sldId id="379" r:id="rId27"/>
    <p:sldId id="268" r:id="rId28"/>
    <p:sldId id="418" r:id="rId29"/>
    <p:sldId id="1049" r:id="rId30"/>
    <p:sldId id="352" r:id="rId31"/>
    <p:sldId id="1051" r:id="rId32"/>
    <p:sldId id="420" r:id="rId33"/>
    <p:sldId id="1053" r:id="rId34"/>
    <p:sldId id="457" r:id="rId35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8" userDrawn="1">
          <p15:clr>
            <a:srgbClr val="A4A3A4"/>
          </p15:clr>
        </p15:guide>
        <p15:guide id="2" orient="horz" pos="1502" userDrawn="1">
          <p15:clr>
            <a:srgbClr val="A4A3A4"/>
          </p15:clr>
        </p15:guide>
        <p15:guide id="3" pos="1141" userDrawn="1">
          <p15:clr>
            <a:srgbClr val="A4A3A4"/>
          </p15:clr>
        </p15:guide>
        <p15:guide id="4" pos="66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4ACEBF-5D5E-40A2-9516-FF75C48E0B93}" v="21" dt="2024-10-08T09:04:45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872" autoAdjust="0"/>
  </p:normalViewPr>
  <p:slideViewPr>
    <p:cSldViewPr snapToGrid="0" snapToObjects="1">
      <p:cViewPr varScale="1">
        <p:scale>
          <a:sx n="89" d="100"/>
          <a:sy n="89" d="100"/>
        </p:scale>
        <p:origin x="1434" y="90"/>
      </p:cViewPr>
      <p:guideLst>
        <p:guide orient="horz" pos="458"/>
        <p:guide orient="horz" pos="1502"/>
        <p:guide pos="1141"/>
        <p:guide pos="66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64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3110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F08-81A1-4719-8EDB-30DB8F836BFD}" type="datetimeFigureOut">
              <a:rPr lang="sl-SI" smtClean="0"/>
              <a:t>2. 12. 2024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CFFDF-DBAF-4EDD-ACC3-AF8ADEB467C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6560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8865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538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379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129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2589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478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Učinke ocenjujemo glede na ranljivost stavbe (starost, material gradbene konstrukcije, višina stavbe) ter na stopnjo poškodb nosilne in nenosilne konstrukcije. 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0543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Zbiranje informacij o učinkih potresa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0982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140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S</a:t>
            </a:r>
            <a:r>
              <a:rPr lang="nn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like tipičnih učinkov dane stopnje intenzitete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 z opisanim najbolj pomembnimi učinki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Obvezen podatek, ko </a:t>
            </a:r>
            <a:r>
              <a:rPr lang="sl-SI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izpoljujete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 vprašalnike so: Čas, Lokacija opazovalca. Lahko pa podate tudi komentar.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0725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546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l-SI" baseline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8759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l-SI" altLang="sl-SI" dirty="0">
              <a:solidFill>
                <a:schemeClr val="tx2"/>
              </a:solidFill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913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l-SI" altLang="sl-SI" dirty="0">
              <a:solidFill>
                <a:schemeClr val="tx2"/>
              </a:solidFill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310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261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l-SI" baseline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3078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658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Izvajalci projekta POTROG so ZAG,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IzV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ARSO.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D4BE2-1904-497F-AD0C-DF7E18497ACB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394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Aplikacija za oceno posledic potresa poda oceno poškodovanosti stavb in potreb po začasnih bivališčih za dnevni in nočni scenarij.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Parametri so iz registra nepremičnin in centralnega registra prebivalstva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l-S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oceno ogroženosti stavb in prebivalcev poda za celotno državo, razčlenjeno po izpostavah URSZR in po občinah</a:t>
            </a:r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D4BE2-1904-497F-AD0C-DF7E18497ACB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363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8337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5065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FFDF-DBAF-4EDD-ACC3-AF8ADEB467C6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14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000" y="1548000"/>
            <a:ext cx="96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6001" y="6356353"/>
            <a:ext cx="1994259" cy="365125"/>
          </a:xfrm>
        </p:spPr>
        <p:txBody>
          <a:bodyPr/>
          <a:lstStyle/>
          <a:p>
            <a:fld id="{EB3D48D5-516E-3E42-9894-20D6320228FD}" type="datetimeFigureOut">
              <a:rPr lang="en-US" smtClean="0"/>
              <a:pPr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1775884" cy="365125"/>
          </a:xfrm>
        </p:spPr>
        <p:txBody>
          <a:bodyPr/>
          <a:lstStyle/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002" y="1548001"/>
            <a:ext cx="9600600" cy="50783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3AA4-2635-4C12-8113-A9B2CF4D688D}" type="datetimeFigureOut">
              <a:rPr lang="sl-SI" smtClean="0"/>
              <a:pPr/>
              <a:t>2. 12. 2024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95235" y="3240088"/>
            <a:ext cx="9601367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9D5F8B-11FE-A13C-BDDF-64847524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083D-A484-4F35-AF06-743076147999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35AA060-572A-617A-5A98-FB8AC5BBA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FFB5BF1-5A8C-B483-69D6-BE86DBDF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4D4D7-4918-492E-AAB3-BFCF2A62A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56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39" y="1548000"/>
            <a:ext cx="5362045" cy="5078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2C17A-E453-1574-7D2B-5B096CE0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717" y="6356351"/>
            <a:ext cx="25886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3112-13ED-4AA5-B35B-06CA772844DA}" type="datetime1">
              <a:rPr lang="en-US"/>
              <a:pPr>
                <a:defRPr/>
              </a:pPr>
              <a:t>12/2/2024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54677-A899-B105-D85C-CAA0848B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D1293-8969-4765-2DD8-64FC1D6B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51"/>
            <a:ext cx="2144184" cy="365125"/>
          </a:xfrm>
        </p:spPr>
        <p:txBody>
          <a:bodyPr/>
          <a:lstStyle>
            <a:lvl1pPr>
              <a:defRPr/>
            </a:lvl1pPr>
          </a:lstStyle>
          <a:p>
            <a:fld id="{3D674041-FF24-4721-BF2A-378FC8E79D5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7599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8D2E-EF44-432B-924E-A74A26F29F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48D5-516E-3E42-9894-20D6320228FD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lika 6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" y="235585"/>
            <a:ext cx="3482340" cy="62611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6002" y="1548001"/>
            <a:ext cx="5362045" cy="50783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999" y="3240000"/>
            <a:ext cx="9600000" cy="26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233" y="6356353"/>
            <a:ext cx="211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43AA4-2635-4C12-8113-A9B2CF4D688D}" type="datetimeFigureOut">
              <a:rPr lang="sl-SI" smtClean="0"/>
              <a:pPr/>
              <a:t>2. 12. 2024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14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EA15-E57B-4FAF-9D6C-62E0412FF7AC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8" name="Slika 7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" y="150575"/>
            <a:ext cx="3482340" cy="62611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6" r:id="rId3"/>
    <p:sldLayoutId id="2147483657" r:id="rId4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 baseline="0">
          <a:solidFill>
            <a:schemeClr val="tx1">
              <a:lumMod val="50000"/>
            </a:schemeClr>
          </a:solidFill>
          <a:latin typeface="Arial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otresi.arso.gov.si/vprasalnik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s://www.emsc-csem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otresi.arso.gov.si/vprasalni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otresi.arso.gov.si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otrog2.vokas.si/" TargetMode="External"/><Relationship Id="rId5" Type="http://schemas.openxmlformats.org/officeDocument/2006/relationships/hyperlink" Target="https://www.emsc-csem.org/" TargetMode="External"/><Relationship Id="rId4" Type="http://schemas.openxmlformats.org/officeDocument/2006/relationships/hyperlink" Target="https://www.youtube.com/@arsopotresivideo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vW4nyellbE?t=35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@arsopotresivideos" TargetMode="Externa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trog2.vokas.s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rsenje: vodoravno 10">
            <a:extLst>
              <a:ext uri="{FF2B5EF4-FFF2-40B4-BE49-F238E27FC236}">
                <a16:creationId xmlns:a16="http://schemas.microsoft.com/office/drawing/2014/main" id="{EEA58C25-C74E-8628-BD28-BF0DC68528A5}"/>
              </a:ext>
            </a:extLst>
          </p:cNvPr>
          <p:cNvSpPr/>
          <p:nvPr/>
        </p:nvSpPr>
        <p:spPr>
          <a:xfrm>
            <a:off x="484093" y="4206182"/>
            <a:ext cx="6497619" cy="1108476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874"/>
            <a:ext cx="12192000" cy="1108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000" y="1524363"/>
            <a:ext cx="5761016" cy="1490622"/>
          </a:xfrm>
        </p:spPr>
        <p:txBody>
          <a:bodyPr/>
          <a:lstStyle/>
          <a:p>
            <a:r>
              <a:rPr lang="sl-SI" dirty="0">
                <a:solidFill>
                  <a:schemeClr val="tx2"/>
                </a:solidFill>
              </a:rPr>
              <a:t>Občanska znanost</a:t>
            </a:r>
            <a:br>
              <a:rPr lang="sl-SI" dirty="0">
                <a:solidFill>
                  <a:schemeClr val="tx2"/>
                </a:solidFill>
              </a:rPr>
            </a:br>
            <a:r>
              <a:rPr lang="sl-SI" dirty="0">
                <a:solidFill>
                  <a:schemeClr val="tx2"/>
                </a:solidFill>
              </a:rPr>
              <a:t>Ste čutili potres?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8357616" y="6400488"/>
            <a:ext cx="2940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4.12.2024, Dan občanske znanosti</a:t>
            </a:r>
            <a:endParaRPr lang="en-GB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22" y="165818"/>
            <a:ext cx="2065603" cy="476678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1296000" y="2662424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Šket Motnikar</a:t>
            </a:r>
          </a:p>
          <a:p>
            <a:r>
              <a:rPr lang="sl-SI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sodelavci Urada za seizmologijo</a:t>
            </a:r>
            <a:endParaRPr lang="en-GB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2D1BD0C-DA27-C0B9-2899-D638BEAC9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408" y="933263"/>
            <a:ext cx="4492327" cy="257372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6DFDB14-A89D-49FA-FBFE-0309026661D2}"/>
              </a:ext>
            </a:extLst>
          </p:cNvPr>
          <p:cNvSpPr txBox="1"/>
          <p:nvPr/>
        </p:nvSpPr>
        <p:spPr>
          <a:xfrm>
            <a:off x="798755" y="4498718"/>
            <a:ext cx="5926501" cy="523220"/>
          </a:xfrm>
          <a:custGeom>
            <a:avLst/>
            <a:gdLst>
              <a:gd name="connsiteX0" fmla="*/ 0 w 5926501"/>
              <a:gd name="connsiteY0" fmla="*/ 0 h 523220"/>
              <a:gd name="connsiteX1" fmla="*/ 651915 w 5926501"/>
              <a:gd name="connsiteY1" fmla="*/ 0 h 523220"/>
              <a:gd name="connsiteX2" fmla="*/ 1363095 w 5926501"/>
              <a:gd name="connsiteY2" fmla="*/ 0 h 523220"/>
              <a:gd name="connsiteX3" fmla="*/ 2015010 w 5926501"/>
              <a:gd name="connsiteY3" fmla="*/ 0 h 523220"/>
              <a:gd name="connsiteX4" fmla="*/ 2666925 w 5926501"/>
              <a:gd name="connsiteY4" fmla="*/ 0 h 523220"/>
              <a:gd name="connsiteX5" fmla="*/ 3318841 w 5926501"/>
              <a:gd name="connsiteY5" fmla="*/ 0 h 523220"/>
              <a:gd name="connsiteX6" fmla="*/ 3970756 w 5926501"/>
              <a:gd name="connsiteY6" fmla="*/ 0 h 523220"/>
              <a:gd name="connsiteX7" fmla="*/ 4622671 w 5926501"/>
              <a:gd name="connsiteY7" fmla="*/ 0 h 523220"/>
              <a:gd name="connsiteX8" fmla="*/ 5156056 w 5926501"/>
              <a:gd name="connsiteY8" fmla="*/ 0 h 523220"/>
              <a:gd name="connsiteX9" fmla="*/ 5926501 w 5926501"/>
              <a:gd name="connsiteY9" fmla="*/ 0 h 523220"/>
              <a:gd name="connsiteX10" fmla="*/ 5926501 w 5926501"/>
              <a:gd name="connsiteY10" fmla="*/ 523220 h 523220"/>
              <a:gd name="connsiteX11" fmla="*/ 5274586 w 5926501"/>
              <a:gd name="connsiteY11" fmla="*/ 523220 h 523220"/>
              <a:gd name="connsiteX12" fmla="*/ 4741201 w 5926501"/>
              <a:gd name="connsiteY12" fmla="*/ 523220 h 523220"/>
              <a:gd name="connsiteX13" fmla="*/ 4030021 w 5926501"/>
              <a:gd name="connsiteY13" fmla="*/ 523220 h 523220"/>
              <a:gd name="connsiteX14" fmla="*/ 3437371 w 5926501"/>
              <a:gd name="connsiteY14" fmla="*/ 523220 h 523220"/>
              <a:gd name="connsiteX15" fmla="*/ 2785455 w 5926501"/>
              <a:gd name="connsiteY15" fmla="*/ 523220 h 523220"/>
              <a:gd name="connsiteX16" fmla="*/ 2074275 w 5926501"/>
              <a:gd name="connsiteY16" fmla="*/ 523220 h 523220"/>
              <a:gd name="connsiteX17" fmla="*/ 1600155 w 5926501"/>
              <a:gd name="connsiteY17" fmla="*/ 523220 h 523220"/>
              <a:gd name="connsiteX18" fmla="*/ 1066770 w 5926501"/>
              <a:gd name="connsiteY18" fmla="*/ 523220 h 523220"/>
              <a:gd name="connsiteX19" fmla="*/ 651915 w 5926501"/>
              <a:gd name="connsiteY19" fmla="*/ 523220 h 523220"/>
              <a:gd name="connsiteX20" fmla="*/ 0 w 5926501"/>
              <a:gd name="connsiteY20" fmla="*/ 523220 h 523220"/>
              <a:gd name="connsiteX21" fmla="*/ 0 w 5926501"/>
              <a:gd name="connsiteY21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26501" h="523220" fill="none" extrusionOk="0">
                <a:moveTo>
                  <a:pt x="0" y="0"/>
                </a:moveTo>
                <a:cubicBezTo>
                  <a:pt x="165923" y="-65584"/>
                  <a:pt x="344541" y="77587"/>
                  <a:pt x="651915" y="0"/>
                </a:cubicBezTo>
                <a:cubicBezTo>
                  <a:pt x="959290" y="-77587"/>
                  <a:pt x="1054796" y="26603"/>
                  <a:pt x="1363095" y="0"/>
                </a:cubicBezTo>
                <a:cubicBezTo>
                  <a:pt x="1671394" y="-26603"/>
                  <a:pt x="1815967" y="10320"/>
                  <a:pt x="2015010" y="0"/>
                </a:cubicBezTo>
                <a:cubicBezTo>
                  <a:pt x="2214053" y="-10320"/>
                  <a:pt x="2463270" y="36950"/>
                  <a:pt x="2666925" y="0"/>
                </a:cubicBezTo>
                <a:cubicBezTo>
                  <a:pt x="2870580" y="-36950"/>
                  <a:pt x="3045991" y="30687"/>
                  <a:pt x="3318841" y="0"/>
                </a:cubicBezTo>
                <a:cubicBezTo>
                  <a:pt x="3591691" y="-30687"/>
                  <a:pt x="3703412" y="67995"/>
                  <a:pt x="3970756" y="0"/>
                </a:cubicBezTo>
                <a:cubicBezTo>
                  <a:pt x="4238101" y="-67995"/>
                  <a:pt x="4345828" y="41270"/>
                  <a:pt x="4622671" y="0"/>
                </a:cubicBezTo>
                <a:cubicBezTo>
                  <a:pt x="4899515" y="-41270"/>
                  <a:pt x="5033779" y="6555"/>
                  <a:pt x="5156056" y="0"/>
                </a:cubicBezTo>
                <a:cubicBezTo>
                  <a:pt x="5278334" y="-6555"/>
                  <a:pt x="5663674" y="54981"/>
                  <a:pt x="5926501" y="0"/>
                </a:cubicBezTo>
                <a:cubicBezTo>
                  <a:pt x="5976552" y="131666"/>
                  <a:pt x="5899472" y="322564"/>
                  <a:pt x="5926501" y="523220"/>
                </a:cubicBezTo>
                <a:cubicBezTo>
                  <a:pt x="5762836" y="593182"/>
                  <a:pt x="5593950" y="450865"/>
                  <a:pt x="5274586" y="523220"/>
                </a:cubicBezTo>
                <a:cubicBezTo>
                  <a:pt x="4955222" y="595575"/>
                  <a:pt x="4962727" y="506949"/>
                  <a:pt x="4741201" y="523220"/>
                </a:cubicBezTo>
                <a:cubicBezTo>
                  <a:pt x="4519675" y="539491"/>
                  <a:pt x="4346460" y="446269"/>
                  <a:pt x="4030021" y="523220"/>
                </a:cubicBezTo>
                <a:cubicBezTo>
                  <a:pt x="3713582" y="600171"/>
                  <a:pt x="3646836" y="481029"/>
                  <a:pt x="3437371" y="523220"/>
                </a:cubicBezTo>
                <a:cubicBezTo>
                  <a:pt x="3227906" y="565411"/>
                  <a:pt x="3061584" y="494610"/>
                  <a:pt x="2785455" y="523220"/>
                </a:cubicBezTo>
                <a:cubicBezTo>
                  <a:pt x="2509326" y="551830"/>
                  <a:pt x="2272258" y="480991"/>
                  <a:pt x="2074275" y="523220"/>
                </a:cubicBezTo>
                <a:cubicBezTo>
                  <a:pt x="1876292" y="565449"/>
                  <a:pt x="1770962" y="493242"/>
                  <a:pt x="1600155" y="523220"/>
                </a:cubicBezTo>
                <a:cubicBezTo>
                  <a:pt x="1429348" y="553198"/>
                  <a:pt x="1187491" y="467757"/>
                  <a:pt x="1066770" y="523220"/>
                </a:cubicBezTo>
                <a:cubicBezTo>
                  <a:pt x="946050" y="578683"/>
                  <a:pt x="761324" y="478120"/>
                  <a:pt x="651915" y="523220"/>
                </a:cubicBezTo>
                <a:cubicBezTo>
                  <a:pt x="542507" y="568320"/>
                  <a:pt x="253714" y="460238"/>
                  <a:pt x="0" y="523220"/>
                </a:cubicBezTo>
                <a:cubicBezTo>
                  <a:pt x="-29179" y="337526"/>
                  <a:pt x="62385" y="151407"/>
                  <a:pt x="0" y="0"/>
                </a:cubicBezTo>
                <a:close/>
              </a:path>
              <a:path w="5926501" h="523220" stroke="0" extrusionOk="0">
                <a:moveTo>
                  <a:pt x="0" y="0"/>
                </a:moveTo>
                <a:cubicBezTo>
                  <a:pt x="122717" y="-9066"/>
                  <a:pt x="325299" y="29880"/>
                  <a:pt x="474120" y="0"/>
                </a:cubicBezTo>
                <a:cubicBezTo>
                  <a:pt x="622941" y="-29880"/>
                  <a:pt x="881551" y="49959"/>
                  <a:pt x="1126035" y="0"/>
                </a:cubicBezTo>
                <a:cubicBezTo>
                  <a:pt x="1370519" y="-49959"/>
                  <a:pt x="1559305" y="48970"/>
                  <a:pt x="1718685" y="0"/>
                </a:cubicBezTo>
                <a:cubicBezTo>
                  <a:pt x="1878065" y="-48970"/>
                  <a:pt x="2083016" y="50858"/>
                  <a:pt x="2429865" y="0"/>
                </a:cubicBezTo>
                <a:cubicBezTo>
                  <a:pt x="2776714" y="-50858"/>
                  <a:pt x="2840880" y="46827"/>
                  <a:pt x="3022516" y="0"/>
                </a:cubicBezTo>
                <a:cubicBezTo>
                  <a:pt x="3204152" y="-46827"/>
                  <a:pt x="3307997" y="46361"/>
                  <a:pt x="3555901" y="0"/>
                </a:cubicBezTo>
                <a:cubicBezTo>
                  <a:pt x="3803805" y="-46361"/>
                  <a:pt x="3898967" y="38783"/>
                  <a:pt x="4030021" y="0"/>
                </a:cubicBezTo>
                <a:cubicBezTo>
                  <a:pt x="4161075" y="-38783"/>
                  <a:pt x="4345753" y="16526"/>
                  <a:pt x="4622671" y="0"/>
                </a:cubicBezTo>
                <a:cubicBezTo>
                  <a:pt x="4899589" y="-16526"/>
                  <a:pt x="4907209" y="47991"/>
                  <a:pt x="5037526" y="0"/>
                </a:cubicBezTo>
                <a:cubicBezTo>
                  <a:pt x="5167843" y="-47991"/>
                  <a:pt x="5533636" y="4875"/>
                  <a:pt x="5926501" y="0"/>
                </a:cubicBezTo>
                <a:cubicBezTo>
                  <a:pt x="5964621" y="133734"/>
                  <a:pt x="5920983" y="360007"/>
                  <a:pt x="5926501" y="523220"/>
                </a:cubicBezTo>
                <a:cubicBezTo>
                  <a:pt x="5741769" y="559781"/>
                  <a:pt x="5611279" y="500828"/>
                  <a:pt x="5452381" y="523220"/>
                </a:cubicBezTo>
                <a:cubicBezTo>
                  <a:pt x="5293483" y="545612"/>
                  <a:pt x="5126342" y="504711"/>
                  <a:pt x="5037526" y="523220"/>
                </a:cubicBezTo>
                <a:cubicBezTo>
                  <a:pt x="4948711" y="541729"/>
                  <a:pt x="4779594" y="477047"/>
                  <a:pt x="4622671" y="523220"/>
                </a:cubicBezTo>
                <a:cubicBezTo>
                  <a:pt x="4465748" y="569393"/>
                  <a:pt x="4239693" y="481114"/>
                  <a:pt x="4089286" y="523220"/>
                </a:cubicBezTo>
                <a:cubicBezTo>
                  <a:pt x="3938880" y="565326"/>
                  <a:pt x="3704692" y="489242"/>
                  <a:pt x="3555901" y="523220"/>
                </a:cubicBezTo>
                <a:cubicBezTo>
                  <a:pt x="3407110" y="557198"/>
                  <a:pt x="3252531" y="504549"/>
                  <a:pt x="2963250" y="523220"/>
                </a:cubicBezTo>
                <a:cubicBezTo>
                  <a:pt x="2673969" y="541891"/>
                  <a:pt x="2678789" y="503836"/>
                  <a:pt x="2548395" y="523220"/>
                </a:cubicBezTo>
                <a:cubicBezTo>
                  <a:pt x="2418001" y="542604"/>
                  <a:pt x="2187684" y="492737"/>
                  <a:pt x="1837215" y="523220"/>
                </a:cubicBezTo>
                <a:cubicBezTo>
                  <a:pt x="1486746" y="553703"/>
                  <a:pt x="1395499" y="438753"/>
                  <a:pt x="1126035" y="523220"/>
                </a:cubicBezTo>
                <a:cubicBezTo>
                  <a:pt x="856571" y="607687"/>
                  <a:pt x="898934" y="476100"/>
                  <a:pt x="711180" y="523220"/>
                </a:cubicBezTo>
                <a:cubicBezTo>
                  <a:pt x="523426" y="570340"/>
                  <a:pt x="319245" y="465679"/>
                  <a:pt x="0" y="523220"/>
                </a:cubicBezTo>
                <a:cubicBezTo>
                  <a:pt x="-7780" y="334098"/>
                  <a:pt x="31968" y="13989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4873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l-SI" sz="2800" dirty="0" err="1">
                <a:solidFill>
                  <a:srgbClr val="0070C0"/>
                </a:solidFill>
              </a:rPr>
              <a:t>https</a:t>
            </a:r>
            <a:r>
              <a:rPr lang="sl-SI" sz="2800" dirty="0">
                <a:solidFill>
                  <a:srgbClr val="0070C0"/>
                </a:solidFill>
              </a:rPr>
              <a:t>://</a:t>
            </a:r>
            <a:r>
              <a:rPr lang="sl-SI" sz="2800" dirty="0" err="1">
                <a:solidFill>
                  <a:srgbClr val="0070C0"/>
                </a:solidFill>
              </a:rPr>
              <a:t>potresi.arso.gov.si</a:t>
            </a:r>
            <a:r>
              <a:rPr lang="sl-SI" sz="2800" dirty="0">
                <a:solidFill>
                  <a:srgbClr val="0070C0"/>
                </a:solidFill>
              </a:rPr>
              <a:t>/</a:t>
            </a:r>
            <a:r>
              <a:rPr lang="sl-SI" sz="2800" dirty="0" err="1">
                <a:solidFill>
                  <a:srgbClr val="0070C0"/>
                </a:solidFill>
              </a:rPr>
              <a:t>vprasalnik</a:t>
            </a:r>
            <a:r>
              <a:rPr lang="sl-SI" sz="2800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8072407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34702" y="1095583"/>
            <a:ext cx="9240817" cy="4981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Primer uporabe spletnih vprašalnikov o učinkih potresa 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344247" y="3061443"/>
            <a:ext cx="5751754" cy="26508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Gorjanci, 1. 11. 2015 </a:t>
            </a:r>
          </a:p>
          <a:p>
            <a:pPr marL="0" indent="0">
              <a:buNone/>
            </a:pPr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	magnituda 4.3       </a:t>
            </a:r>
          </a:p>
          <a:p>
            <a:pPr marL="0" indent="0">
              <a:buNone/>
            </a:pPr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	intenziteta VII </a:t>
            </a:r>
            <a:r>
              <a:rPr lang="sl-SI" sz="3200" dirty="0" err="1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EMS</a:t>
            </a:r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-98</a:t>
            </a:r>
          </a:p>
          <a:p>
            <a:endParaRPr lang="sl-SI" sz="51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endParaRPr lang="sl-SI" sz="104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endParaRPr lang="sl-SI" sz="10400" u="sng" dirty="0">
              <a:solidFill>
                <a:schemeClr val="tx2"/>
              </a:solidFill>
              <a:latin typeface="+mn-lt"/>
            </a:endParaRPr>
          </a:p>
          <a:p>
            <a:endParaRPr lang="sl-SI" sz="825" u="sng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24B3246-8434-F806-FD7C-0197579F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611" y="1744497"/>
            <a:ext cx="6062774" cy="43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6063" y="1201349"/>
            <a:ext cx="3367142" cy="993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Potres na Gorjancih </a:t>
            </a:r>
          </a:p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1. 11. 2015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86063" y="2614107"/>
            <a:ext cx="3482463" cy="374224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2188 vprašalnikov</a:t>
            </a:r>
          </a:p>
          <a:p>
            <a:pPr marL="0" indent="0">
              <a:buNone/>
            </a:pP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iz 838 naselij;</a:t>
            </a:r>
          </a:p>
          <a:p>
            <a:pPr marL="0" indent="0">
              <a:buNone/>
            </a:pP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</a:p>
          <a:p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ocena največje intenzitete</a:t>
            </a:r>
          </a:p>
          <a:p>
            <a:r>
              <a:rPr lang="sl-SI" sz="32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ocena intenzitet po naseljih</a:t>
            </a:r>
          </a:p>
          <a:p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karta učinkov</a:t>
            </a:r>
          </a:p>
          <a:p>
            <a:r>
              <a:rPr lang="sl-SI" sz="32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podatki o poškodbah</a:t>
            </a:r>
          </a:p>
          <a:p>
            <a:endParaRPr lang="sl-SI" sz="32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104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endParaRPr lang="sl-SI" sz="10400" u="sng" dirty="0">
              <a:solidFill>
                <a:schemeClr val="tx2"/>
              </a:solidFill>
              <a:latin typeface="+mn-lt"/>
            </a:endParaRPr>
          </a:p>
          <a:p>
            <a:endParaRPr lang="sl-SI" sz="825" u="sng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619862E-123A-1776-BC28-83514CBD5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69" y="885419"/>
            <a:ext cx="8390296" cy="54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20764" y="1201349"/>
            <a:ext cx="3367142" cy="993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Potres na Gorjancih </a:t>
            </a:r>
          </a:p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1. 11. 2015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F07F007-3160-16DF-27A0-1CDBC846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588" y="0"/>
            <a:ext cx="6931643" cy="68580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9DEE247-9FB6-729E-8992-4917B95986D1}"/>
              </a:ext>
            </a:extLst>
          </p:cNvPr>
          <p:cNvSpPr txBox="1"/>
          <p:nvPr/>
        </p:nvSpPr>
        <p:spPr>
          <a:xfrm>
            <a:off x="295770" y="2760718"/>
            <a:ext cx="4114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chemeClr val="accent2"/>
                </a:solidFill>
              </a:rPr>
              <a:t>Povzetek učinkov na podlagi </a:t>
            </a:r>
            <a:r>
              <a:rPr lang="sl-SI" sz="2800" dirty="0" err="1">
                <a:solidFill>
                  <a:schemeClr val="accent2"/>
                </a:solidFill>
              </a:rPr>
              <a:t>makroseizmičnih</a:t>
            </a:r>
            <a:r>
              <a:rPr lang="sl-SI" sz="2800" dirty="0">
                <a:solidFill>
                  <a:schemeClr val="accent2"/>
                </a:solidFill>
              </a:rPr>
              <a:t> vprašalnikov</a:t>
            </a:r>
          </a:p>
        </p:txBody>
      </p:sp>
    </p:spTree>
    <p:extLst>
      <p:ext uri="{BB962C8B-B14F-4D97-AF65-F5344CB8AC3E}">
        <p14:creationId xmlns:p14="http://schemas.microsoft.com/office/powerpoint/2010/main" val="82952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20764" y="1201349"/>
            <a:ext cx="3367142" cy="993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Potres na Gorjancih </a:t>
            </a:r>
          </a:p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1. 11. 2015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CB45305-57FF-BE4C-2E97-12456795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89" y="332943"/>
            <a:ext cx="5544324" cy="619211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7F06787-B340-B34F-376D-23EBBA3E6C79}"/>
              </a:ext>
            </a:extLst>
          </p:cNvPr>
          <p:cNvSpPr txBox="1"/>
          <p:nvPr/>
        </p:nvSpPr>
        <p:spPr>
          <a:xfrm>
            <a:off x="720764" y="2760718"/>
            <a:ext cx="45504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chemeClr val="accent2"/>
                </a:solidFill>
              </a:rPr>
              <a:t>Konkretni podatki o stopnji poškodb po naseljih</a:t>
            </a:r>
          </a:p>
        </p:txBody>
      </p:sp>
    </p:spTree>
    <p:extLst>
      <p:ext uri="{BB962C8B-B14F-4D97-AF65-F5344CB8AC3E}">
        <p14:creationId xmlns:p14="http://schemas.microsoft.com/office/powerpoint/2010/main" val="75623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20764" y="1201349"/>
            <a:ext cx="3367142" cy="993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Potres na Gorjancih </a:t>
            </a:r>
          </a:p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1. 11. 2015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7F06787-B340-B34F-376D-23EBBA3E6C79}"/>
              </a:ext>
            </a:extLst>
          </p:cNvPr>
          <p:cNvSpPr txBox="1"/>
          <p:nvPr/>
        </p:nvSpPr>
        <p:spPr>
          <a:xfrm>
            <a:off x="720764" y="2760718"/>
            <a:ext cx="45504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chemeClr val="accent2"/>
                </a:solidFill>
              </a:rPr>
              <a:t>Naslovi, </a:t>
            </a:r>
          </a:p>
          <a:p>
            <a:r>
              <a:rPr lang="sl-SI" sz="2800" dirty="0">
                <a:solidFill>
                  <a:schemeClr val="accent2"/>
                </a:solidFill>
              </a:rPr>
              <a:t>kjer so bile poškodbe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28B42CA-7DFC-EE7A-9785-FA20B0553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28" y="0"/>
            <a:ext cx="6957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52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20764" y="1201349"/>
            <a:ext cx="3367142" cy="993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Potres na Gorjancih </a:t>
            </a:r>
          </a:p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1. 11. 2015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7F06787-B340-B34F-376D-23EBBA3E6C79}"/>
              </a:ext>
            </a:extLst>
          </p:cNvPr>
          <p:cNvSpPr txBox="1"/>
          <p:nvPr/>
        </p:nvSpPr>
        <p:spPr>
          <a:xfrm>
            <a:off x="537884" y="3111461"/>
            <a:ext cx="4336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chemeClr val="accent2"/>
                </a:solidFill>
              </a:rPr>
              <a:t>Konkretni opisi poškodb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11EF794-05F1-3F26-E0DE-E003998FE462}"/>
              </a:ext>
            </a:extLst>
          </p:cNvPr>
          <p:cNvSpPr txBox="1"/>
          <p:nvPr/>
        </p:nvSpPr>
        <p:spPr>
          <a:xfrm>
            <a:off x="5056993" y="498560"/>
            <a:ext cx="6094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tx2"/>
                </a:solidFill>
              </a:rPr>
              <a:t>Vrhovska vas: </a:t>
            </a:r>
            <a:r>
              <a:rPr lang="sl-SI" dirty="0">
                <a:solidFill>
                  <a:schemeClr val="tx2"/>
                </a:solidFill>
              </a:rPr>
              <a:t>Nekaj strešnikov se je razrahljalo in se pomaknilo za okoli 20 cm navzdol. </a:t>
            </a:r>
          </a:p>
          <a:p>
            <a:r>
              <a:rPr lang="sl-SI" b="1" dirty="0">
                <a:solidFill>
                  <a:schemeClr val="tx2"/>
                </a:solidFill>
              </a:rPr>
              <a:t>Bušeča vas: </a:t>
            </a:r>
            <a:r>
              <a:rPr lang="sl-SI" dirty="0">
                <a:solidFill>
                  <a:schemeClr val="tx2"/>
                </a:solidFill>
              </a:rPr>
              <a:t>Nekaj strešnikov iz cerkve je zdrselo in padlo na tla. Opečnat dimnik na stavbi stare osnovne šole se je podrl. </a:t>
            </a:r>
          </a:p>
          <a:p>
            <a:r>
              <a:rPr lang="sl-SI" b="1" dirty="0">
                <a:solidFill>
                  <a:schemeClr val="tx2"/>
                </a:solidFill>
              </a:rPr>
              <a:t>Cerklje ob Krki: </a:t>
            </a:r>
            <a:r>
              <a:rPr lang="sl-SI" dirty="0">
                <a:solidFill>
                  <a:schemeClr val="tx2"/>
                </a:solidFill>
              </a:rPr>
              <a:t>Poškodbe na štukaturah zvonika cerkve in v notranjosti nekaj tankih razpok na </a:t>
            </a:r>
            <a:r>
              <a:rPr lang="sl-SI" dirty="0" err="1">
                <a:solidFill>
                  <a:schemeClr val="tx2"/>
                </a:solidFill>
              </a:rPr>
              <a:t>stišišču</a:t>
            </a:r>
            <a:r>
              <a:rPr lang="sl-SI" dirty="0">
                <a:solidFill>
                  <a:schemeClr val="tx2"/>
                </a:solidFill>
              </a:rPr>
              <a:t> zidov in stropa; tudi odpadanje ometa iz stropa.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118559F-EEF1-3816-95BA-1C7862D50DEB}"/>
              </a:ext>
            </a:extLst>
          </p:cNvPr>
          <p:cNvSpPr txBox="1"/>
          <p:nvPr/>
        </p:nvSpPr>
        <p:spPr>
          <a:xfrm>
            <a:off x="5164120" y="3373071"/>
            <a:ext cx="60942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i="0" dirty="0">
                <a:solidFill>
                  <a:schemeClr val="tx2"/>
                </a:solidFill>
                <a:effectLst/>
                <a:latin typeface="Tahoma" panose="020B0604030504040204" pitchFamily="34" charset="0"/>
              </a:rPr>
              <a:t>Bušeča vas:</a:t>
            </a:r>
          </a:p>
          <a:p>
            <a:r>
              <a:rPr lang="sl-SI" b="0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Med potresom smo bili peš na poti proti pokopališču. Najprej je močno zabobnelo, kot topovski udar, potem se je začelo tresti. Na bližnji </a:t>
            </a:r>
            <a:r>
              <a:rPr lang="sl-SI" b="1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opuščeni šoli se je podrl dimnik</a:t>
            </a:r>
            <a:r>
              <a:rPr lang="sl-SI" b="0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, odpadlo je nekaj </a:t>
            </a:r>
            <a:r>
              <a:rPr lang="sl-SI" b="1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strešnikov</a:t>
            </a:r>
            <a:r>
              <a:rPr lang="sl-SI" b="0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. Na cerkvi v Bušeči vasi je </a:t>
            </a:r>
            <a:r>
              <a:rPr lang="sl-SI" b="1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odpadal omet</a:t>
            </a:r>
            <a:r>
              <a:rPr lang="sl-SI" b="0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, zunaj in znotraj. Na severni strani je </a:t>
            </a:r>
            <a:r>
              <a:rPr lang="sl-SI" b="1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vidna razpoka od tal do vrha</a:t>
            </a:r>
            <a:r>
              <a:rPr lang="sl-SI" b="0" i="0" dirty="0">
                <a:solidFill>
                  <a:srgbClr val="514B52"/>
                </a:solidFill>
                <a:effectLst/>
                <a:latin typeface="Tahoma" panose="020B0604030504040204" pitchFamily="34" charset="0"/>
              </a:rPr>
              <a:t>, ne vem, ali je posledica današnjega potresa. V hiši v Bušeči vasi so se odprli predali na manjši komodi, na steni pri stopnišču je odpadel manjši kos ometa, vidi se krajša razpoka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29502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20764" y="3957995"/>
            <a:ext cx="4281542" cy="23983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Potres pri Petrinji </a:t>
            </a:r>
          </a:p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29. 12. 2020</a:t>
            </a:r>
          </a:p>
          <a:p>
            <a:pPr marL="0" indent="0">
              <a:buNone/>
            </a:pPr>
            <a:r>
              <a:rPr lang="sl-SI" sz="28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 = 6,1,  VIII-IX </a:t>
            </a:r>
            <a:r>
              <a:rPr lang="sl-SI" sz="2800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EMS</a:t>
            </a:r>
            <a:r>
              <a:rPr lang="sl-SI" sz="28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-98</a:t>
            </a:r>
          </a:p>
          <a:p>
            <a:pPr marL="0" indent="0">
              <a:buNone/>
            </a:pPr>
            <a:endParaRPr lang="sl-SI" sz="8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28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Največja intenziteta v Sloveniji: V-VI </a:t>
            </a:r>
            <a:r>
              <a:rPr lang="sl-SI" sz="2800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EMS</a:t>
            </a:r>
            <a:r>
              <a:rPr lang="sl-SI" sz="28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-98</a:t>
            </a:r>
          </a:p>
          <a:p>
            <a:pPr marL="0" indent="0">
              <a:buNone/>
            </a:pPr>
            <a:endParaRPr lang="sl-SI" sz="28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endParaRPr lang="sl-SI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720764" y="1441468"/>
            <a:ext cx="4518212" cy="22483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Največ vprašalnikov za en potres:</a:t>
            </a:r>
          </a:p>
          <a:p>
            <a:pPr marL="0" indent="0">
              <a:buNone/>
            </a:pPr>
            <a:endParaRPr lang="sl-SI" sz="32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8352</a:t>
            </a: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vprašalnikov</a:t>
            </a:r>
          </a:p>
          <a:p>
            <a:pPr marL="0" indent="0">
              <a:buNone/>
            </a:pP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iz </a:t>
            </a:r>
            <a:r>
              <a:rPr lang="sl-SI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1850</a:t>
            </a:r>
            <a:r>
              <a:rPr lang="sl-SI" sz="3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naselij</a:t>
            </a:r>
          </a:p>
          <a:p>
            <a:endParaRPr lang="sl-SI" sz="825" u="sng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99F7A86-AC4D-BA0F-11CD-71E6277A3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232" y="720840"/>
            <a:ext cx="6756746" cy="53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7877" y="2243741"/>
            <a:ext cx="9600000" cy="262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500" dirty="0"/>
              <a:t>Koliko potresov letno zaznajo prebivalci Slovenije?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AutoNum type="alphaLcParenR"/>
            </a:pPr>
            <a:r>
              <a:rPr lang="sl-SI" dirty="0"/>
              <a:t>    1 –   20</a:t>
            </a:r>
          </a:p>
          <a:p>
            <a:pPr marL="514350" indent="-514350">
              <a:buAutoNum type="alphaLcParenR"/>
            </a:pPr>
            <a:r>
              <a:rPr lang="sl-SI" dirty="0"/>
              <a:t>  20 –   50</a:t>
            </a:r>
          </a:p>
          <a:p>
            <a:pPr marL="514350" indent="-514350">
              <a:buAutoNum type="alphaLcParenR"/>
            </a:pPr>
            <a:r>
              <a:rPr lang="sl-SI" dirty="0"/>
              <a:t>  50 – 100</a:t>
            </a:r>
          </a:p>
          <a:p>
            <a:pPr marL="514350" indent="-514350">
              <a:buAutoNum type="alphaLcParenR"/>
            </a:pPr>
            <a:r>
              <a:rPr lang="sl-SI" dirty="0"/>
              <a:t>100 – 200</a:t>
            </a:r>
          </a:p>
          <a:p>
            <a:pPr marL="514350" indent="-514350">
              <a:buAutoNum type="alphaLcParenR"/>
            </a:pPr>
            <a:r>
              <a:rPr lang="sl-SI" dirty="0"/>
              <a:t>200 – 500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0"/>
            <a:ext cx="2084439" cy="4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7877" y="2243741"/>
            <a:ext cx="9600000" cy="262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500" dirty="0"/>
              <a:t>Koliko potresov letno zaznajo prebivalci Slovenije?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AutoNum type="alphaLcParenR"/>
            </a:pPr>
            <a:r>
              <a:rPr lang="sl-SI" dirty="0"/>
              <a:t>    1 –   20</a:t>
            </a:r>
          </a:p>
          <a:p>
            <a:pPr marL="514350" indent="-514350">
              <a:buAutoNum type="alphaLcParenR"/>
            </a:pPr>
            <a:r>
              <a:rPr lang="sl-SI" dirty="0"/>
              <a:t>  20 –   50</a:t>
            </a:r>
          </a:p>
          <a:p>
            <a:pPr marL="514350" indent="-514350">
              <a:buAutoNum type="alphaLcParenR"/>
            </a:pPr>
            <a:r>
              <a:rPr lang="sl-SI" dirty="0"/>
              <a:t>  50 – 100</a:t>
            </a:r>
          </a:p>
          <a:p>
            <a:pPr marL="514350" indent="-514350">
              <a:buAutoNum type="alphaLcParenR"/>
            </a:pPr>
            <a:r>
              <a:rPr lang="sl-SI" dirty="0"/>
              <a:t>100 – 200</a:t>
            </a:r>
          </a:p>
          <a:p>
            <a:pPr marL="514350" indent="-514350">
              <a:buAutoNum type="alphaLcParenR"/>
            </a:pPr>
            <a:r>
              <a:rPr lang="sl-SI" dirty="0"/>
              <a:t>200 – 500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0"/>
            <a:ext cx="2084439" cy="48102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CB684CC-A9B9-7F8F-981F-F7E28603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17" y="3998226"/>
            <a:ext cx="2377646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7877" y="2243741"/>
            <a:ext cx="9600000" cy="262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/>
              <a:t>Koliko potresov z magnitudo ≥ 1,0 v Sloveniji in bližnji okolici</a:t>
            </a:r>
          </a:p>
          <a:p>
            <a:pPr marL="0" indent="0">
              <a:buNone/>
            </a:pPr>
            <a:r>
              <a:rPr lang="sl-SI" dirty="0"/>
              <a:t>zabeležijo potresne opazovalnice?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dirty="0"/>
              <a:t>   200 –    500</a:t>
            </a:r>
          </a:p>
          <a:p>
            <a:pPr marL="514350" indent="-514350">
              <a:buAutoNum type="alphaLcParenR"/>
            </a:pPr>
            <a:r>
              <a:rPr lang="sl-SI" dirty="0"/>
              <a:t>   500 – 1.000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dirty="0"/>
              <a:t>1.000 – 1.500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dirty="0"/>
              <a:t>1.500 – 4.500</a:t>
            </a:r>
          </a:p>
          <a:p>
            <a:pPr marL="514350" indent="-514350">
              <a:buAutoNum type="alphaLcParenR"/>
            </a:pP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0"/>
            <a:ext cx="2084439" cy="4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49854" y="1251511"/>
            <a:ext cx="10919011" cy="414520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Občanska znanost: Ste čutili potres</a:t>
            </a:r>
          </a:p>
          <a:p>
            <a:endParaRPr lang="sl-SI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l-SI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Moč in pomen </a:t>
            </a:r>
          </a:p>
          <a:p>
            <a:r>
              <a:rPr lang="sl-SI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vprašalnikov o učinkih potresa:</a:t>
            </a:r>
          </a:p>
          <a:p>
            <a:r>
              <a:rPr lang="sl-SI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8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       </a:t>
            </a:r>
            <a:r>
              <a:rPr lang="sl-SI" sz="2800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Ocenjevanje </a:t>
            </a:r>
            <a:r>
              <a:rPr lang="sl-SI" sz="2800" b="1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intenzitete po naseljih</a:t>
            </a:r>
            <a:r>
              <a:rPr lang="sl-SI" sz="2800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karta učinkov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800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       Hitro in ciljno ukrepanje sil </a:t>
            </a:r>
            <a:r>
              <a:rPr lang="sl-SI" sz="2800" b="1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za zaščito in reševanje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l-SI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sl-SI" sz="2800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Vprašalniki so tudi vir podatkov za </a:t>
            </a:r>
            <a:r>
              <a:rPr lang="sl-SI" sz="2800" b="1" dirty="0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seizmološke analize</a:t>
            </a:r>
          </a:p>
          <a:p>
            <a:endParaRPr lang="sl-SI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86063" y="2614108"/>
            <a:ext cx="3482463" cy="142001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sz="104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endParaRPr lang="sl-SI" sz="10400" u="sng" dirty="0">
              <a:solidFill>
                <a:schemeClr val="tx2"/>
              </a:solidFill>
              <a:latin typeface="+mn-lt"/>
            </a:endParaRPr>
          </a:p>
          <a:p>
            <a:endParaRPr lang="sl-SI" sz="825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6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7877" y="2243741"/>
            <a:ext cx="9600000" cy="262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/>
              <a:t>Koliko potresov z magnitudo ≥ 1,0 v Sloveniji in bližnji okolici</a:t>
            </a:r>
          </a:p>
          <a:p>
            <a:pPr marL="0" indent="0">
              <a:buNone/>
            </a:pPr>
            <a:r>
              <a:rPr lang="sl-SI" dirty="0"/>
              <a:t>zabeležijo potresne opazovalnice?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dirty="0"/>
              <a:t>   200 –    500</a:t>
            </a:r>
          </a:p>
          <a:p>
            <a:pPr marL="514350" indent="-514350">
              <a:buAutoNum type="alphaLcParenR"/>
            </a:pPr>
            <a:r>
              <a:rPr lang="sl-SI" dirty="0"/>
              <a:t>   500 – 1.000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dirty="0"/>
              <a:t>1.000 – 1.500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sl-SI" dirty="0"/>
              <a:t>1.500 – 4.500</a:t>
            </a:r>
          </a:p>
          <a:p>
            <a:pPr marL="514350" indent="-514350">
              <a:buAutoNum type="alphaLcParenR"/>
            </a:pP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0"/>
            <a:ext cx="2084439" cy="48102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B796E25-49F1-5768-C79B-5DA8E36E4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36" y="4392689"/>
            <a:ext cx="2377646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04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1DCB6DD8-818A-EBF3-9624-BA8E93A7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005" y="2360199"/>
            <a:ext cx="11144922" cy="4030265"/>
          </a:xfrm>
        </p:spPr>
        <p:txBody>
          <a:bodyPr rtlCol="0">
            <a:noAutofit/>
          </a:bodyPr>
          <a:lstStyle/>
          <a:p>
            <a:pPr marL="0" indent="0" defTabSz="514350">
              <a:buNone/>
              <a:defRPr/>
            </a:pPr>
            <a:r>
              <a:rPr lang="sl-SI" sz="2800" b="1" dirty="0"/>
              <a:t>Učinki potresa v </a:t>
            </a:r>
            <a:r>
              <a:rPr lang="sl-SI" sz="2800" dirty="0"/>
              <a:t>izbranem </a:t>
            </a:r>
            <a:r>
              <a:rPr lang="sl-SI" sz="2800" b="1" dirty="0"/>
              <a:t>naselju</a:t>
            </a:r>
            <a:r>
              <a:rPr lang="sl-SI" sz="2800" dirty="0"/>
              <a:t> so odvisni od: </a:t>
            </a:r>
          </a:p>
          <a:p>
            <a:pPr marL="385763" lvl="1" defTabSz="514350">
              <a:defRPr/>
            </a:pPr>
            <a:r>
              <a:rPr lang="sl-SI" sz="2800" b="1" dirty="0"/>
              <a:t>lastnosti potresa </a:t>
            </a:r>
            <a:r>
              <a:rPr lang="sl-SI" sz="2800" dirty="0"/>
              <a:t>(oddaljenost, globina, magnituda, …), </a:t>
            </a:r>
          </a:p>
          <a:p>
            <a:pPr marL="385763" lvl="1" defTabSz="514350">
              <a:defRPr/>
            </a:pPr>
            <a:endParaRPr lang="sl-SI" sz="2800" dirty="0"/>
          </a:p>
          <a:p>
            <a:pPr marL="385763" lvl="1" defTabSz="514350">
              <a:defRPr/>
            </a:pPr>
            <a:r>
              <a:rPr lang="sl-SI" sz="2800" b="1" dirty="0"/>
              <a:t>regionalne geološke zgradbe </a:t>
            </a:r>
            <a:r>
              <a:rPr lang="sl-SI" sz="2800" dirty="0"/>
              <a:t>(hitrost širjenja valovanja, dušenje)</a:t>
            </a:r>
            <a:r>
              <a:rPr lang="sl-SI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385763" lvl="1" defTabSz="514350">
              <a:defRPr/>
            </a:pPr>
            <a:endParaRPr lang="sl-SI" sz="2800" dirty="0"/>
          </a:p>
          <a:p>
            <a:pPr marL="385763" lvl="1" defTabSz="514350">
              <a:defRPr/>
            </a:pPr>
            <a:r>
              <a:rPr lang="sl-SI" sz="2800" b="1" dirty="0"/>
              <a:t>lokalne geološke zgradbe</a:t>
            </a:r>
            <a:r>
              <a:rPr lang="sl-SI" sz="2800" dirty="0"/>
              <a:t> (mehanske lastnosti, debelina in oblika sedimentacijskega bazena ter relief površja).</a:t>
            </a:r>
          </a:p>
          <a:p>
            <a:pPr marL="257175" lvl="1" indent="0" defTabSz="514350">
              <a:buNone/>
              <a:defRPr/>
            </a:pPr>
            <a:endParaRPr lang="sl-SI" sz="1800" dirty="0"/>
          </a:p>
          <a:p>
            <a:pPr marL="257175" lvl="1" indent="0" defTabSz="514350">
              <a:buNone/>
              <a:defRPr/>
            </a:pPr>
            <a:endParaRPr lang="sl-SI" sz="1800" dirty="0"/>
          </a:p>
          <a:p>
            <a:pPr marL="257175" lvl="1" indent="0" defTabSz="514350">
              <a:buNone/>
              <a:defRPr/>
            </a:pPr>
            <a:endParaRPr lang="sl-SI" sz="1800" dirty="0"/>
          </a:p>
          <a:p>
            <a:pPr marL="385763" lvl="1" defTabSz="514350">
              <a:defRPr/>
            </a:pPr>
            <a:endParaRPr lang="sl-SI" sz="1800" dirty="0"/>
          </a:p>
          <a:p>
            <a:pPr marL="257175" lvl="1" indent="0" defTabSz="514350">
              <a:buNone/>
              <a:defRPr/>
            </a:pPr>
            <a:endParaRPr lang="sl-SI" sz="1800" dirty="0"/>
          </a:p>
          <a:p>
            <a:pPr marL="257175" lvl="1" indent="0" defTabSz="514350">
              <a:buNone/>
              <a:defRPr/>
            </a:pPr>
            <a:endParaRPr lang="sl-SI" sz="1800" dirty="0"/>
          </a:p>
          <a:p>
            <a:pPr marL="257175" lvl="1" indent="0" defTabSz="514350">
              <a:buNone/>
              <a:defRPr/>
            </a:pPr>
            <a:endParaRPr lang="sl-SI" sz="1800" dirty="0"/>
          </a:p>
          <a:p>
            <a:pPr marL="128588" defTabSz="514350">
              <a:defRPr/>
            </a:pPr>
            <a:endParaRPr lang="sl-SI" sz="1800" dirty="0"/>
          </a:p>
          <a:p>
            <a:pPr marL="385763" lvl="1" defTabSz="514350">
              <a:defRPr/>
            </a:pPr>
            <a:endParaRPr lang="sl-SI" sz="1400" dirty="0"/>
          </a:p>
          <a:p>
            <a:pPr marL="385763" lvl="1" defTabSz="514350">
              <a:defRPr/>
            </a:pPr>
            <a:endParaRPr lang="sl-SI" sz="1800" dirty="0"/>
          </a:p>
          <a:p>
            <a:pPr marL="385763" lvl="1" defTabSz="514350">
              <a:defRPr/>
            </a:pPr>
            <a:endParaRPr lang="sl-SI" sz="1800" dirty="0"/>
          </a:p>
          <a:p>
            <a:pPr marL="385763" lvl="1" defTabSz="514350">
              <a:defRPr/>
            </a:pPr>
            <a:endParaRPr lang="sl-SI" sz="1800" dirty="0"/>
          </a:p>
          <a:p>
            <a:pPr marL="128588" defTabSz="514350">
              <a:defRPr/>
            </a:pPr>
            <a:endParaRPr lang="sl-SI" sz="1400" dirty="0"/>
          </a:p>
          <a:p>
            <a:pPr marL="128588" defTabSz="514350">
              <a:defRPr/>
            </a:pPr>
            <a:endParaRPr lang="sl-SI" sz="1400" dirty="0"/>
          </a:p>
          <a:p>
            <a:pPr marL="128588" defTabSz="514350">
              <a:defRPr/>
            </a:pPr>
            <a:endParaRPr lang="sl-SI" sz="1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2CBADE-1204-AB83-A590-02F8C2EEB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4" y="1316831"/>
            <a:ext cx="5988142" cy="5774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l-SI" sz="2800" b="1" dirty="0">
                <a:solidFill>
                  <a:srgbClr val="0070C0"/>
                </a:solidFill>
              </a:rPr>
              <a:t>KAJ VPLIVA NA INTENZITETO?</a:t>
            </a:r>
            <a:endParaRPr lang="en-US" sz="2800" b="1" dirty="0"/>
          </a:p>
        </p:txBody>
      </p:sp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79D6F3AB-D63C-54FF-8781-0A97E44D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133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562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991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20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41D7E1-9646-4B03-A675-0B1B2E5001F3}" type="slidenum">
              <a:rPr lang="en-US" altLang="en-US">
                <a:solidFill>
                  <a:srgbClr val="898989"/>
                </a:solidFill>
              </a:rPr>
              <a:pPr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22C1143-E89C-9E56-8D0D-7008F35B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</p:cSld>
  <p:clrMapOvr>
    <a:masterClrMapping/>
  </p:clrMapOvr>
  <p:transition advTm="2889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grada vsebine 2">
            <a:extLst>
              <a:ext uri="{FF2B5EF4-FFF2-40B4-BE49-F238E27FC236}">
                <a16:creationId xmlns:a16="http://schemas.microsoft.com/office/drawing/2014/main" id="{C3551E1C-25A1-6A50-9286-B9398D844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74" y="2236789"/>
            <a:ext cx="6288816" cy="3981132"/>
          </a:xfrm>
        </p:spPr>
        <p:txBody>
          <a:bodyPr>
            <a:normAutofit/>
          </a:bodyPr>
          <a:lstStyle/>
          <a:p>
            <a:pPr eaLnBrk="1" hangingPunct="1"/>
            <a:r>
              <a:rPr lang="sl-SI" altLang="en-US" sz="1800" dirty="0"/>
              <a:t>12-stopenjska (poškodbe: V - XII EMS)</a:t>
            </a:r>
          </a:p>
          <a:p>
            <a:pPr eaLnBrk="1" hangingPunct="1"/>
            <a:r>
              <a:rPr lang="sl-SI" altLang="en-US" sz="1800" dirty="0"/>
              <a:t>priročnik s podrobnimi navodili</a:t>
            </a:r>
          </a:p>
          <a:p>
            <a:pPr eaLnBrk="1" hangingPunct="1"/>
            <a:r>
              <a:rPr lang="sl-SI" altLang="en-US" sz="1800" dirty="0"/>
              <a:t>statistično opredeljeni pojmi (posamezni, mnogi, večina)</a:t>
            </a:r>
          </a:p>
          <a:p>
            <a:pPr eaLnBrk="1" hangingPunct="1"/>
            <a:r>
              <a:rPr lang="sl-SI" altLang="en-US" sz="1800" dirty="0"/>
              <a:t>5 kategorij poškodovanosti stavb</a:t>
            </a:r>
          </a:p>
          <a:p>
            <a:pPr eaLnBrk="1" hangingPunct="1"/>
            <a:r>
              <a:rPr lang="sl-SI" altLang="en-US" sz="1800" dirty="0"/>
              <a:t>6 kategorij ranljivosti stavb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en-US" sz="1800" dirty="0"/>
          </a:p>
          <a:p>
            <a:pPr eaLnBrk="1" hangingPunct="1"/>
            <a:endParaRPr lang="sl-SI" altLang="en-US" sz="1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sl-SI" altLang="en-US" sz="1800" dirty="0"/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63C8342B-6B32-A65A-AB58-2C019BD9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8847"/>
          <a:stretch>
            <a:fillRect/>
          </a:stretch>
        </p:blipFill>
        <p:spPr bwMode="auto">
          <a:xfrm>
            <a:off x="6969577" y="656216"/>
            <a:ext cx="4842319" cy="621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153B1C93-AD00-96D6-A632-3823C6780897}"/>
              </a:ext>
            </a:extLst>
          </p:cNvPr>
          <p:cNvSpPr/>
          <p:nvPr/>
        </p:nvSpPr>
        <p:spPr>
          <a:xfrm>
            <a:off x="2438400" y="4475164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130000"/>
              <a:defRPr/>
            </a:pPr>
            <a:endParaRPr lang="sl-SI" sz="2000" b="1" i="1" cap="small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Clr>
                <a:schemeClr val="accent1"/>
              </a:buClr>
              <a:buSzPct val="130000"/>
              <a:defRPr/>
            </a:pPr>
            <a:endParaRPr lang="sl-SI" sz="2000" b="1" i="1" cap="smal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461" name="Slika 6" descr="20120907105350_00002.jpg">
            <a:extLst>
              <a:ext uri="{FF2B5EF4-FFF2-40B4-BE49-F238E27FC236}">
                <a16:creationId xmlns:a16="http://schemas.microsoft.com/office/drawing/2014/main" id="{1F3611B2-A4DF-9C0B-64A0-81D07E7962C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"/>
          <a:stretch>
            <a:fillRect/>
          </a:stretch>
        </p:blipFill>
        <p:spPr bwMode="auto">
          <a:xfrm>
            <a:off x="1441908" y="4899531"/>
            <a:ext cx="4027488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4D19947-3408-352D-8367-EB93D2A11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1157343"/>
            <a:ext cx="7200900" cy="7699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l-SI" sz="2800" b="1" dirty="0">
                <a:solidFill>
                  <a:schemeClr val="accent1"/>
                </a:solidFill>
                <a:latin typeface="+mn-lt"/>
              </a:rPr>
              <a:t>Evropska potresna lestvica EMS-98</a:t>
            </a:r>
            <a:endParaRPr lang="en-US" sz="2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CBEBDE85-951D-6A4F-64D5-164C7C34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089947-804C-456B-A41C-AAA28061D69F}" type="slidenum">
              <a:rPr lang="en-US" altLang="en-US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4AE827D-E06F-FCAB-9B02-F58FC9163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E0651C-413F-8EFA-C2B7-0E10D8AB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80" y="978283"/>
            <a:ext cx="7739298" cy="369332"/>
          </a:xfrm>
        </p:spPr>
        <p:txBody>
          <a:bodyPr/>
          <a:lstStyle/>
          <a:p>
            <a:r>
              <a:rPr lang="sl-SI" sz="2400" b="1" dirty="0">
                <a:solidFill>
                  <a:schemeClr val="accent1"/>
                </a:solidFill>
              </a:rPr>
              <a:t>Razredi ranljivosti objekta in stopnja poškodovanosti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256002-D272-ED0B-8DF0-5C5B0189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8" y="1486114"/>
            <a:ext cx="4882724" cy="53718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55F92C9-5512-2047-E38B-71C5ACCB8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78" y="1515698"/>
            <a:ext cx="4089172" cy="520783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A706BAF-8C49-BE76-D906-13757511E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>
            <a:extLst>
              <a:ext uri="{FF2B5EF4-FFF2-40B4-BE49-F238E27FC236}">
                <a16:creationId xmlns:a16="http://schemas.microsoft.com/office/drawing/2014/main" id="{FD3584DD-7F1C-12F4-AF3D-95DAC69C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472" y="606995"/>
            <a:ext cx="6182782" cy="430887"/>
          </a:xfrm>
        </p:spPr>
        <p:txBody>
          <a:bodyPr/>
          <a:lstStyle/>
          <a:p>
            <a:pPr algn="ctr" defTabSz="514350">
              <a:defRPr/>
            </a:pPr>
            <a:r>
              <a:rPr lang="sl-SI" altLang="en-US" sz="2800" b="1" dirty="0">
                <a:solidFill>
                  <a:schemeClr val="accent1"/>
                </a:solidFill>
                <a:ea typeface="+mn-ea"/>
                <a:cs typeface="Arial" panose="020B0604020202020204" pitchFamily="34" charset="0"/>
              </a:rPr>
              <a:t>VPRAŠALNIKI o UČINKIH POTRESA</a:t>
            </a:r>
            <a:endParaRPr lang="en-US" altLang="en-US" sz="2800" b="1" dirty="0">
              <a:solidFill>
                <a:schemeClr val="accent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Označba mesta vsebine 2">
            <a:extLst>
              <a:ext uri="{FF2B5EF4-FFF2-40B4-BE49-F238E27FC236}">
                <a16:creationId xmlns:a16="http://schemas.microsoft.com/office/drawing/2014/main" id="{A15820AA-0E78-2B53-D8F1-614EBB25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30103"/>
            <a:ext cx="11295529" cy="2543961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sl-SI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sl-SI" alt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Vsak lahko sodeluje, predznanje ni potrebno!</a:t>
            </a:r>
          </a:p>
          <a:p>
            <a:pPr marL="0" indent="0" eaLnBrk="1" hangingPunct="1">
              <a:buNone/>
            </a:pPr>
            <a:endParaRPr lang="sl-SI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sl-SI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Slovenija: </a:t>
            </a:r>
            <a:r>
              <a:rPr lang="sl-SI" alt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ARSO</a:t>
            </a:r>
            <a:r>
              <a:rPr lang="sl-SI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Evropa: </a:t>
            </a:r>
            <a:r>
              <a:rPr lang="sl-SI" alt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EMSC</a:t>
            </a:r>
            <a:endParaRPr lang="en-US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http://potresi.arso.gov.si/</a:t>
            </a:r>
            <a:r>
              <a:rPr lang="en-US" alt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vprasalnik</a:t>
            </a:r>
            <a:r>
              <a:rPr lang="sl-SI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sl-SI" altLang="en-US" sz="2400" dirty="0" err="1">
                <a:solidFill>
                  <a:schemeClr val="tx2"/>
                </a:solidFill>
                <a:hlinkClick r:id="rId4"/>
              </a:rPr>
              <a:t>https</a:t>
            </a:r>
            <a:r>
              <a:rPr lang="sl-SI" altLang="en-US" sz="2400" dirty="0">
                <a:solidFill>
                  <a:schemeClr val="tx2"/>
                </a:solidFill>
                <a:hlinkClick r:id="rId4"/>
              </a:rPr>
              <a:t>://</a:t>
            </a:r>
            <a:r>
              <a:rPr lang="sl-SI" altLang="en-US" sz="2400" dirty="0" err="1">
                <a:solidFill>
                  <a:schemeClr val="tx2"/>
                </a:solidFill>
                <a:hlinkClick r:id="rId4"/>
              </a:rPr>
              <a:t>www.emsc-csem.org</a:t>
            </a:r>
            <a:r>
              <a:rPr lang="sl-SI" altLang="en-US" sz="2400" dirty="0">
                <a:solidFill>
                  <a:schemeClr val="tx2"/>
                </a:solidFill>
              </a:rPr>
              <a:t>    </a:t>
            </a:r>
            <a:endParaRPr lang="sl-SI" alt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altLang="en-US" dirty="0">
                <a:solidFill>
                  <a:schemeClr val="tx2"/>
                </a:solidFill>
              </a:rPr>
              <a:t>Registriranim poročevalcem po potresu</a:t>
            </a:r>
          </a:p>
          <a:p>
            <a:pPr marL="0" indent="0">
              <a:buNone/>
            </a:pPr>
            <a:r>
              <a:rPr lang="sl-SI" altLang="en-US" dirty="0">
                <a:solidFill>
                  <a:schemeClr val="tx2"/>
                </a:solidFill>
              </a:rPr>
              <a:t>pošljemo </a:t>
            </a:r>
            <a:r>
              <a:rPr lang="sl-SI" altLang="en-US" dirty="0" err="1">
                <a:solidFill>
                  <a:schemeClr val="tx2"/>
                </a:solidFill>
              </a:rPr>
              <a:t>predizpolnjen</a:t>
            </a:r>
            <a:r>
              <a:rPr lang="sl-SI" altLang="en-US" dirty="0">
                <a:solidFill>
                  <a:schemeClr val="tx2"/>
                </a:solidFill>
              </a:rPr>
              <a:t> </a:t>
            </a:r>
            <a:r>
              <a:rPr lang="sl-SI" altLang="en-US" dirty="0" err="1">
                <a:solidFill>
                  <a:schemeClr val="tx2"/>
                </a:solidFill>
              </a:rPr>
              <a:t>vprašanik</a:t>
            </a:r>
            <a:r>
              <a:rPr lang="sl-SI" altLang="en-US" dirty="0">
                <a:solidFill>
                  <a:schemeClr val="tx2"/>
                </a:solidFill>
              </a:rPr>
              <a:t> </a:t>
            </a:r>
          </a:p>
          <a:p>
            <a:pPr marL="0" indent="0" eaLnBrk="1" hangingPunct="1">
              <a:buNone/>
            </a:pPr>
            <a:endParaRPr lang="sl-SI" altLang="en-US" dirty="0">
              <a:solidFill>
                <a:srgbClr val="0070C0"/>
              </a:solidFill>
            </a:endParaRPr>
          </a:p>
          <a:p>
            <a:pPr eaLnBrk="1" hangingPunct="1"/>
            <a:endParaRPr lang="en-US" altLang="en-US" sz="1800" dirty="0">
              <a:solidFill>
                <a:schemeClr val="tx2"/>
              </a:solidFill>
            </a:endParaRPr>
          </a:p>
        </p:txBody>
      </p:sp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FAD005A4-C905-60E6-F253-2ABD8D3C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133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562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991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20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ABE6D6-8808-4080-BB73-497D4432FC90}" type="slidenum">
              <a:rPr lang="en-US" altLang="en-US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" name="Slika 6">
            <a:extLst>
              <a:ext uri="{FF2B5EF4-FFF2-40B4-BE49-F238E27FC236}">
                <a16:creationId xmlns:a16="http://schemas.microsoft.com/office/drawing/2014/main" id="{EACD3EEF-F449-6A06-8D5A-081D007F3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90" y="4224246"/>
            <a:ext cx="3972841" cy="19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3">
            <a:extLst>
              <a:ext uri="{FF2B5EF4-FFF2-40B4-BE49-F238E27FC236}">
                <a16:creationId xmlns:a16="http://schemas.microsoft.com/office/drawing/2014/main" id="{DFF35BD5-A631-01AE-9213-D21D5A3D2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9" y="3794807"/>
            <a:ext cx="45180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2DDEF83-3A26-71F1-C138-9865BDDE2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>
            <a:extLst>
              <a:ext uri="{FF2B5EF4-FFF2-40B4-BE49-F238E27FC236}">
                <a16:creationId xmlns:a16="http://schemas.microsoft.com/office/drawing/2014/main" id="{FD3584DD-7F1C-12F4-AF3D-95DAC69C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8" y="1468384"/>
            <a:ext cx="10385855" cy="430887"/>
          </a:xfrm>
        </p:spPr>
        <p:txBody>
          <a:bodyPr/>
          <a:lstStyle/>
          <a:p>
            <a:pPr algn="ctr" defTabSz="514350">
              <a:defRPr/>
            </a:pPr>
            <a:r>
              <a:rPr lang="sl-SI" altLang="en-US" sz="2800" b="1" dirty="0">
                <a:solidFill>
                  <a:schemeClr val="accent1"/>
                </a:solidFill>
                <a:ea typeface="+mn-ea"/>
                <a:cs typeface="Arial" panose="020B0604020202020204" pitchFamily="34" charset="0"/>
              </a:rPr>
              <a:t>BESEDILNI vprašalnik natančno sledi opisu </a:t>
            </a:r>
            <a:r>
              <a:rPr lang="sl-SI" altLang="en-US" sz="2800" b="1" dirty="0" err="1">
                <a:solidFill>
                  <a:schemeClr val="accent1"/>
                </a:solidFill>
                <a:ea typeface="+mn-ea"/>
                <a:cs typeface="Arial" panose="020B0604020202020204" pitchFamily="34" charset="0"/>
              </a:rPr>
              <a:t>EMS</a:t>
            </a:r>
            <a:r>
              <a:rPr lang="sl-SI" altLang="en-US" sz="2800" b="1" dirty="0">
                <a:solidFill>
                  <a:schemeClr val="accent1"/>
                </a:solidFill>
                <a:ea typeface="+mn-ea"/>
                <a:cs typeface="Arial" panose="020B0604020202020204" pitchFamily="34" charset="0"/>
              </a:rPr>
              <a:t>-98 lestvice </a:t>
            </a:r>
            <a:endParaRPr lang="en-US" altLang="en-US" sz="2800" b="1" dirty="0">
              <a:solidFill>
                <a:schemeClr val="accent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Označba mesta vsebine 2">
            <a:extLst>
              <a:ext uri="{FF2B5EF4-FFF2-40B4-BE49-F238E27FC236}">
                <a16:creationId xmlns:a16="http://schemas.microsoft.com/office/drawing/2014/main" id="{A15820AA-0E78-2B53-D8F1-614EBB25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681" y="1792487"/>
            <a:ext cx="10231250" cy="312062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sl-SI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l-SI" alt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eaLnBrk="1" hangingPunct="1"/>
            <a:endParaRPr lang="en-US" altLang="en-US" sz="1800" dirty="0">
              <a:solidFill>
                <a:schemeClr val="tx2"/>
              </a:solidFill>
            </a:endParaRPr>
          </a:p>
        </p:txBody>
      </p:sp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FAD005A4-C905-60E6-F253-2ABD8D3C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133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562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991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2010" indent="1191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ABE6D6-8808-4080-BB73-497D4432FC90}" type="slidenum">
              <a:rPr lang="en-US" altLang="en-US">
                <a:solidFill>
                  <a:srgbClr val="898989"/>
                </a:solidFill>
              </a:rPr>
              <a:pPr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" name="Slika 3">
            <a:extLst>
              <a:ext uri="{FF2B5EF4-FFF2-40B4-BE49-F238E27FC236}">
                <a16:creationId xmlns:a16="http://schemas.microsoft.com/office/drawing/2014/main" id="{DFF35BD5-A631-01AE-9213-D21D5A3D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" y="2438456"/>
            <a:ext cx="45180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2DDEF83-3A26-71F1-C138-9865BDDE2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7429F7A-8BC9-2EFD-3F36-99FB6B1BC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016" y="2302136"/>
            <a:ext cx="6096649" cy="37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8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slov 2">
            <a:extLst>
              <a:ext uri="{FF2B5EF4-FFF2-40B4-BE49-F238E27FC236}">
                <a16:creationId xmlns:a16="http://schemas.microsoft.com/office/drawing/2014/main" id="{66F46328-A0A7-26D0-428C-5046E350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071" y="897573"/>
            <a:ext cx="3255699" cy="430887"/>
          </a:xfrm>
        </p:spPr>
        <p:txBody>
          <a:bodyPr/>
          <a:lstStyle/>
          <a:p>
            <a:pPr algn="ctr" defTabSz="912813"/>
            <a:r>
              <a:rPr lang="sl-SI" altLang="en-US" sz="2800" b="1" dirty="0">
                <a:solidFill>
                  <a:schemeClr val="accent1"/>
                </a:solidFill>
              </a:rPr>
              <a:t>Slikovni vprašalnik</a:t>
            </a:r>
            <a:endParaRPr lang="en-US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42A7060-2495-EF01-C12B-7816B5451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1812365"/>
            <a:ext cx="5394325" cy="4232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nn-NO" sz="1800" dirty="0">
                <a:solidFill>
                  <a:schemeClr val="tx1">
                    <a:lumMod val="50000"/>
                  </a:schemeClr>
                </a:solidFill>
              </a:rPr>
              <a:t>like tipičnih učinkov dane stopnje intenzitete</a:t>
            </a: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Najbolj pomembni učinki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_________________________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Čas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Lokacija opazovalca (naselje)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1800" dirty="0">
                <a:solidFill>
                  <a:schemeClr val="tx1">
                    <a:lumMod val="50000"/>
                  </a:schemeClr>
                </a:solidFill>
              </a:rPr>
              <a:t>Komentar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4036" name="Slika 11">
            <a:extLst>
              <a:ext uri="{FF2B5EF4-FFF2-40B4-BE49-F238E27FC236}">
                <a16:creationId xmlns:a16="http://schemas.microsoft.com/office/drawing/2014/main" id="{CFE4458C-D4BB-F7B6-AA2D-67AAA0B3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709" r="12599" b="1637"/>
          <a:stretch>
            <a:fillRect/>
          </a:stretch>
        </p:blipFill>
        <p:spPr bwMode="auto">
          <a:xfrm>
            <a:off x="1952626" y="1428750"/>
            <a:ext cx="265112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B982A746-0754-5A4F-120B-67D72E25B21B}"/>
              </a:ext>
            </a:extLst>
          </p:cNvPr>
          <p:cNvCxnSpPr/>
          <p:nvPr/>
        </p:nvCxnSpPr>
        <p:spPr>
          <a:xfrm flipH="1">
            <a:off x="4205289" y="2894014"/>
            <a:ext cx="796925" cy="3524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0315522B-E5DC-BDB9-D3EF-37FFCB6A3217}"/>
              </a:ext>
            </a:extLst>
          </p:cNvPr>
          <p:cNvCxnSpPr/>
          <p:nvPr/>
        </p:nvCxnSpPr>
        <p:spPr>
          <a:xfrm flipH="1">
            <a:off x="3883026" y="3614739"/>
            <a:ext cx="1146175" cy="1057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1D1537FE-988D-71F1-FB68-7F0FF6BAF7A6}"/>
              </a:ext>
            </a:extLst>
          </p:cNvPr>
          <p:cNvCxnSpPr/>
          <p:nvPr/>
        </p:nvCxnSpPr>
        <p:spPr>
          <a:xfrm flipH="1">
            <a:off x="3883026" y="4184650"/>
            <a:ext cx="1146175" cy="1055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C337B125-00A8-7C4B-EAC4-3750408A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25E06D-3457-4696-A2B1-B7DC943D4531}" type="slidenum">
              <a:rPr lang="sl-SI" altLang="sl-SI">
                <a:solidFill>
                  <a:srgbClr val="898989"/>
                </a:solidFill>
              </a:rPr>
              <a:pPr/>
              <a:t>26</a:t>
            </a:fld>
            <a:endParaRPr lang="sl-SI" altLang="sl-SI">
              <a:solidFill>
                <a:srgbClr val="898989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84F70A4-0076-130B-9279-099E3E6C9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slov 2">
            <a:extLst>
              <a:ext uri="{FF2B5EF4-FFF2-40B4-BE49-F238E27FC236}">
                <a16:creationId xmlns:a16="http://schemas.microsoft.com/office/drawing/2014/main" id="{66F46328-A0A7-26D0-428C-5046E350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811" y="1109561"/>
            <a:ext cx="1856277" cy="430887"/>
          </a:xfrm>
        </p:spPr>
        <p:txBody>
          <a:bodyPr/>
          <a:lstStyle/>
          <a:p>
            <a:pPr algn="ctr" defTabSz="912813"/>
            <a:r>
              <a:rPr lang="sl-SI" altLang="en-US" sz="2800" b="1" dirty="0" err="1">
                <a:solidFill>
                  <a:schemeClr val="accent1"/>
                </a:solidFill>
              </a:rPr>
              <a:t>Piktogrami</a:t>
            </a:r>
            <a:endParaRPr lang="en-US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2" name="Označba mesta številke diapozitiva 1">
            <a:extLst>
              <a:ext uri="{FF2B5EF4-FFF2-40B4-BE49-F238E27FC236}">
                <a16:creationId xmlns:a16="http://schemas.microsoft.com/office/drawing/2014/main" id="{C337B125-00A8-7C4B-EAC4-3750408A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25E06D-3457-4696-A2B1-B7DC943D4531}" type="slidenum">
              <a:rPr lang="sl-SI" altLang="sl-SI">
                <a:solidFill>
                  <a:srgbClr val="898989"/>
                </a:solidFill>
              </a:rPr>
              <a:pPr/>
              <a:t>27</a:t>
            </a:fld>
            <a:endParaRPr lang="sl-SI" altLang="sl-SI">
              <a:solidFill>
                <a:srgbClr val="898989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84F70A4-0076-130B-9279-099E3E6C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E32885A-524D-76D8-2D50-0C833F1C0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" y="1554090"/>
            <a:ext cx="12060333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9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2685" y="1602705"/>
            <a:ext cx="5277663" cy="430887"/>
          </a:xfrm>
        </p:spPr>
        <p:txBody>
          <a:bodyPr/>
          <a:lstStyle/>
          <a:p>
            <a:r>
              <a:rPr lang="sl-SI" sz="2800" b="1" dirty="0">
                <a:solidFill>
                  <a:schemeClr val="accent1"/>
                </a:solidFill>
              </a:rPr>
              <a:t>REGISTRIRANI POROČEVALCI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6901-B14F-4B10-8060-3110AF9656D5}" type="slidenum">
              <a:rPr lang="en-GB" smtClean="0"/>
              <a:t>28</a:t>
            </a:fld>
            <a:endParaRPr lang="en-GB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775" y="297853"/>
            <a:ext cx="1563329" cy="3607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574C7DB-D5BC-5F9D-B35A-31419F33D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398" y="297853"/>
            <a:ext cx="3292125" cy="188382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B6AC426-A470-DF81-C39E-8A9FCAD78850}"/>
              </a:ext>
            </a:extLst>
          </p:cNvPr>
          <p:cNvSpPr txBox="1"/>
          <p:nvPr/>
        </p:nvSpPr>
        <p:spPr>
          <a:xfrm>
            <a:off x="1026779" y="2803054"/>
            <a:ext cx="10338116" cy="37240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sl-SI" sz="3200" dirty="0">
                <a:solidFill>
                  <a:srgbClr val="00B050"/>
                </a:solidFill>
              </a:rPr>
              <a:t>Trenutno</a:t>
            </a:r>
            <a:r>
              <a:rPr lang="sl-SI" sz="3200" dirty="0">
                <a:solidFill>
                  <a:schemeClr val="tx2"/>
                </a:solidFill>
              </a:rPr>
              <a:t> aktivnih:  	</a:t>
            </a:r>
            <a:r>
              <a:rPr lang="sl-SI" sz="3200" dirty="0">
                <a:solidFill>
                  <a:srgbClr val="00B050"/>
                </a:solidFill>
              </a:rPr>
              <a:t>4502 registriranih </a:t>
            </a:r>
            <a:r>
              <a:rPr lang="sl-SI" sz="3200" dirty="0">
                <a:solidFill>
                  <a:schemeClr val="tx2"/>
                </a:solidFill>
              </a:rPr>
              <a:t>poročevalcev </a:t>
            </a:r>
          </a:p>
          <a:p>
            <a:r>
              <a:rPr lang="sl-SI" sz="3200" dirty="0">
                <a:solidFill>
                  <a:srgbClr val="00B050"/>
                </a:solidFill>
              </a:rPr>
              <a:t>Vseh </a:t>
            </a:r>
            <a:r>
              <a:rPr lang="sl-SI" sz="3200" dirty="0">
                <a:solidFill>
                  <a:schemeClr val="tx2"/>
                </a:solidFill>
              </a:rPr>
              <a:t>doslej: 			</a:t>
            </a:r>
            <a:r>
              <a:rPr lang="sl-SI" sz="3200" dirty="0">
                <a:solidFill>
                  <a:srgbClr val="00B050"/>
                </a:solidFill>
              </a:rPr>
              <a:t>5314</a:t>
            </a:r>
            <a:r>
              <a:rPr lang="sl-SI" sz="3200" dirty="0">
                <a:solidFill>
                  <a:schemeClr val="tx2"/>
                </a:solidFill>
              </a:rPr>
              <a:t> registriranih poročevalcev</a:t>
            </a:r>
          </a:p>
          <a:p>
            <a:endParaRPr lang="sl-SI" sz="3200" dirty="0">
              <a:solidFill>
                <a:schemeClr val="tx2"/>
              </a:solidFill>
            </a:endParaRPr>
          </a:p>
          <a:p>
            <a:r>
              <a:rPr lang="sl-SI" sz="3200" dirty="0">
                <a:solidFill>
                  <a:schemeClr val="tx2"/>
                </a:solidFill>
              </a:rPr>
              <a:t>Število prejetih </a:t>
            </a:r>
            <a:r>
              <a:rPr lang="sl-SI" sz="3200" dirty="0">
                <a:solidFill>
                  <a:srgbClr val="00B050"/>
                </a:solidFill>
              </a:rPr>
              <a:t>vprašalnikov</a:t>
            </a:r>
            <a:r>
              <a:rPr lang="sl-SI" sz="3200" dirty="0">
                <a:solidFill>
                  <a:schemeClr val="tx2"/>
                </a:solidFill>
              </a:rPr>
              <a:t>:  </a:t>
            </a:r>
            <a:r>
              <a:rPr lang="sl-SI" sz="3200" dirty="0">
                <a:solidFill>
                  <a:srgbClr val="00B050"/>
                </a:solidFill>
              </a:rPr>
              <a:t>142.358</a:t>
            </a:r>
          </a:p>
          <a:p>
            <a:r>
              <a:rPr lang="sl-SI" sz="3200" dirty="0">
                <a:solidFill>
                  <a:schemeClr val="tx2"/>
                </a:solidFill>
              </a:rPr>
              <a:t>o učinkih </a:t>
            </a:r>
            <a:r>
              <a:rPr lang="sl-SI" sz="3200" dirty="0">
                <a:solidFill>
                  <a:srgbClr val="00B050"/>
                </a:solidFill>
              </a:rPr>
              <a:t>2013 potresov </a:t>
            </a:r>
            <a:endParaRPr lang="sl-SI" sz="3200" dirty="0">
              <a:solidFill>
                <a:schemeClr val="tx2"/>
              </a:solidFill>
            </a:endParaRPr>
          </a:p>
          <a:p>
            <a:r>
              <a:rPr lang="sl-SI" sz="3200" dirty="0">
                <a:solidFill>
                  <a:schemeClr val="tx2"/>
                </a:solidFill>
              </a:rPr>
              <a:t>iz</a:t>
            </a:r>
            <a:r>
              <a:rPr lang="sl-SI" sz="3200" dirty="0">
                <a:solidFill>
                  <a:srgbClr val="00B050"/>
                </a:solidFill>
              </a:rPr>
              <a:t> 4727 </a:t>
            </a:r>
            <a:r>
              <a:rPr lang="sl-SI" sz="3200" dirty="0">
                <a:solidFill>
                  <a:schemeClr val="tx2"/>
                </a:solidFill>
              </a:rPr>
              <a:t>slovenskih</a:t>
            </a:r>
            <a:r>
              <a:rPr lang="sl-SI" sz="3200" dirty="0">
                <a:solidFill>
                  <a:srgbClr val="00B050"/>
                </a:solidFill>
              </a:rPr>
              <a:t> naselij</a:t>
            </a:r>
          </a:p>
          <a:p>
            <a:r>
              <a:rPr lang="sl-SI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													</a:t>
            </a:r>
            <a:r>
              <a:rPr lang="sl-SI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Hvala vsem!</a:t>
            </a:r>
          </a:p>
        </p:txBody>
      </p:sp>
    </p:spTree>
    <p:extLst>
      <p:ext uri="{BB962C8B-B14F-4D97-AF65-F5344CB8AC3E}">
        <p14:creationId xmlns:p14="http://schemas.microsoft.com/office/powerpoint/2010/main" val="2355390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14977" y="1180560"/>
            <a:ext cx="5362045" cy="430887"/>
          </a:xfrm>
        </p:spPr>
        <p:txBody>
          <a:bodyPr/>
          <a:lstStyle/>
          <a:p>
            <a:r>
              <a:rPr lang="sl-SI" sz="2800" b="1" dirty="0">
                <a:solidFill>
                  <a:schemeClr val="accent1"/>
                </a:solidFill>
              </a:rPr>
              <a:t>SPLETNE STRANI O POTRESIH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31475" y="2417593"/>
            <a:ext cx="9929047" cy="2409935"/>
          </a:xfrm>
        </p:spPr>
        <p:txBody>
          <a:bodyPr>
            <a:noAutofit/>
          </a:bodyPr>
          <a:lstStyle/>
          <a:p>
            <a:r>
              <a:rPr lang="sl-SI" sz="1800" dirty="0"/>
              <a:t>ARSO potresi (</a:t>
            </a:r>
            <a:r>
              <a:rPr lang="sl-SI" sz="1800" dirty="0">
                <a:hlinkClick r:id="rId3"/>
              </a:rPr>
              <a:t>http://</a:t>
            </a:r>
            <a:r>
              <a:rPr lang="sl-SI" sz="1800" dirty="0" err="1">
                <a:hlinkClick r:id="rId3"/>
              </a:rPr>
              <a:t>potresi.arso.gov.si</a:t>
            </a:r>
            <a:r>
              <a:rPr lang="sl-SI" sz="1800" dirty="0">
                <a:hlinkClick r:id="rId3"/>
              </a:rPr>
              <a:t>/</a:t>
            </a:r>
            <a:r>
              <a:rPr lang="sl-SI" sz="1800" dirty="0"/>
              <a:t>)</a:t>
            </a:r>
          </a:p>
          <a:p>
            <a:endParaRPr lang="sl-SI" sz="1800" dirty="0"/>
          </a:p>
          <a:p>
            <a:r>
              <a:rPr lang="sl-SI" sz="1800" dirty="0" err="1"/>
              <a:t>ARSO</a:t>
            </a:r>
            <a:r>
              <a:rPr lang="sl-SI" sz="1800" dirty="0"/>
              <a:t> poučne vsebine:  </a:t>
            </a:r>
            <a:r>
              <a:rPr lang="sl-SI" sz="18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sl-SI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sl-SI" sz="18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potresi.arso.gov.si</a:t>
            </a:r>
            <a:r>
              <a:rPr lang="sl-SI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sl-SI" sz="18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</a:t>
            </a:r>
            <a:r>
              <a:rPr lang="sl-SI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/dokumenti/</a:t>
            </a:r>
            <a:r>
              <a:rPr lang="sl-SI" sz="18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ucne_vsebine</a:t>
            </a:r>
            <a:r>
              <a:rPr lang="sl-SI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</a:p>
          <a:p>
            <a:r>
              <a:rPr lang="sl-SI" sz="1800" dirty="0" err="1"/>
              <a:t>ARSO</a:t>
            </a:r>
            <a:r>
              <a:rPr lang="sl-SI" sz="1800" dirty="0"/>
              <a:t> potresi </a:t>
            </a:r>
            <a:r>
              <a:rPr lang="sl-SI" sz="1800" dirty="0" err="1"/>
              <a:t>youtube</a:t>
            </a:r>
            <a:r>
              <a:rPr lang="sl-SI" sz="1800" dirty="0"/>
              <a:t>:    </a:t>
            </a:r>
            <a:r>
              <a:rPr lang="sl-SI" sz="1800" dirty="0" err="1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sl-SI" sz="1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://www.youtube.com/@arsopotresivideos</a:t>
            </a:r>
            <a:endParaRPr lang="sl-SI" sz="1800" dirty="0"/>
          </a:p>
          <a:p>
            <a:endParaRPr lang="sl-SI" sz="1800" dirty="0"/>
          </a:p>
          <a:p>
            <a:r>
              <a:rPr lang="sl-SI" sz="1800" dirty="0"/>
              <a:t>Evropsko-mediteranski seizmološki center (</a:t>
            </a:r>
            <a:r>
              <a:rPr lang="sl-SI" sz="1800" dirty="0" err="1"/>
              <a:t>EMSC</a:t>
            </a:r>
            <a:r>
              <a:rPr lang="sl-SI" sz="1800" dirty="0"/>
              <a:t>) (</a:t>
            </a:r>
            <a:r>
              <a:rPr lang="sl-SI" sz="1800" dirty="0" err="1">
                <a:hlinkClick r:id="rId5"/>
              </a:rPr>
              <a:t>https</a:t>
            </a:r>
            <a:r>
              <a:rPr lang="sl-SI" sz="1800" dirty="0">
                <a:hlinkClick r:id="rId5"/>
              </a:rPr>
              <a:t>://</a:t>
            </a:r>
            <a:r>
              <a:rPr lang="sl-SI" sz="1800" dirty="0" err="1">
                <a:hlinkClick r:id="rId5"/>
              </a:rPr>
              <a:t>www.emsc-csem.org</a:t>
            </a:r>
            <a:r>
              <a:rPr lang="sl-SI" sz="1800" dirty="0">
                <a:hlinkClick r:id="rId5"/>
              </a:rPr>
              <a:t>/</a:t>
            </a:r>
            <a:r>
              <a:rPr lang="sl-SI" sz="1800" dirty="0"/>
              <a:t>)</a:t>
            </a:r>
          </a:p>
          <a:p>
            <a:r>
              <a:rPr lang="sl-SI" sz="1800" dirty="0" err="1"/>
              <a:t>POTROG</a:t>
            </a:r>
            <a:r>
              <a:rPr lang="sl-SI" sz="1800" dirty="0"/>
              <a:t> </a:t>
            </a:r>
            <a:r>
              <a:rPr lang="sl-SI" sz="1800" dirty="0" err="1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sl-SI" sz="1800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sl-SI" sz="1800" dirty="0" err="1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potrog2.vokas.si</a:t>
            </a:r>
            <a:r>
              <a:rPr lang="sl-SI" sz="1800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sl-SI" sz="1800" dirty="0">
              <a:solidFill>
                <a:srgbClr val="0000FF"/>
              </a:solidFill>
            </a:endParaRPr>
          </a:p>
          <a:p>
            <a:endParaRPr lang="en-GB" sz="18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6901-B14F-4B10-8060-3110AF9656D5}" type="slidenum">
              <a:rPr lang="en-GB" smtClean="0"/>
              <a:t>29</a:t>
            </a:fld>
            <a:endParaRPr lang="en-GB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775" y="297853"/>
            <a:ext cx="1563329" cy="3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5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341" y="1513184"/>
            <a:ext cx="5007846" cy="430887"/>
          </a:xfrm>
        </p:spPr>
        <p:txBody>
          <a:bodyPr/>
          <a:lstStyle/>
          <a:p>
            <a:r>
              <a:rPr lang="sl-SI" sz="2800" b="1" u="sng" dirty="0">
                <a:solidFill>
                  <a:schemeClr val="accent1"/>
                </a:solidFill>
              </a:rPr>
              <a:t>MAGNITUDA</a:t>
            </a:r>
            <a:r>
              <a:rPr lang="sl-SI" sz="2800" b="1" dirty="0">
                <a:solidFill>
                  <a:schemeClr val="accent1"/>
                </a:solidFill>
              </a:rPr>
              <a:t> </a:t>
            </a:r>
            <a:r>
              <a:rPr lang="sl-SI" sz="2800" dirty="0">
                <a:solidFill>
                  <a:schemeClr val="accent1"/>
                </a:solidFill>
              </a:rPr>
              <a:t>in INTENZITETA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2020" y="2635623"/>
            <a:ext cx="5542846" cy="3300863"/>
          </a:xfrm>
        </p:spPr>
        <p:txBody>
          <a:bodyPr>
            <a:noAutofit/>
          </a:bodyPr>
          <a:lstStyle/>
          <a:p>
            <a:pPr lvl="1">
              <a:buFontTx/>
              <a:buChar char="-"/>
            </a:pPr>
            <a:endParaRPr lang="sl-SI" sz="1600" dirty="0"/>
          </a:p>
          <a:p>
            <a:pPr lvl="1">
              <a:buFontTx/>
              <a:buChar char="-"/>
            </a:pPr>
            <a:r>
              <a:rPr lang="sl-SI" sz="2400" dirty="0"/>
              <a:t>Fizikalna </a:t>
            </a:r>
            <a:r>
              <a:rPr lang="sl-SI" sz="2400" b="1" dirty="0"/>
              <a:t>mera za velikost potresa</a:t>
            </a:r>
          </a:p>
          <a:p>
            <a:pPr lvl="1">
              <a:buFontTx/>
              <a:buChar char="-"/>
            </a:pPr>
            <a:r>
              <a:rPr lang="sl-SI" sz="2400" b="1" dirty="0"/>
              <a:t>Amplituda</a:t>
            </a:r>
            <a:r>
              <a:rPr lang="sl-SI" sz="2400" dirty="0"/>
              <a:t> v zapisih potresnih opazovalnic</a:t>
            </a:r>
          </a:p>
          <a:p>
            <a:pPr lvl="1">
              <a:buFontTx/>
              <a:buChar char="-"/>
            </a:pPr>
            <a:r>
              <a:rPr lang="sl-SI" sz="2400" b="1" dirty="0"/>
              <a:t>Logaritemska</a:t>
            </a:r>
            <a:r>
              <a:rPr lang="sl-SI" sz="2400" dirty="0"/>
              <a:t> veličina</a:t>
            </a:r>
          </a:p>
          <a:p>
            <a:pPr lvl="1">
              <a:buFontTx/>
              <a:buChar char="-"/>
            </a:pPr>
            <a:endParaRPr lang="sl-SI" sz="15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6901-B14F-4B10-8060-3110AF9656D5}" type="slidenum">
              <a:rPr lang="en-GB" smtClean="0"/>
              <a:t>3</a:t>
            </a:fld>
            <a:endParaRPr lang="en-GB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762F0F9-050E-A029-8E24-D5CC3712A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D00E6F-406E-EF56-9935-E2CFBCC6E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545" y="1641110"/>
            <a:ext cx="5830114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9DE81B-F210-F4CD-977E-70407E5B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39" y="1408150"/>
            <a:ext cx="10892405" cy="1354217"/>
          </a:xfrm>
        </p:spPr>
        <p:txBody>
          <a:bodyPr/>
          <a:lstStyle/>
          <a:p>
            <a:r>
              <a:rPr lang="sl-SI" sz="2400" kern="100" dirty="0">
                <a:solidFill>
                  <a:schemeClr val="tx2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Odlomek iz videoposnetka o </a:t>
            </a:r>
            <a:r>
              <a:rPr lang="sl-SI" sz="2400" kern="100" dirty="0" err="1">
                <a:solidFill>
                  <a:schemeClr val="tx2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piktogramih</a:t>
            </a:r>
            <a:r>
              <a:rPr lang="sl-SI" sz="2400" kern="100" dirty="0">
                <a:solidFill>
                  <a:schemeClr val="tx2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:    </a:t>
            </a:r>
            <a:r>
              <a:rPr lang="sl-SI" sz="2400" dirty="0" err="1">
                <a:hlinkClick r:id="rId3"/>
              </a:rPr>
              <a:t>https</a:t>
            </a:r>
            <a:r>
              <a:rPr lang="sl-SI" sz="2400" dirty="0">
                <a:hlinkClick r:id="rId3"/>
              </a:rPr>
              <a:t>://</a:t>
            </a:r>
            <a:r>
              <a:rPr lang="sl-SI" sz="2400" dirty="0" err="1">
                <a:hlinkClick r:id="rId3"/>
              </a:rPr>
              <a:t>youtu.be</a:t>
            </a:r>
            <a:r>
              <a:rPr lang="sl-SI" sz="2400" dirty="0">
                <a:hlinkClick r:id="rId3"/>
              </a:rPr>
              <a:t>/</a:t>
            </a:r>
            <a:r>
              <a:rPr lang="sl-SI" sz="2400" dirty="0" err="1">
                <a:hlinkClick r:id="rId3"/>
              </a:rPr>
              <a:t>zvW4nyellbE?t</a:t>
            </a:r>
            <a:r>
              <a:rPr lang="sl-SI" sz="2400" dirty="0">
                <a:hlinkClick r:id="rId3"/>
              </a:rPr>
              <a:t>=350</a:t>
            </a:r>
            <a:br>
              <a:rPr lang="sl-SI" sz="2400" dirty="0"/>
            </a:br>
            <a:br>
              <a:rPr lang="sl-SI" sz="2400" kern="100" dirty="0">
                <a:solidFill>
                  <a:schemeClr val="accent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l-SI" sz="4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F6073D4-9CB5-61E5-F499-41A193D5B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39" y="2372687"/>
            <a:ext cx="3339901" cy="33399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2F32289-3D8A-BAE9-53F8-5BF7812F0014}"/>
              </a:ext>
            </a:extLst>
          </p:cNvPr>
          <p:cNvSpPr txBox="1"/>
          <p:nvPr/>
        </p:nvSpPr>
        <p:spPr>
          <a:xfrm>
            <a:off x="4725296" y="3429000"/>
            <a:ext cx="609420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l-SI" kern="100" dirty="0">
              <a:solidFill>
                <a:schemeClr val="tx1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l-SI" sz="1800" kern="100" dirty="0">
              <a:solidFill>
                <a:schemeClr val="tx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l-SI" b="1" kern="100" dirty="0">
                <a:solidFill>
                  <a:schemeClr val="accent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Intenziteta VI – potres z manjšimi poškodbami</a:t>
            </a:r>
          </a:p>
          <a:p>
            <a:endParaRPr lang="sl-SI" b="1" kern="100" dirty="0">
              <a:solidFill>
                <a:schemeClr val="accent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l-SI" kern="100" dirty="0">
              <a:solidFill>
                <a:schemeClr val="tx1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l-SI" sz="1000" dirty="0">
                <a:solidFill>
                  <a:schemeClr val="tx2"/>
                </a:solidFill>
              </a:rPr>
              <a:t>Vir:   </a:t>
            </a:r>
            <a:r>
              <a:rPr lang="sl-SI" sz="1000" dirty="0" err="1">
                <a:solidFill>
                  <a:schemeClr val="tx2"/>
                </a:solidFill>
              </a:rPr>
              <a:t>ARSO</a:t>
            </a:r>
            <a:r>
              <a:rPr lang="sl-SI" sz="1000" dirty="0">
                <a:solidFill>
                  <a:schemeClr val="tx2"/>
                </a:solidFill>
              </a:rPr>
              <a:t> potresi </a:t>
            </a:r>
            <a:r>
              <a:rPr lang="sl-SI" sz="1000" dirty="0" err="1">
                <a:solidFill>
                  <a:schemeClr val="tx2"/>
                </a:solidFill>
              </a:rPr>
              <a:t>youtube</a:t>
            </a:r>
            <a:endParaRPr lang="sl-SI" sz="1000" dirty="0">
              <a:solidFill>
                <a:schemeClr val="tx2"/>
              </a:solidFill>
            </a:endParaRPr>
          </a:p>
          <a:p>
            <a:r>
              <a:rPr lang="sl-SI" sz="1000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sl-SI" sz="10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sl-SI" sz="1000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</a:t>
            </a:r>
            <a:r>
              <a:rPr lang="sl-SI" sz="10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/@</a:t>
            </a:r>
            <a:r>
              <a:rPr lang="sl-SI" sz="1000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arsopotresivideos</a:t>
            </a:r>
            <a:endParaRPr lang="sl-SI" sz="1000" dirty="0"/>
          </a:p>
          <a:p>
            <a:endParaRPr lang="sl-SI" sz="1800" kern="100" dirty="0">
              <a:solidFill>
                <a:schemeClr val="tx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BE67122-46E7-C119-7C81-F1DCC7D82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1099" y="1537291"/>
            <a:ext cx="4948534" cy="430887"/>
          </a:xfrm>
        </p:spPr>
        <p:txBody>
          <a:bodyPr/>
          <a:lstStyle/>
          <a:p>
            <a:r>
              <a:rPr lang="sl-SI" sz="2800" dirty="0">
                <a:solidFill>
                  <a:schemeClr val="accent1"/>
                </a:solidFill>
              </a:rPr>
              <a:t>MAGNITUDA in </a:t>
            </a:r>
            <a:r>
              <a:rPr lang="sl-SI" sz="2800" b="1" u="sng" dirty="0">
                <a:solidFill>
                  <a:schemeClr val="accent1"/>
                </a:solidFill>
              </a:rPr>
              <a:t>INTENZITETA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0" y="2185145"/>
            <a:ext cx="8240358" cy="3000042"/>
          </a:xfrm>
        </p:spPr>
        <p:txBody>
          <a:bodyPr>
            <a:noAutofit/>
          </a:bodyPr>
          <a:lstStyle/>
          <a:p>
            <a:pPr lvl="1">
              <a:buFontTx/>
              <a:buChar char="-"/>
            </a:pPr>
            <a:endParaRPr lang="sl-SI" sz="1600" dirty="0"/>
          </a:p>
          <a:p>
            <a:pPr lvl="1">
              <a:buFontTx/>
              <a:buChar char="-"/>
            </a:pPr>
            <a:r>
              <a:rPr lang="sl-SI" sz="2400" dirty="0"/>
              <a:t>Učinki potresa na </a:t>
            </a:r>
            <a:r>
              <a:rPr lang="sl-SI" sz="2400" b="1" dirty="0"/>
              <a:t>predmete, ljudi, zgradbe in naravo</a:t>
            </a:r>
            <a:endParaRPr lang="sl-SI" sz="2400" dirty="0"/>
          </a:p>
          <a:p>
            <a:pPr lvl="1">
              <a:buFontTx/>
              <a:buChar char="-"/>
            </a:pPr>
            <a:r>
              <a:rPr lang="sl-SI" sz="2400" dirty="0" err="1"/>
              <a:t>Intenzitetna</a:t>
            </a:r>
            <a:r>
              <a:rPr lang="sl-SI" sz="2400" dirty="0"/>
              <a:t> lestvica </a:t>
            </a:r>
          </a:p>
          <a:p>
            <a:pPr marL="342900" lvl="1" indent="0">
              <a:buNone/>
            </a:pPr>
            <a:r>
              <a:rPr lang="sl-SI" sz="2400" dirty="0"/>
              <a:t>	(Evropska potresna lestvica </a:t>
            </a:r>
            <a:r>
              <a:rPr lang="sl-SI" sz="2400" b="1" dirty="0" err="1"/>
              <a:t>EMS</a:t>
            </a:r>
            <a:r>
              <a:rPr lang="sl-SI" sz="2400" b="1" dirty="0"/>
              <a:t>-98</a:t>
            </a:r>
            <a:r>
              <a:rPr lang="sl-SI" sz="2400" dirty="0"/>
              <a:t>)</a:t>
            </a:r>
          </a:p>
          <a:p>
            <a:pPr marL="342900" lvl="1" indent="0">
              <a:buNone/>
            </a:pPr>
            <a:endParaRPr lang="sl-SI" sz="2400" dirty="0"/>
          </a:p>
          <a:p>
            <a:pPr lvl="1">
              <a:buFontTx/>
              <a:buChar char="-"/>
            </a:pPr>
            <a:r>
              <a:rPr lang="sl-SI" sz="2400" b="1" dirty="0"/>
              <a:t>Ocena intenzitete po naseljih </a:t>
            </a:r>
            <a:r>
              <a:rPr lang="sl-SI" sz="2400" b="1" dirty="0">
                <a:solidFill>
                  <a:schemeClr val="accent2"/>
                </a:solidFill>
              </a:rPr>
              <a:t>(</a:t>
            </a:r>
            <a:r>
              <a:rPr lang="sl-SI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 </a:t>
            </a:r>
            <a:r>
              <a:rPr lang="sl-SI" sz="2400" b="1" dirty="0">
                <a:solidFill>
                  <a:schemeClr val="accent2"/>
                </a:solidFill>
              </a:rPr>
              <a:t>vprašalniki)</a:t>
            </a:r>
          </a:p>
          <a:p>
            <a:pPr marL="342900" lvl="1" indent="0">
              <a:buNone/>
            </a:pPr>
            <a:endParaRPr lang="sl-SI" sz="15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36901-B14F-4B10-8060-3110AF9656D5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5FB491F-8C6E-B008-5BB0-968793A7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13" y="4000665"/>
            <a:ext cx="3456671" cy="22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A9E0A71-FB3F-291B-008D-A93EBEB6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9" y="1527205"/>
            <a:ext cx="3402515" cy="226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762F0F9-050E-A029-8E24-D5CC3712A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71" y="95266"/>
            <a:ext cx="1563329" cy="3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4748" y="1538890"/>
            <a:ext cx="9531455" cy="116127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</a:rPr>
              <a:t>Katerega leta smo v Sloveniji začeli zbirati podatke</a:t>
            </a:r>
            <a:br>
              <a:rPr lang="sl-SI" dirty="0">
                <a:solidFill>
                  <a:schemeClr val="accent1"/>
                </a:solidFill>
              </a:rPr>
            </a:br>
            <a:r>
              <a:rPr lang="sl-SI" dirty="0">
                <a:solidFill>
                  <a:schemeClr val="accent1"/>
                </a:solidFill>
              </a:rPr>
              <a:t> o učinkih potresov?</a:t>
            </a:r>
            <a:br>
              <a:rPr lang="sl-SI" dirty="0">
                <a:solidFill>
                  <a:schemeClr val="accent1"/>
                </a:solidFill>
              </a:rPr>
            </a:b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80476" y="2830386"/>
            <a:ext cx="9600000" cy="262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514350" indent="-514350">
              <a:buAutoNum type="alphaLcParenR"/>
            </a:pPr>
            <a:r>
              <a:rPr lang="sl-SI" dirty="0"/>
              <a:t>1896    </a:t>
            </a:r>
          </a:p>
          <a:p>
            <a:pPr marL="514350" indent="-514350">
              <a:buAutoNum type="alphaLcParenR"/>
            </a:pPr>
            <a:r>
              <a:rPr lang="sl-SI" dirty="0"/>
              <a:t>1956</a:t>
            </a:r>
          </a:p>
          <a:p>
            <a:pPr marL="514350" indent="-514350">
              <a:buAutoNum type="alphaLcParenR"/>
            </a:pPr>
            <a:r>
              <a:rPr lang="sl-SI" dirty="0"/>
              <a:t>1998</a:t>
            </a:r>
          </a:p>
          <a:p>
            <a:pPr marL="514350" indent="-514350">
              <a:buAutoNum type="alphaLcParenR"/>
            </a:pPr>
            <a:r>
              <a:rPr lang="sl-SI" dirty="0"/>
              <a:t>2013</a:t>
            </a:r>
            <a:endParaRPr lang="en-GB" dirty="0"/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0"/>
            <a:ext cx="2084439" cy="4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6600" y="1511785"/>
            <a:ext cx="9531455" cy="116127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</a:rPr>
              <a:t>Katerega leta smo v Sloveniji začeli zbirati podatke</a:t>
            </a:r>
            <a:br>
              <a:rPr lang="sl-SI" dirty="0">
                <a:solidFill>
                  <a:schemeClr val="accent1"/>
                </a:solidFill>
              </a:rPr>
            </a:br>
            <a:r>
              <a:rPr lang="sl-SI" dirty="0">
                <a:solidFill>
                  <a:schemeClr val="accent1"/>
                </a:solidFill>
              </a:rPr>
              <a:t> o učinkih potresov?</a:t>
            </a:r>
            <a:br>
              <a:rPr lang="sl-SI" dirty="0">
                <a:solidFill>
                  <a:schemeClr val="accent1"/>
                </a:solidFill>
              </a:rPr>
            </a:b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80476" y="2830386"/>
            <a:ext cx="9600000" cy="262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pPr marL="514350" indent="-514350">
              <a:buAutoNum type="alphaLcParenR"/>
            </a:pPr>
            <a:r>
              <a:rPr lang="sl-SI" dirty="0"/>
              <a:t>1896    kmalu po močnem potresu v Ljubljani (14. 4. 1895)</a:t>
            </a:r>
          </a:p>
          <a:p>
            <a:pPr marL="514350" indent="-514350">
              <a:buAutoNum type="alphaLcParenR"/>
            </a:pPr>
            <a:r>
              <a:rPr lang="sl-SI" dirty="0"/>
              <a:t>1956    od takrat do danes neprekinjeno zbiranje podatkov</a:t>
            </a:r>
          </a:p>
          <a:p>
            <a:pPr marL="514350" indent="-514350">
              <a:buAutoNum type="alphaLcParenR"/>
            </a:pPr>
            <a:r>
              <a:rPr lang="sl-SI" dirty="0"/>
              <a:t>1998    največ zbranih papirnih vprašalnikov</a:t>
            </a:r>
          </a:p>
          <a:p>
            <a:pPr marL="514350" indent="-514350">
              <a:buAutoNum type="alphaLcParenR"/>
            </a:pPr>
            <a:r>
              <a:rPr lang="sl-SI" dirty="0"/>
              <a:t>2013    uvedli smo spletne vprašalnike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Pravokotnik 6"/>
          <p:cNvSpPr/>
          <p:nvPr/>
        </p:nvSpPr>
        <p:spPr>
          <a:xfrm>
            <a:off x="926600" y="3267120"/>
            <a:ext cx="1369848" cy="4181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0"/>
            <a:ext cx="2084439" cy="4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260492" y="267461"/>
            <a:ext cx="5959734" cy="67574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 se zgodi močan potres 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30FB-1C46-449C-94BA-756AB90F80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6013525" y="1133217"/>
            <a:ext cx="5959733" cy="5461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4C4D4E"/>
                </a:solidFill>
                <a:latin typeface="Museo Sans 300" panose="0200000000000000000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4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sl-SI" sz="44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    1. Določitev </a:t>
            </a:r>
            <a:r>
              <a:rPr lang="sl-SI" sz="4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parametrov</a:t>
            </a:r>
            <a:r>
              <a:rPr lang="sl-SI" sz="44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potresa</a:t>
            </a:r>
          </a:p>
          <a:p>
            <a:pPr marL="0" indent="0">
              <a:buNone/>
            </a:pPr>
            <a:r>
              <a:rPr lang="sl-SI" sz="3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      </a:t>
            </a:r>
            <a:r>
              <a:rPr lang="sl-SI" sz="44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(lokacija, magnituda, intenziteta)</a:t>
            </a:r>
          </a:p>
          <a:p>
            <a:pPr marL="0" indent="0">
              <a:buNone/>
            </a:pPr>
            <a:endParaRPr lang="sl-SI" sz="3100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1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1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1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31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8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    2. </a:t>
            </a:r>
            <a:r>
              <a:rPr lang="sl-SI" sz="4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Obveščanje</a:t>
            </a:r>
            <a:r>
              <a:rPr lang="sl-SI" sz="44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(javnosti, CZ, </a:t>
            </a:r>
            <a:r>
              <a:rPr lang="sl-SI" sz="4400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CORS</a:t>
            </a:r>
            <a:r>
              <a:rPr lang="sl-SI" sz="44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…)</a:t>
            </a:r>
          </a:p>
          <a:p>
            <a:pPr marL="0" indent="0">
              <a:buNone/>
            </a:pPr>
            <a:endParaRPr lang="sl-SI" sz="58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5800" dirty="0">
                <a:solidFill>
                  <a:schemeClr val="tx2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	 	</a:t>
            </a:r>
          </a:p>
          <a:p>
            <a:pPr marL="0" indent="0">
              <a:buNone/>
            </a:pPr>
            <a:r>
              <a:rPr lang="sl-SI" sz="6200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     Sproži se državni načrt!</a:t>
            </a:r>
            <a:endParaRPr lang="sl-SI" sz="6200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60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45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       Poškodbe – konkretni podatki</a:t>
            </a:r>
          </a:p>
          <a:p>
            <a:pPr marL="0" indent="0">
              <a:buNone/>
            </a:pPr>
            <a:endParaRPr lang="sl-SI" sz="10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825" u="sng" dirty="0">
              <a:solidFill>
                <a:schemeClr val="accent1"/>
              </a:solidFill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91C68B67-55E8-38E1-C86C-071B4DE6F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63" y="968188"/>
            <a:ext cx="3479971" cy="270217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F1D2B44-5E0D-E539-F1CE-DB3E6F86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75" y="2796987"/>
            <a:ext cx="2790423" cy="3712391"/>
          </a:xfrm>
          <a:prstGeom prst="rect">
            <a:avLst/>
          </a:prstGeom>
          <a:effectLst>
            <a:glow rad="127000">
              <a:schemeClr val="accent6"/>
            </a:glow>
          </a:effectLst>
        </p:spPr>
      </p:pic>
      <p:sp>
        <p:nvSpPr>
          <p:cNvPr id="17" name="Puščica: desno 16">
            <a:extLst>
              <a:ext uri="{FF2B5EF4-FFF2-40B4-BE49-F238E27FC236}">
                <a16:creationId xmlns:a16="http://schemas.microsoft.com/office/drawing/2014/main" id="{CAC3274E-D7D8-9F9B-02A5-7C3C4017BE89}"/>
              </a:ext>
            </a:extLst>
          </p:cNvPr>
          <p:cNvSpPr/>
          <p:nvPr/>
        </p:nvSpPr>
        <p:spPr>
          <a:xfrm rot="5400000">
            <a:off x="7919570" y="2684032"/>
            <a:ext cx="730568" cy="225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501FE6CB-B543-1D91-9BF8-A8875A3CA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11475">
            <a:off x="2629472" y="2364004"/>
            <a:ext cx="4035555" cy="21782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CEA65AA-1691-2B86-854F-8E9C9F5C4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5413">
            <a:off x="3686179" y="883609"/>
            <a:ext cx="2456417" cy="132337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EB06F6C-7EAF-1A0F-C192-B45A9A803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587" y="4033111"/>
            <a:ext cx="286537" cy="75597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B61EC7B-404F-AA1A-E2EE-1A55A74A9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1267">
            <a:off x="3022356" y="5123185"/>
            <a:ext cx="3137853" cy="15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9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33196" y="1117685"/>
            <a:ext cx="4789260" cy="430887"/>
          </a:xfrm>
        </p:spPr>
        <p:txBody>
          <a:bodyPr anchor="t"/>
          <a:lstStyle/>
          <a:p>
            <a:r>
              <a:rPr lang="sl-SI" sz="2800" b="1" dirty="0" err="1">
                <a:solidFill>
                  <a:schemeClr val="accent1"/>
                </a:solidFill>
              </a:rPr>
              <a:t>ARSO</a:t>
            </a:r>
            <a:r>
              <a:rPr lang="sl-SI" sz="2800" b="1" dirty="0">
                <a:solidFill>
                  <a:schemeClr val="accent1"/>
                </a:solidFill>
              </a:rPr>
              <a:t> </a:t>
            </a:r>
            <a:r>
              <a:rPr lang="sl-SI" sz="2800" b="1" dirty="0">
                <a:solidFill>
                  <a:schemeClr val="accent1"/>
                </a:solidFill>
                <a:sym typeface="Wingdings" panose="05000000000000000000" pitchFamily="2" charset="2"/>
              </a:rPr>
              <a:t>   </a:t>
            </a:r>
            <a:r>
              <a:rPr lang="sl-SI" sz="2800" b="1" dirty="0">
                <a:solidFill>
                  <a:schemeClr val="accent1"/>
                </a:solidFill>
              </a:rPr>
              <a:t>Aplikacije URSZR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19" y="2248350"/>
            <a:ext cx="9823813" cy="431972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247518" y="1123619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tx1">
                    <a:lumMod val="50000"/>
                  </a:schemeClr>
                </a:solidFill>
                <a:hlinkClick r:id="rId4"/>
              </a:rPr>
              <a:t>http://potrog2.vokas.si/</a:t>
            </a:r>
            <a:endParaRPr lang="sl-SI" dirty="0">
              <a:solidFill>
                <a:schemeClr val="tx1">
                  <a:lumMod val="50000"/>
                </a:schemeClr>
              </a:solidFill>
            </a:endParaRPr>
          </a:p>
          <a:p>
            <a:endParaRPr lang="sl-SI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30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9756" y="921264"/>
            <a:ext cx="6659384" cy="908791"/>
          </a:xfrm>
        </p:spPr>
        <p:txBody>
          <a:bodyPr anchor="t"/>
          <a:lstStyle/>
          <a:p>
            <a:r>
              <a:rPr lang="sl-SI" sz="3600" dirty="0">
                <a:solidFill>
                  <a:schemeClr val="accent1"/>
                </a:solidFill>
              </a:rPr>
              <a:t>Scenarij: </a:t>
            </a:r>
            <a:r>
              <a:rPr lang="sl-SI" sz="3600" dirty="0"/>
              <a:t>VIII </a:t>
            </a:r>
            <a:r>
              <a:rPr lang="sl-SI" sz="3600" dirty="0" err="1"/>
              <a:t>EMS</a:t>
            </a:r>
            <a:r>
              <a:rPr lang="sl-SI" sz="3600" dirty="0"/>
              <a:t>-98 v Ljubljani</a:t>
            </a:r>
            <a:br>
              <a:rPr lang="sl-SI" sz="3600" dirty="0"/>
            </a:br>
            <a:r>
              <a:rPr lang="sl-SI" sz="2000" dirty="0">
                <a:solidFill>
                  <a:schemeClr val="accent1"/>
                </a:solidFill>
              </a:rPr>
              <a:t>Ocena posledic potresa</a:t>
            </a:r>
            <a:br>
              <a:rPr lang="sl-SI" sz="3600" dirty="0"/>
            </a:br>
            <a:endParaRPr lang="en-US" sz="36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804E7DE-89FA-74E6-FBBC-536EED8BB8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806"/>
          <a:stretch/>
        </p:blipFill>
        <p:spPr>
          <a:xfrm>
            <a:off x="143945" y="4368917"/>
            <a:ext cx="4804064" cy="2396329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E2BDCBE-DFF0-0A9E-C73C-F500F1DFAE36}"/>
              </a:ext>
            </a:extLst>
          </p:cNvPr>
          <p:cNvGrpSpPr/>
          <p:nvPr/>
        </p:nvGrpSpPr>
        <p:grpSpPr>
          <a:xfrm>
            <a:off x="226356" y="1461978"/>
            <a:ext cx="11607055" cy="3565967"/>
            <a:chOff x="226356" y="1461978"/>
            <a:chExt cx="11607055" cy="3565967"/>
          </a:xfrm>
        </p:grpSpPr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24729C17-EAF2-E1B6-0CE0-8BB9BEEE5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2123" b="-1"/>
            <a:stretch/>
          </p:blipFill>
          <p:spPr>
            <a:xfrm>
              <a:off x="226356" y="1830055"/>
              <a:ext cx="8573696" cy="3197890"/>
            </a:xfrm>
            <a:prstGeom prst="rect">
              <a:avLst/>
            </a:prstGeom>
          </p:spPr>
        </p:pic>
        <p:sp>
          <p:nvSpPr>
            <p:cNvPr id="10" name="PoljeZBesedilom 9">
              <a:extLst>
                <a:ext uri="{FF2B5EF4-FFF2-40B4-BE49-F238E27FC236}">
                  <a16:creationId xmlns:a16="http://schemas.microsoft.com/office/drawing/2014/main" id="{B287F6FF-8D6D-9C36-CA9A-340F08745E50}"/>
                </a:ext>
              </a:extLst>
            </p:cNvPr>
            <p:cNvSpPr txBox="1"/>
            <p:nvPr/>
          </p:nvSpPr>
          <p:spPr>
            <a:xfrm>
              <a:off x="8124712" y="1461978"/>
              <a:ext cx="370869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dirty="0" err="1">
                  <a:solidFill>
                    <a:srgbClr val="7030A0"/>
                  </a:solidFill>
                </a:rPr>
                <a:t>ARSO</a:t>
              </a:r>
              <a:r>
                <a:rPr lang="sl-SI" dirty="0">
                  <a:solidFill>
                    <a:srgbClr val="7030A0"/>
                  </a:solidFill>
                </a:rPr>
                <a:t>: ocena največje intenzitete</a:t>
              </a:r>
            </a:p>
            <a:p>
              <a:r>
                <a:rPr lang="sl-SI" dirty="0">
                  <a:solidFill>
                    <a:srgbClr val="7030A0"/>
                  </a:solidFill>
                </a:rPr>
                <a:t>		na podlagi vprašalnikov</a:t>
              </a:r>
            </a:p>
            <a:p>
              <a:r>
                <a:rPr lang="sl-SI" dirty="0">
                  <a:solidFill>
                    <a:srgbClr val="7030A0"/>
                  </a:solidFill>
                </a:rPr>
                <a:t>		o učinkih potresa,</a:t>
              </a:r>
            </a:p>
            <a:p>
              <a:r>
                <a:rPr lang="sl-SI" dirty="0">
                  <a:solidFill>
                    <a:srgbClr val="7030A0"/>
                  </a:solidFill>
                </a:rPr>
                <a:t>		</a:t>
              </a:r>
            </a:p>
            <a:p>
              <a:r>
                <a:rPr lang="sl-SI" dirty="0">
                  <a:solidFill>
                    <a:srgbClr val="7030A0"/>
                  </a:solidFill>
                </a:rPr>
                <a:t>		Podatki o poškodbah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2676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heme/theme1.xml><?xml version="1.0" encoding="utf-8"?>
<a:theme xmlns:a="http://schemas.openxmlformats.org/drawingml/2006/main" name="ARSO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 primeru potresa s poškodbami" id="{C5D10ADC-A209-4C5F-8C91-48BDEC8EE47A}" vid="{E37D0072-7BEF-4A00-B896-78B9C1621353}"/>
    </a:ext>
  </a:extLst>
</a:theme>
</file>

<file path=ppt/theme/theme2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 primeru potresa s poškodbami" id="{C5D10ADC-A209-4C5F-8C91-48BDEC8EE47A}" vid="{DEA1E12F-62C1-4450-A185-D2CC108C2900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5C527CA78944C87A2A52D1AF7E7F1" ma:contentTypeVersion="5" ma:contentTypeDescription="Create a new document." ma:contentTypeScope="" ma:versionID="7327c8cf60a7d9b0e9abd403c8e80174">
  <xsd:schema xmlns:xsd="http://www.w3.org/2001/XMLSchema" xmlns:xs="http://www.w3.org/2001/XMLSchema" xmlns:p="http://schemas.microsoft.com/office/2006/metadata/properties" xmlns:ns3="77c19f7a-64da-4931-8c63-2dc476510196" targetNamespace="http://schemas.microsoft.com/office/2006/metadata/properties" ma:root="true" ma:fieldsID="472ec3fa844114e1cca314bf8426b40c" ns3:_="">
    <xsd:import namespace="77c19f7a-64da-4931-8c63-2dc47651019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19f7a-64da-4931-8c63-2dc47651019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AF725-9AF7-469F-B490-B8699DDBE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c19f7a-64da-4931-8c63-2dc4765101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CE0B5E-3B8F-4283-ADCD-C634AD25305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77c19f7a-64da-4931-8c63-2dc47651019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179563-8D2A-4ACD-9CF5-61C0FFD9A3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 primeru potresa s poškodbami</Template>
  <TotalTime>13826</TotalTime>
  <Words>1193</Words>
  <Application>Microsoft Office PowerPoint</Application>
  <PresentationFormat>Širokozaslonsko</PresentationFormat>
  <Paragraphs>260</Paragraphs>
  <Slides>30</Slides>
  <Notes>22</Notes>
  <HiddenSlides>2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Open Sans</vt:lpstr>
      <vt:lpstr>Tahoma</vt:lpstr>
      <vt:lpstr>Times New Roman</vt:lpstr>
      <vt:lpstr>Wingdings</vt:lpstr>
      <vt:lpstr>ARSO</vt:lpstr>
      <vt:lpstr>Custom Design</vt:lpstr>
      <vt:lpstr>Občanska znanost Ste čutili potres? </vt:lpstr>
      <vt:lpstr>PowerPointova predstavitev</vt:lpstr>
      <vt:lpstr>MAGNITUDA in INTENZITETA</vt:lpstr>
      <vt:lpstr>MAGNITUDA in INTENZITETA</vt:lpstr>
      <vt:lpstr>Katerega leta smo v Sloveniji začeli zbirati podatke  o učinkih potresov? </vt:lpstr>
      <vt:lpstr>Katerega leta smo v Sloveniji začeli zbirati podatke  o učinkih potresov? </vt:lpstr>
      <vt:lpstr>PowerPointova predstavitev</vt:lpstr>
      <vt:lpstr>ARSO    Aplikacije URSZR</vt:lpstr>
      <vt:lpstr>Scenarij: VIII EMS-98 v Ljubljani Ocena posledic potresa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Razredi ranljivosti objekta in stopnja poškodovanosti</vt:lpstr>
      <vt:lpstr>VPRAŠALNIKI o UČINKIH POTRESA</vt:lpstr>
      <vt:lpstr>BESEDILNI vprašalnik natančno sledi opisu EMS-98 lestvice </vt:lpstr>
      <vt:lpstr>Slikovni vprašalnik</vt:lpstr>
      <vt:lpstr>Piktogrami</vt:lpstr>
      <vt:lpstr>REGISTRIRANI POROČEVALCI</vt:lpstr>
      <vt:lpstr>SPLETNE STRANI O POTRESIH</vt:lpstr>
      <vt:lpstr>Odlomek iz videoposnetka o piktogramih:    https://youtu.be/zvW4nyellbE?t=350  </vt:lpstr>
    </vt:vector>
  </TitlesOfParts>
  <Company>Agencija RS za okolje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Anita Jerše Sharma</dc:creator>
  <cp:lastModifiedBy>Barbara Šket Motnikar</cp:lastModifiedBy>
  <cp:revision>41</cp:revision>
  <cp:lastPrinted>2024-11-12T11:59:48Z</cp:lastPrinted>
  <dcterms:created xsi:type="dcterms:W3CDTF">2024-10-02T12:04:34Z</dcterms:created>
  <dcterms:modified xsi:type="dcterms:W3CDTF">2024-12-02T14:06:00Z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0x0101008D25C527CA78944C87A2A52D1AF7E7F1</vt:lpwstr>
  </property>
</Properties>
</file>