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773" r:id="rId2"/>
    <p:sldId id="774" r:id="rId3"/>
    <p:sldId id="1131" r:id="rId4"/>
    <p:sldId id="507" r:id="rId5"/>
    <p:sldId id="506" r:id="rId6"/>
    <p:sldId id="358" r:id="rId7"/>
    <p:sldId id="359" r:id="rId8"/>
    <p:sldId id="1147" r:id="rId9"/>
    <p:sldId id="632" r:id="rId10"/>
    <p:sldId id="1132" r:id="rId11"/>
    <p:sldId id="263" r:id="rId12"/>
    <p:sldId id="1153" r:id="rId13"/>
    <p:sldId id="319" r:id="rId14"/>
    <p:sldId id="403" r:id="rId15"/>
    <p:sldId id="1124" r:id="rId16"/>
    <p:sldId id="772" r:id="rId17"/>
    <p:sldId id="432" r:id="rId18"/>
    <p:sldId id="431" r:id="rId19"/>
    <p:sldId id="434" r:id="rId20"/>
    <p:sldId id="781" r:id="rId21"/>
    <p:sldId id="764" r:id="rId22"/>
    <p:sldId id="1150" r:id="rId23"/>
    <p:sldId id="692" r:id="rId24"/>
    <p:sldId id="1151" r:id="rId25"/>
    <p:sldId id="1129" r:id="rId26"/>
    <p:sldId id="757" r:id="rId27"/>
    <p:sldId id="779" r:id="rId28"/>
    <p:sldId id="1154" r:id="rId29"/>
    <p:sldId id="775" r:id="rId30"/>
    <p:sldId id="777" r:id="rId31"/>
    <p:sldId id="768" r:id="rId32"/>
    <p:sldId id="1155" r:id="rId33"/>
    <p:sldId id="1157" r:id="rId34"/>
    <p:sldId id="778" r:id="rId35"/>
    <p:sldId id="371" r:id="rId36"/>
    <p:sldId id="375" r:id="rId37"/>
    <p:sldId id="377" r:id="rId38"/>
    <p:sldId id="381" r:id="rId39"/>
    <p:sldId id="380" r:id="rId40"/>
    <p:sldId id="1156" r:id="rId41"/>
    <p:sldId id="1158" r:id="rId42"/>
    <p:sldId id="259" r:id="rId43"/>
    <p:sldId id="1143" r:id="rId44"/>
    <p:sldId id="280" r:id="rId45"/>
    <p:sldId id="769" r:id="rId46"/>
    <p:sldId id="544" r:id="rId47"/>
    <p:sldId id="1144" r:id="rId48"/>
    <p:sldId id="1128"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73" autoAdjust="0"/>
    <p:restoredTop sz="94660"/>
  </p:normalViewPr>
  <p:slideViewPr>
    <p:cSldViewPr snapToGrid="0">
      <p:cViewPr varScale="1">
        <p:scale>
          <a:sx n="120" d="100"/>
          <a:sy n="120" d="100"/>
        </p:scale>
        <p:origin x="396" y="96"/>
      </p:cViewPr>
      <p:guideLst/>
    </p:cSldViewPr>
  </p:slideViewPr>
  <p:notesTextViewPr>
    <p:cViewPr>
      <p:scale>
        <a:sx n="1" d="1"/>
        <a:sy n="1" d="1"/>
      </p:scale>
      <p:origin x="0" y="0"/>
    </p:cViewPr>
  </p:notesTextViewPr>
  <p:sorterViewPr>
    <p:cViewPr varScale="1">
      <p:scale>
        <a:sx n="100" d="100"/>
        <a:sy n="100" d="100"/>
      </p:scale>
      <p:origin x="0" y="-798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ukih\Downloads\openalex-group-by-20241005%20(1).csv"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Garamond" panose="02020404030301010803" pitchFamily="18" charset="0"/>
                <a:ea typeface="+mn-ea"/>
                <a:cs typeface="+mn-cs"/>
              </a:defRPr>
            </a:pPr>
            <a:r>
              <a:rPr lang="en-US" sz="2000" b="1">
                <a:latin typeface="Garamond" panose="02020404030301010803" pitchFamily="18" charset="0"/>
              </a:rPr>
              <a:t>OpenAlex</a:t>
            </a:r>
            <a:r>
              <a:rPr lang="en-US" sz="2000" b="1" baseline="0">
                <a:latin typeface="Garamond" panose="02020404030301010803" pitchFamily="18" charset="0"/>
              </a:rPr>
              <a:t> - number of documents with "citizen science"</a:t>
            </a:r>
            <a:endParaRPr lang="en-US" sz="2000" b="1">
              <a:latin typeface="Garamond" panose="02020404030301010803" pitchFamily="18" charset="0"/>
            </a:endParaRPr>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Garamond" panose="02020404030301010803" pitchFamily="18" charset="0"/>
              <a:ea typeface="+mn-ea"/>
              <a:cs typeface="+mn-cs"/>
            </a:defRPr>
          </a:pPr>
          <a:endParaRPr lang="en-US"/>
        </a:p>
      </c:txPr>
    </c:title>
    <c:autoTitleDeleted val="0"/>
    <c:plotArea>
      <c:layout/>
      <c:lineChart>
        <c:grouping val="stacked"/>
        <c:varyColors val="0"/>
        <c:ser>
          <c:idx val="0"/>
          <c:order val="0"/>
          <c:tx>
            <c:strRef>
              <c:f>'openalex-group-by-20241005 (1)'!$B$2</c:f>
              <c:strCache>
                <c:ptCount val="1"/>
                <c:pt idx="0">
                  <c:v>count</c:v>
                </c:pt>
              </c:strCache>
            </c:strRef>
          </c:tx>
          <c:spPr>
            <a:ln w="28575" cap="rnd">
              <a:solidFill>
                <a:schemeClr val="accent1"/>
              </a:solidFill>
              <a:round/>
            </a:ln>
            <a:effectLst/>
          </c:spPr>
          <c:marker>
            <c:symbol val="none"/>
          </c:marker>
          <c:cat>
            <c:numRef>
              <c:f>'openalex-group-by-20241005 (1)'!$A$3:$A$37</c:f>
              <c:numCache>
                <c:formatCode>General</c:formatCode>
                <c:ptCount val="35"/>
                <c:pt idx="0">
                  <c:v>1989</c:v>
                </c:pt>
                <c:pt idx="1">
                  <c:v>1990</c:v>
                </c:pt>
                <c:pt idx="2">
                  <c:v>1991</c:v>
                </c:pt>
                <c:pt idx="3">
                  <c:v>1992</c:v>
                </c:pt>
                <c:pt idx="4">
                  <c:v>1993</c:v>
                </c:pt>
                <c:pt idx="5">
                  <c:v>1994</c:v>
                </c:pt>
                <c:pt idx="6">
                  <c:v>1995</c:v>
                </c:pt>
                <c:pt idx="7">
                  <c:v>1996</c:v>
                </c:pt>
                <c:pt idx="8">
                  <c:v>1997</c:v>
                </c:pt>
                <c:pt idx="9">
                  <c:v>1998</c:v>
                </c:pt>
                <c:pt idx="10">
                  <c:v>1999</c:v>
                </c:pt>
                <c:pt idx="11">
                  <c:v>2000</c:v>
                </c:pt>
                <c:pt idx="12">
                  <c:v>2001</c:v>
                </c:pt>
                <c:pt idx="13">
                  <c:v>2002</c:v>
                </c:pt>
                <c:pt idx="14">
                  <c:v>2003</c:v>
                </c:pt>
                <c:pt idx="15">
                  <c:v>2004</c:v>
                </c:pt>
                <c:pt idx="16">
                  <c:v>2005</c:v>
                </c:pt>
                <c:pt idx="17">
                  <c:v>2006</c:v>
                </c:pt>
                <c:pt idx="18">
                  <c:v>2007</c:v>
                </c:pt>
                <c:pt idx="19">
                  <c:v>2008</c:v>
                </c:pt>
                <c:pt idx="20">
                  <c:v>2009</c:v>
                </c:pt>
                <c:pt idx="21">
                  <c:v>2010</c:v>
                </c:pt>
                <c:pt idx="22">
                  <c:v>2011</c:v>
                </c:pt>
                <c:pt idx="23">
                  <c:v>2012</c:v>
                </c:pt>
                <c:pt idx="24">
                  <c:v>2013</c:v>
                </c:pt>
                <c:pt idx="25">
                  <c:v>2014</c:v>
                </c:pt>
                <c:pt idx="26">
                  <c:v>2015</c:v>
                </c:pt>
                <c:pt idx="27">
                  <c:v>2016</c:v>
                </c:pt>
                <c:pt idx="28">
                  <c:v>2017</c:v>
                </c:pt>
                <c:pt idx="29">
                  <c:v>2018</c:v>
                </c:pt>
                <c:pt idx="30">
                  <c:v>2019</c:v>
                </c:pt>
                <c:pt idx="31">
                  <c:v>2020</c:v>
                </c:pt>
                <c:pt idx="32">
                  <c:v>2021</c:v>
                </c:pt>
                <c:pt idx="33">
                  <c:v>2022</c:v>
                </c:pt>
                <c:pt idx="34">
                  <c:v>2023</c:v>
                </c:pt>
              </c:numCache>
            </c:numRef>
          </c:cat>
          <c:val>
            <c:numRef>
              <c:f>'openalex-group-by-20241005 (1)'!$B$3:$B$37</c:f>
              <c:numCache>
                <c:formatCode>General</c:formatCode>
                <c:ptCount val="35"/>
                <c:pt idx="0">
                  <c:v>9</c:v>
                </c:pt>
                <c:pt idx="1">
                  <c:v>12</c:v>
                </c:pt>
                <c:pt idx="2">
                  <c:v>12</c:v>
                </c:pt>
                <c:pt idx="3">
                  <c:v>13</c:v>
                </c:pt>
                <c:pt idx="4">
                  <c:v>11</c:v>
                </c:pt>
                <c:pt idx="5">
                  <c:v>13</c:v>
                </c:pt>
                <c:pt idx="6">
                  <c:v>12</c:v>
                </c:pt>
                <c:pt idx="7">
                  <c:v>23</c:v>
                </c:pt>
                <c:pt idx="8">
                  <c:v>25</c:v>
                </c:pt>
                <c:pt idx="9">
                  <c:v>19</c:v>
                </c:pt>
                <c:pt idx="10">
                  <c:v>29</c:v>
                </c:pt>
                <c:pt idx="11">
                  <c:v>46</c:v>
                </c:pt>
                <c:pt idx="12">
                  <c:v>39</c:v>
                </c:pt>
                <c:pt idx="13">
                  <c:v>51</c:v>
                </c:pt>
                <c:pt idx="14">
                  <c:v>52</c:v>
                </c:pt>
                <c:pt idx="15">
                  <c:v>75</c:v>
                </c:pt>
                <c:pt idx="16">
                  <c:v>80</c:v>
                </c:pt>
                <c:pt idx="17">
                  <c:v>94</c:v>
                </c:pt>
                <c:pt idx="18">
                  <c:v>120</c:v>
                </c:pt>
                <c:pt idx="19">
                  <c:v>154</c:v>
                </c:pt>
                <c:pt idx="20">
                  <c:v>224</c:v>
                </c:pt>
                <c:pt idx="21">
                  <c:v>345</c:v>
                </c:pt>
                <c:pt idx="22">
                  <c:v>513</c:v>
                </c:pt>
                <c:pt idx="23">
                  <c:v>861</c:v>
                </c:pt>
                <c:pt idx="24">
                  <c:v>1036</c:v>
                </c:pt>
                <c:pt idx="25">
                  <c:v>1529</c:v>
                </c:pt>
                <c:pt idx="26">
                  <c:v>5544</c:v>
                </c:pt>
                <c:pt idx="27">
                  <c:v>7021</c:v>
                </c:pt>
                <c:pt idx="28">
                  <c:v>7659</c:v>
                </c:pt>
                <c:pt idx="29">
                  <c:v>11758</c:v>
                </c:pt>
                <c:pt idx="30">
                  <c:v>14203</c:v>
                </c:pt>
                <c:pt idx="31">
                  <c:v>13188</c:v>
                </c:pt>
                <c:pt idx="32">
                  <c:v>17182</c:v>
                </c:pt>
                <c:pt idx="33">
                  <c:v>22630</c:v>
                </c:pt>
                <c:pt idx="34">
                  <c:v>25709</c:v>
                </c:pt>
              </c:numCache>
            </c:numRef>
          </c:val>
          <c:smooth val="0"/>
          <c:extLst>
            <c:ext xmlns:c16="http://schemas.microsoft.com/office/drawing/2014/chart" uri="{C3380CC4-5D6E-409C-BE32-E72D297353CC}">
              <c16:uniqueId val="{00000000-557D-43E0-8D9E-1FC77509E1E0}"/>
            </c:ext>
          </c:extLst>
        </c:ser>
        <c:dLbls>
          <c:showLegendKey val="0"/>
          <c:showVal val="0"/>
          <c:showCatName val="0"/>
          <c:showSerName val="0"/>
          <c:showPercent val="0"/>
          <c:showBubbleSize val="0"/>
        </c:dLbls>
        <c:smooth val="0"/>
        <c:axId val="542069840"/>
        <c:axId val="536976112"/>
      </c:lineChart>
      <c:catAx>
        <c:axId val="5420698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36976112"/>
        <c:crosses val="autoZero"/>
        <c:auto val="1"/>
        <c:lblAlgn val="ctr"/>
        <c:lblOffset val="100"/>
        <c:noMultiLvlLbl val="0"/>
      </c:catAx>
      <c:valAx>
        <c:axId val="536976112"/>
        <c:scaling>
          <c:logBase val="10"/>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42069840"/>
        <c:crosses val="autoZero"/>
        <c:crossBetween val="between"/>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5815CC-68A7-4621-A594-E7E24EA65AAE}" type="doc">
      <dgm:prSet loTypeId="urn:microsoft.com/office/officeart/2005/8/layout/arrow2" loCatId="process" qsTypeId="urn:microsoft.com/office/officeart/2005/8/quickstyle/simple1" qsCatId="simple" csTypeId="urn:microsoft.com/office/officeart/2005/8/colors/accent1_2" csCatId="accent1" phldr="1"/>
      <dgm:spPr/>
    </dgm:pt>
    <dgm:pt modelId="{9E5B182A-6844-4782-9E24-BD854E3BB290}">
      <dgm:prSet phldrT="[Text]" custT="1"/>
      <dgm:spPr/>
      <dgm:t>
        <a:bodyPr/>
        <a:lstStyle/>
        <a:p>
          <a:r>
            <a:rPr lang="en-GB" sz="2000" dirty="0">
              <a:latin typeface="Montserrat Regular" panose="00000500000000000000" pitchFamily="2" charset="0"/>
            </a:rPr>
            <a:t>Illiteracy</a:t>
          </a:r>
        </a:p>
      </dgm:t>
    </dgm:pt>
    <dgm:pt modelId="{5D6F2C41-DA71-424F-860E-E529A76ECE69}" type="parTrans" cxnId="{A488278C-B1C9-4CD3-A86F-72ACF0188E8F}">
      <dgm:prSet/>
      <dgm:spPr/>
      <dgm:t>
        <a:bodyPr/>
        <a:lstStyle/>
        <a:p>
          <a:endParaRPr lang="en-GB"/>
        </a:p>
      </dgm:t>
    </dgm:pt>
    <dgm:pt modelId="{22CFF361-DE0D-4E09-B442-E55039B72886}" type="sibTrans" cxnId="{A488278C-B1C9-4CD3-A86F-72ACF0188E8F}">
      <dgm:prSet/>
      <dgm:spPr/>
      <dgm:t>
        <a:bodyPr/>
        <a:lstStyle/>
        <a:p>
          <a:endParaRPr lang="en-GB"/>
        </a:p>
      </dgm:t>
    </dgm:pt>
    <dgm:pt modelId="{8149407F-C88F-4579-A17C-4CE01DC5573D}">
      <dgm:prSet phldrT="[Text]" custT="1"/>
      <dgm:spPr/>
      <dgm:t>
        <a:bodyPr/>
        <a:lstStyle/>
        <a:p>
          <a:r>
            <a:rPr lang="en-GB" sz="2000" dirty="0">
              <a:latin typeface="Montserrat Regular" panose="00000500000000000000" pitchFamily="2" charset="0"/>
            </a:rPr>
            <a:t>Basic to </a:t>
          </a:r>
          <a:br>
            <a:rPr lang="en-GB" sz="2000" dirty="0">
              <a:latin typeface="Montserrat Regular" panose="00000500000000000000" pitchFamily="2" charset="0"/>
            </a:rPr>
          </a:br>
          <a:r>
            <a:rPr lang="en-GB" sz="2000" dirty="0">
              <a:latin typeface="Montserrat Regular" panose="00000500000000000000" pitchFamily="2" charset="0"/>
            </a:rPr>
            <a:t>High-school</a:t>
          </a:r>
        </a:p>
      </dgm:t>
    </dgm:pt>
    <dgm:pt modelId="{C9A07A5B-449D-4122-8E94-0E4B7EFAFB13}" type="parTrans" cxnId="{8AEF22F2-93DD-415F-A249-2F785236B34D}">
      <dgm:prSet/>
      <dgm:spPr/>
      <dgm:t>
        <a:bodyPr/>
        <a:lstStyle/>
        <a:p>
          <a:endParaRPr lang="en-GB"/>
        </a:p>
      </dgm:t>
    </dgm:pt>
    <dgm:pt modelId="{DC34843C-A8FE-447E-9331-135FF880B879}" type="sibTrans" cxnId="{8AEF22F2-93DD-415F-A249-2F785236B34D}">
      <dgm:prSet/>
      <dgm:spPr/>
      <dgm:t>
        <a:bodyPr/>
        <a:lstStyle/>
        <a:p>
          <a:endParaRPr lang="en-GB"/>
        </a:p>
      </dgm:t>
    </dgm:pt>
    <dgm:pt modelId="{A2A34A36-0D55-49F9-B8FA-3B61EE27340D}">
      <dgm:prSet phldrT="[Text]" custT="1"/>
      <dgm:spPr/>
      <dgm:t>
        <a:bodyPr/>
        <a:lstStyle/>
        <a:p>
          <a:r>
            <a:rPr lang="en-GB" sz="2000" dirty="0">
              <a:latin typeface="Montserrat Regular" panose="00000500000000000000" pitchFamily="2" charset="0"/>
            </a:rPr>
            <a:t>Higher Education</a:t>
          </a:r>
        </a:p>
      </dgm:t>
    </dgm:pt>
    <dgm:pt modelId="{68CB4F94-2CDB-4ABE-B24F-2EB0F11602A3}" type="parTrans" cxnId="{EE4C3EAB-B4B1-4DE1-85ED-315CD45EE518}">
      <dgm:prSet/>
      <dgm:spPr/>
      <dgm:t>
        <a:bodyPr/>
        <a:lstStyle/>
        <a:p>
          <a:endParaRPr lang="en-GB"/>
        </a:p>
      </dgm:t>
    </dgm:pt>
    <dgm:pt modelId="{1EBC64BE-9389-4D5B-969D-3954F73F596B}" type="sibTrans" cxnId="{EE4C3EAB-B4B1-4DE1-85ED-315CD45EE518}">
      <dgm:prSet/>
      <dgm:spPr/>
      <dgm:t>
        <a:bodyPr/>
        <a:lstStyle/>
        <a:p>
          <a:endParaRPr lang="en-GB"/>
        </a:p>
      </dgm:t>
    </dgm:pt>
    <dgm:pt modelId="{0416EA3F-D20B-4F72-97B7-FC9797579760}" type="pres">
      <dgm:prSet presAssocID="{6C5815CC-68A7-4621-A594-E7E24EA65AAE}" presName="arrowDiagram" presStyleCnt="0">
        <dgm:presLayoutVars>
          <dgm:chMax val="5"/>
          <dgm:dir/>
          <dgm:resizeHandles val="exact"/>
        </dgm:presLayoutVars>
      </dgm:prSet>
      <dgm:spPr/>
    </dgm:pt>
    <dgm:pt modelId="{9B809975-91D1-45A8-B331-AD25130CCF72}" type="pres">
      <dgm:prSet presAssocID="{6C5815CC-68A7-4621-A594-E7E24EA65AAE}" presName="arrow" presStyleLbl="bgShp" presStyleIdx="0" presStyleCnt="1" custScaleX="376128"/>
      <dgm:spPr>
        <a:gradFill flip="none" rotWithShape="1">
          <a:gsLst>
            <a:gs pos="0">
              <a:schemeClr val="tx2">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dgm:spPr>
    </dgm:pt>
    <dgm:pt modelId="{DB0DD5EB-7FE7-4221-8B4D-AEA16EEBAE09}" type="pres">
      <dgm:prSet presAssocID="{6C5815CC-68A7-4621-A594-E7E24EA65AAE}" presName="arrowDiagram3" presStyleCnt="0"/>
      <dgm:spPr/>
    </dgm:pt>
    <dgm:pt modelId="{61F7E81D-61BF-4858-92D7-3DD8BBE4A894}" type="pres">
      <dgm:prSet presAssocID="{9E5B182A-6844-4782-9E24-BD854E3BB290}" presName="bullet3a" presStyleLbl="node1" presStyleIdx="0" presStyleCnt="3" custLinFactX="-1906161" custLinFactNeighborX="-2000000" custLinFactNeighborY="43738"/>
      <dgm:spPr/>
    </dgm:pt>
    <dgm:pt modelId="{8FE17805-40C6-4ACC-A8EA-302AC61E3120}" type="pres">
      <dgm:prSet presAssocID="{9E5B182A-6844-4782-9E24-BD854E3BB290}" presName="textBox3a" presStyleLbl="revTx" presStyleIdx="0" presStyleCnt="3" custScaleX="198045" custScaleY="69056" custLinFactX="-200000" custLinFactNeighborX="-256617" custLinFactNeighborY="24525">
        <dgm:presLayoutVars>
          <dgm:bulletEnabled val="1"/>
        </dgm:presLayoutVars>
      </dgm:prSet>
      <dgm:spPr/>
    </dgm:pt>
    <dgm:pt modelId="{65EE0CC8-CA74-4808-B543-D3A4F0527927}" type="pres">
      <dgm:prSet presAssocID="{8149407F-C88F-4579-A17C-4CE01DC5573D}" presName="bullet3b" presStyleLbl="node1" presStyleIdx="1" presStyleCnt="3" custLinFactX="-45018" custLinFactNeighborX="-100000" custLinFactNeighborY="-33329"/>
      <dgm:spPr/>
    </dgm:pt>
    <dgm:pt modelId="{C8C1F84D-5C09-4548-9976-5D029839A5F8}" type="pres">
      <dgm:prSet presAssocID="{8149407F-C88F-4579-A17C-4CE01DC5573D}" presName="textBox3b" presStyleLbl="revTx" presStyleIdx="1" presStyleCnt="3" custScaleX="253914" custScaleY="59151" custLinFactNeighborX="-52002" custLinFactNeighborY="13879">
        <dgm:presLayoutVars>
          <dgm:bulletEnabled val="1"/>
        </dgm:presLayoutVars>
      </dgm:prSet>
      <dgm:spPr/>
    </dgm:pt>
    <dgm:pt modelId="{0F993F7C-5A37-48F1-B8D9-F5ADFEEBAD75}" type="pres">
      <dgm:prSet presAssocID="{A2A34A36-0D55-49F9-B8FA-3B61EE27340D}" presName="bullet3c" presStyleLbl="node1" presStyleIdx="2" presStyleCnt="3" custLinFactX="600000" custLinFactNeighborX="630620" custLinFactNeighborY="-16063"/>
      <dgm:spPr/>
    </dgm:pt>
    <dgm:pt modelId="{BBCD9E58-4FA7-4247-BDD3-A95974450447}" type="pres">
      <dgm:prSet presAssocID="{A2A34A36-0D55-49F9-B8FA-3B61EE27340D}" presName="textBox3c" presStyleLbl="revTx" presStyleIdx="2" presStyleCnt="3" custScaleX="275309" custScaleY="49214" custLinFactX="114779" custLinFactNeighborX="200000" custLinFactNeighborY="23184">
        <dgm:presLayoutVars>
          <dgm:bulletEnabled val="1"/>
        </dgm:presLayoutVars>
      </dgm:prSet>
      <dgm:spPr/>
    </dgm:pt>
  </dgm:ptLst>
  <dgm:cxnLst>
    <dgm:cxn modelId="{9405FD0E-37EC-45FF-93AA-92E4D3CB4E04}" type="presOf" srcId="{6C5815CC-68A7-4621-A594-E7E24EA65AAE}" destId="{0416EA3F-D20B-4F72-97B7-FC9797579760}" srcOrd="0" destOrd="0" presId="urn:microsoft.com/office/officeart/2005/8/layout/arrow2"/>
    <dgm:cxn modelId="{8DA02B4D-2590-4EB4-8C7D-FEF8A09EAE04}" type="presOf" srcId="{8149407F-C88F-4579-A17C-4CE01DC5573D}" destId="{C8C1F84D-5C09-4548-9976-5D029839A5F8}" srcOrd="0" destOrd="0" presId="urn:microsoft.com/office/officeart/2005/8/layout/arrow2"/>
    <dgm:cxn modelId="{A488278C-B1C9-4CD3-A86F-72ACF0188E8F}" srcId="{6C5815CC-68A7-4621-A594-E7E24EA65AAE}" destId="{9E5B182A-6844-4782-9E24-BD854E3BB290}" srcOrd="0" destOrd="0" parTransId="{5D6F2C41-DA71-424F-860E-E529A76ECE69}" sibTransId="{22CFF361-DE0D-4E09-B442-E55039B72886}"/>
    <dgm:cxn modelId="{EE4C3EAB-B4B1-4DE1-85ED-315CD45EE518}" srcId="{6C5815CC-68A7-4621-A594-E7E24EA65AAE}" destId="{A2A34A36-0D55-49F9-B8FA-3B61EE27340D}" srcOrd="2" destOrd="0" parTransId="{68CB4F94-2CDB-4ABE-B24F-2EB0F11602A3}" sibTransId="{1EBC64BE-9389-4D5B-969D-3954F73F596B}"/>
    <dgm:cxn modelId="{01A39DAF-3D93-4F18-8820-D5FF31BF4CFF}" type="presOf" srcId="{9E5B182A-6844-4782-9E24-BD854E3BB290}" destId="{8FE17805-40C6-4ACC-A8EA-302AC61E3120}" srcOrd="0" destOrd="0" presId="urn:microsoft.com/office/officeart/2005/8/layout/arrow2"/>
    <dgm:cxn modelId="{8AEF22F2-93DD-415F-A249-2F785236B34D}" srcId="{6C5815CC-68A7-4621-A594-E7E24EA65AAE}" destId="{8149407F-C88F-4579-A17C-4CE01DC5573D}" srcOrd="1" destOrd="0" parTransId="{C9A07A5B-449D-4122-8E94-0E4B7EFAFB13}" sibTransId="{DC34843C-A8FE-447E-9331-135FF880B879}"/>
    <dgm:cxn modelId="{764B6EF9-FE76-4F2F-91CB-6262E58FD1CA}" type="presOf" srcId="{A2A34A36-0D55-49F9-B8FA-3B61EE27340D}" destId="{BBCD9E58-4FA7-4247-BDD3-A95974450447}" srcOrd="0" destOrd="0" presId="urn:microsoft.com/office/officeart/2005/8/layout/arrow2"/>
    <dgm:cxn modelId="{5F3CE843-312F-441A-9A02-FA93E8156991}" type="presParOf" srcId="{0416EA3F-D20B-4F72-97B7-FC9797579760}" destId="{9B809975-91D1-45A8-B331-AD25130CCF72}" srcOrd="0" destOrd="0" presId="urn:microsoft.com/office/officeart/2005/8/layout/arrow2"/>
    <dgm:cxn modelId="{DC43EC93-162A-4819-B1EA-612BE10632DF}" type="presParOf" srcId="{0416EA3F-D20B-4F72-97B7-FC9797579760}" destId="{DB0DD5EB-7FE7-4221-8B4D-AEA16EEBAE09}" srcOrd="1" destOrd="0" presId="urn:microsoft.com/office/officeart/2005/8/layout/arrow2"/>
    <dgm:cxn modelId="{AED71DA6-C6E8-4D94-83BC-39396B132118}" type="presParOf" srcId="{DB0DD5EB-7FE7-4221-8B4D-AEA16EEBAE09}" destId="{61F7E81D-61BF-4858-92D7-3DD8BBE4A894}" srcOrd="0" destOrd="0" presId="urn:microsoft.com/office/officeart/2005/8/layout/arrow2"/>
    <dgm:cxn modelId="{96CA54D7-EF0E-4E71-AB47-1476B9BC5339}" type="presParOf" srcId="{DB0DD5EB-7FE7-4221-8B4D-AEA16EEBAE09}" destId="{8FE17805-40C6-4ACC-A8EA-302AC61E3120}" srcOrd="1" destOrd="0" presId="urn:microsoft.com/office/officeart/2005/8/layout/arrow2"/>
    <dgm:cxn modelId="{B52CEED3-7DF3-481D-956F-FD1484084C6F}" type="presParOf" srcId="{DB0DD5EB-7FE7-4221-8B4D-AEA16EEBAE09}" destId="{65EE0CC8-CA74-4808-B543-D3A4F0527927}" srcOrd="2" destOrd="0" presId="urn:microsoft.com/office/officeart/2005/8/layout/arrow2"/>
    <dgm:cxn modelId="{5E35198C-C62E-43AB-A482-6EAAB8B654D0}" type="presParOf" srcId="{DB0DD5EB-7FE7-4221-8B4D-AEA16EEBAE09}" destId="{C8C1F84D-5C09-4548-9976-5D029839A5F8}" srcOrd="3" destOrd="0" presId="urn:microsoft.com/office/officeart/2005/8/layout/arrow2"/>
    <dgm:cxn modelId="{9981F0A0-A0A5-4865-85DD-ECA18F0C88CA}" type="presParOf" srcId="{DB0DD5EB-7FE7-4221-8B4D-AEA16EEBAE09}" destId="{0F993F7C-5A37-48F1-B8D9-F5ADFEEBAD75}" srcOrd="4" destOrd="0" presId="urn:microsoft.com/office/officeart/2005/8/layout/arrow2"/>
    <dgm:cxn modelId="{46F51687-A23A-4941-BD70-785A54FEF346}" type="presParOf" srcId="{DB0DD5EB-7FE7-4221-8B4D-AEA16EEBAE09}" destId="{BBCD9E58-4FA7-4247-BDD3-A95974450447}"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570CBB8-7C22-474C-B9DE-AD28D6BE8A92}" type="doc">
      <dgm:prSet loTypeId="urn:microsoft.com/office/officeart/2005/8/layout/hProcess11" loCatId="process" qsTypeId="urn:microsoft.com/office/officeart/2005/8/quickstyle/simple1" qsCatId="simple" csTypeId="urn:microsoft.com/office/officeart/2005/8/colors/accent1_2" csCatId="accent1" phldr="1"/>
      <dgm:spPr/>
    </dgm:pt>
    <dgm:pt modelId="{A1A703BC-7B8E-418B-B105-33370B9AC3AB}">
      <dgm:prSet phldrT="[Text]"/>
      <dgm:spPr/>
      <dgm:t>
        <a:bodyPr anchor="t"/>
        <a:lstStyle/>
        <a:p>
          <a:r>
            <a:rPr lang="en-GB" dirty="0">
              <a:latin typeface="Montserrat Regular" panose="00000500000000000000" pitchFamily="2" charset="0"/>
            </a:rPr>
            <a:t>Early science </a:t>
          </a:r>
          <a:br>
            <a:rPr lang="en-GB" dirty="0">
              <a:latin typeface="Montserrat Regular" panose="00000500000000000000" pitchFamily="2" charset="0"/>
            </a:rPr>
          </a:br>
          <a:r>
            <a:rPr lang="en-GB" dirty="0">
              <a:latin typeface="Montserrat Regular" panose="00000500000000000000" pitchFamily="2" charset="0"/>
            </a:rPr>
            <a:t>(1600’s – early 1800’s)</a:t>
          </a:r>
        </a:p>
      </dgm:t>
    </dgm:pt>
    <dgm:pt modelId="{D9A868D1-344F-4D70-90A2-9009C78DD77A}" type="parTrans" cxnId="{152AB9CD-80EF-4BE5-9C6A-67119F4BCDC5}">
      <dgm:prSet/>
      <dgm:spPr/>
      <dgm:t>
        <a:bodyPr/>
        <a:lstStyle/>
        <a:p>
          <a:endParaRPr lang="en-GB">
            <a:latin typeface="Montserrat Regular" panose="00000500000000000000" pitchFamily="2" charset="0"/>
          </a:endParaRPr>
        </a:p>
      </dgm:t>
    </dgm:pt>
    <dgm:pt modelId="{8BE9803E-79BD-4C7D-8BBB-CA73BEF6329A}" type="sibTrans" cxnId="{152AB9CD-80EF-4BE5-9C6A-67119F4BCDC5}">
      <dgm:prSet/>
      <dgm:spPr/>
      <dgm:t>
        <a:bodyPr/>
        <a:lstStyle/>
        <a:p>
          <a:endParaRPr lang="en-GB">
            <a:latin typeface="Montserrat Regular" panose="00000500000000000000" pitchFamily="2" charset="0"/>
          </a:endParaRPr>
        </a:p>
      </dgm:t>
    </dgm:pt>
    <dgm:pt modelId="{AD649F45-DFB0-411D-A1FD-65F9AFE48B60}">
      <dgm:prSet phldrT="[Text]"/>
      <dgm:spPr/>
      <dgm:t>
        <a:bodyPr/>
        <a:lstStyle/>
        <a:p>
          <a:r>
            <a:rPr lang="en-GB" dirty="0">
              <a:latin typeface="Montserrat Regular" panose="00000500000000000000" pitchFamily="2" charset="0"/>
            </a:rPr>
            <a:t>Professional science </a:t>
          </a:r>
          <a:br>
            <a:rPr lang="en-GB" dirty="0">
              <a:latin typeface="Montserrat Regular" panose="00000500000000000000" pitchFamily="2" charset="0"/>
            </a:rPr>
          </a:br>
          <a:r>
            <a:rPr lang="en-GB" dirty="0">
              <a:latin typeface="Montserrat Regular" panose="00000500000000000000" pitchFamily="2" charset="0"/>
            </a:rPr>
            <a:t>(late 1800’s – 1900’s)</a:t>
          </a:r>
        </a:p>
      </dgm:t>
    </dgm:pt>
    <dgm:pt modelId="{87BE0366-5021-4D54-8223-76C4CCFDEC29}" type="parTrans" cxnId="{33A25366-4FC0-4359-A7CF-A229CAD7DDAC}">
      <dgm:prSet/>
      <dgm:spPr/>
      <dgm:t>
        <a:bodyPr/>
        <a:lstStyle/>
        <a:p>
          <a:endParaRPr lang="en-GB">
            <a:latin typeface="Montserrat Regular" panose="00000500000000000000" pitchFamily="2" charset="0"/>
          </a:endParaRPr>
        </a:p>
      </dgm:t>
    </dgm:pt>
    <dgm:pt modelId="{34CE9A34-B242-4796-9803-5FDBC78B7F7A}" type="sibTrans" cxnId="{33A25366-4FC0-4359-A7CF-A229CAD7DDAC}">
      <dgm:prSet/>
      <dgm:spPr/>
      <dgm:t>
        <a:bodyPr/>
        <a:lstStyle/>
        <a:p>
          <a:endParaRPr lang="en-GB">
            <a:latin typeface="Montserrat Regular" panose="00000500000000000000" pitchFamily="2" charset="0"/>
          </a:endParaRPr>
        </a:p>
      </dgm:t>
    </dgm:pt>
    <dgm:pt modelId="{20D99E7B-6788-4741-809A-6B9A5E9A7956}">
      <dgm:prSet phldrT="[Text]"/>
      <dgm:spPr/>
      <dgm:t>
        <a:bodyPr anchor="t"/>
        <a:lstStyle/>
        <a:p>
          <a:r>
            <a:rPr lang="en-GB" dirty="0">
              <a:latin typeface="Montserrat Regular" panose="00000500000000000000" pitchFamily="2" charset="0"/>
            </a:rPr>
            <a:t>Opening Science </a:t>
          </a:r>
          <a:br>
            <a:rPr lang="en-GB" dirty="0">
              <a:latin typeface="Montserrat Regular" panose="00000500000000000000" pitchFamily="2" charset="0"/>
            </a:rPr>
          </a:br>
          <a:r>
            <a:rPr lang="en-GB" dirty="0">
              <a:latin typeface="Montserrat Regular" panose="00000500000000000000" pitchFamily="2" charset="0"/>
            </a:rPr>
            <a:t>(since 2000’s)</a:t>
          </a:r>
        </a:p>
      </dgm:t>
    </dgm:pt>
    <dgm:pt modelId="{7CD91509-43C5-44F3-80A2-4C730847E5A1}" type="parTrans" cxnId="{01D46F9E-6BD5-4B0B-B084-2D8ADBCC276A}">
      <dgm:prSet/>
      <dgm:spPr/>
      <dgm:t>
        <a:bodyPr/>
        <a:lstStyle/>
        <a:p>
          <a:endParaRPr lang="en-GB">
            <a:latin typeface="Montserrat Regular" panose="00000500000000000000" pitchFamily="2" charset="0"/>
          </a:endParaRPr>
        </a:p>
      </dgm:t>
    </dgm:pt>
    <dgm:pt modelId="{AA194DF5-1076-487D-A15B-BD8E818FEFCB}" type="sibTrans" cxnId="{01D46F9E-6BD5-4B0B-B084-2D8ADBCC276A}">
      <dgm:prSet/>
      <dgm:spPr/>
      <dgm:t>
        <a:bodyPr/>
        <a:lstStyle/>
        <a:p>
          <a:endParaRPr lang="en-GB">
            <a:latin typeface="Montserrat Regular" panose="00000500000000000000" pitchFamily="2" charset="0"/>
          </a:endParaRPr>
        </a:p>
      </dgm:t>
    </dgm:pt>
    <dgm:pt modelId="{04C300BB-5ED6-4833-95AD-D5F8D39BBDB3}" type="pres">
      <dgm:prSet presAssocID="{D570CBB8-7C22-474C-B9DE-AD28D6BE8A92}" presName="Name0" presStyleCnt="0">
        <dgm:presLayoutVars>
          <dgm:dir/>
          <dgm:resizeHandles val="exact"/>
        </dgm:presLayoutVars>
      </dgm:prSet>
      <dgm:spPr/>
    </dgm:pt>
    <dgm:pt modelId="{C49E895D-D00D-438E-A885-A916200071A1}" type="pres">
      <dgm:prSet presAssocID="{D570CBB8-7C22-474C-B9DE-AD28D6BE8A92}" presName="arrow" presStyleLbl="bgShp" presStyleIdx="0" presStyleCnt="1"/>
      <dgm:spPr>
        <a:solidFill>
          <a:schemeClr val="tx2">
            <a:lumMod val="75000"/>
          </a:schemeClr>
        </a:solidFill>
      </dgm:spPr>
    </dgm:pt>
    <dgm:pt modelId="{F22BB911-DFDD-4CBE-8D4B-49427ADF3BC4}" type="pres">
      <dgm:prSet presAssocID="{D570CBB8-7C22-474C-B9DE-AD28D6BE8A92}" presName="points" presStyleCnt="0"/>
      <dgm:spPr/>
    </dgm:pt>
    <dgm:pt modelId="{DE6E3D47-AF13-44E0-8825-0C47CCA29E26}" type="pres">
      <dgm:prSet presAssocID="{A1A703BC-7B8E-418B-B105-33370B9AC3AB}" presName="compositeA" presStyleCnt="0"/>
      <dgm:spPr/>
    </dgm:pt>
    <dgm:pt modelId="{A09B9C36-D4A1-46C1-BBA4-A77CBF114F2A}" type="pres">
      <dgm:prSet presAssocID="{A1A703BC-7B8E-418B-B105-33370B9AC3AB}" presName="textA" presStyleLbl="revTx" presStyleIdx="0" presStyleCnt="3" custLinFactY="50761" custLinFactNeighborX="282" custLinFactNeighborY="100000">
        <dgm:presLayoutVars>
          <dgm:bulletEnabled val="1"/>
        </dgm:presLayoutVars>
      </dgm:prSet>
      <dgm:spPr/>
    </dgm:pt>
    <dgm:pt modelId="{784427A5-15D2-44FF-9AF4-59AFDA02384F}" type="pres">
      <dgm:prSet presAssocID="{A1A703BC-7B8E-418B-B105-33370B9AC3AB}" presName="circleA" presStyleLbl="node1" presStyleIdx="0" presStyleCnt="3"/>
      <dgm:spPr/>
    </dgm:pt>
    <dgm:pt modelId="{C1E1719B-329F-4320-BC86-1DCFB3DAF5B6}" type="pres">
      <dgm:prSet presAssocID="{A1A703BC-7B8E-418B-B105-33370B9AC3AB}" presName="spaceA" presStyleCnt="0"/>
      <dgm:spPr/>
    </dgm:pt>
    <dgm:pt modelId="{AB79A292-B868-4747-B750-81142877ECF8}" type="pres">
      <dgm:prSet presAssocID="{8BE9803E-79BD-4C7D-8BBB-CA73BEF6329A}" presName="space" presStyleCnt="0"/>
      <dgm:spPr/>
    </dgm:pt>
    <dgm:pt modelId="{967FB559-AAC6-4F2E-A590-E5DC80882B72}" type="pres">
      <dgm:prSet presAssocID="{AD649F45-DFB0-411D-A1FD-65F9AFE48B60}" presName="compositeB" presStyleCnt="0"/>
      <dgm:spPr/>
    </dgm:pt>
    <dgm:pt modelId="{D212FFCE-236F-4019-B60C-EA9821BF0B90}" type="pres">
      <dgm:prSet presAssocID="{AD649F45-DFB0-411D-A1FD-65F9AFE48B60}" presName="textB" presStyleLbl="revTx" presStyleIdx="1" presStyleCnt="3">
        <dgm:presLayoutVars>
          <dgm:bulletEnabled val="1"/>
        </dgm:presLayoutVars>
      </dgm:prSet>
      <dgm:spPr/>
    </dgm:pt>
    <dgm:pt modelId="{C3585B6F-DE0C-4521-9DC7-609A76A1174A}" type="pres">
      <dgm:prSet presAssocID="{AD649F45-DFB0-411D-A1FD-65F9AFE48B60}" presName="circleB" presStyleLbl="node1" presStyleIdx="1" presStyleCnt="3"/>
      <dgm:spPr/>
    </dgm:pt>
    <dgm:pt modelId="{0A4DA15E-6443-4B32-A5D6-3D9B1863DAB3}" type="pres">
      <dgm:prSet presAssocID="{AD649F45-DFB0-411D-A1FD-65F9AFE48B60}" presName="spaceB" presStyleCnt="0"/>
      <dgm:spPr/>
    </dgm:pt>
    <dgm:pt modelId="{6A6CD785-6853-4AB4-8186-AD66EADB7144}" type="pres">
      <dgm:prSet presAssocID="{34CE9A34-B242-4796-9803-5FDBC78B7F7A}" presName="space" presStyleCnt="0"/>
      <dgm:spPr/>
    </dgm:pt>
    <dgm:pt modelId="{C7AE3B88-5645-41D5-885B-51FCF8B39984}" type="pres">
      <dgm:prSet presAssocID="{20D99E7B-6788-4741-809A-6B9A5E9A7956}" presName="compositeA" presStyleCnt="0"/>
      <dgm:spPr/>
    </dgm:pt>
    <dgm:pt modelId="{5507EBF9-2494-4977-A7A0-B2BAD2C27F8A}" type="pres">
      <dgm:prSet presAssocID="{20D99E7B-6788-4741-809A-6B9A5E9A7956}" presName="textA" presStyleLbl="revTx" presStyleIdx="2" presStyleCnt="3" custLinFactY="50761" custLinFactNeighborX="-1559" custLinFactNeighborY="100000">
        <dgm:presLayoutVars>
          <dgm:bulletEnabled val="1"/>
        </dgm:presLayoutVars>
      </dgm:prSet>
      <dgm:spPr/>
    </dgm:pt>
    <dgm:pt modelId="{D62C0DE8-0BDB-43B3-9ADC-A7F88A36C9A2}" type="pres">
      <dgm:prSet presAssocID="{20D99E7B-6788-4741-809A-6B9A5E9A7956}" presName="circleA" presStyleLbl="node1" presStyleIdx="2" presStyleCnt="3"/>
      <dgm:spPr/>
    </dgm:pt>
    <dgm:pt modelId="{DE7853DA-B724-468C-9C97-A04439FE3B2E}" type="pres">
      <dgm:prSet presAssocID="{20D99E7B-6788-4741-809A-6B9A5E9A7956}" presName="spaceA" presStyleCnt="0"/>
      <dgm:spPr/>
    </dgm:pt>
  </dgm:ptLst>
  <dgm:cxnLst>
    <dgm:cxn modelId="{9696291C-ADA4-4CBB-9FB8-73EA99DD563E}" type="presOf" srcId="{AD649F45-DFB0-411D-A1FD-65F9AFE48B60}" destId="{D212FFCE-236F-4019-B60C-EA9821BF0B90}" srcOrd="0" destOrd="0" presId="urn:microsoft.com/office/officeart/2005/8/layout/hProcess11"/>
    <dgm:cxn modelId="{B6E1B72E-8ED9-4869-93CD-09E549F88BD5}" type="presOf" srcId="{D570CBB8-7C22-474C-B9DE-AD28D6BE8A92}" destId="{04C300BB-5ED6-4833-95AD-D5F8D39BBDB3}" srcOrd="0" destOrd="0" presId="urn:microsoft.com/office/officeart/2005/8/layout/hProcess11"/>
    <dgm:cxn modelId="{33A25366-4FC0-4359-A7CF-A229CAD7DDAC}" srcId="{D570CBB8-7C22-474C-B9DE-AD28D6BE8A92}" destId="{AD649F45-DFB0-411D-A1FD-65F9AFE48B60}" srcOrd="1" destOrd="0" parTransId="{87BE0366-5021-4D54-8223-76C4CCFDEC29}" sibTransId="{34CE9A34-B242-4796-9803-5FDBC78B7F7A}"/>
    <dgm:cxn modelId="{98B1BB9D-B731-4489-9B6F-CA3F5D512BBA}" type="presOf" srcId="{20D99E7B-6788-4741-809A-6B9A5E9A7956}" destId="{5507EBF9-2494-4977-A7A0-B2BAD2C27F8A}" srcOrd="0" destOrd="0" presId="urn:microsoft.com/office/officeart/2005/8/layout/hProcess11"/>
    <dgm:cxn modelId="{01D46F9E-6BD5-4B0B-B084-2D8ADBCC276A}" srcId="{D570CBB8-7C22-474C-B9DE-AD28D6BE8A92}" destId="{20D99E7B-6788-4741-809A-6B9A5E9A7956}" srcOrd="2" destOrd="0" parTransId="{7CD91509-43C5-44F3-80A2-4C730847E5A1}" sibTransId="{AA194DF5-1076-487D-A15B-BD8E818FEFCB}"/>
    <dgm:cxn modelId="{152AB9CD-80EF-4BE5-9C6A-67119F4BCDC5}" srcId="{D570CBB8-7C22-474C-B9DE-AD28D6BE8A92}" destId="{A1A703BC-7B8E-418B-B105-33370B9AC3AB}" srcOrd="0" destOrd="0" parTransId="{D9A868D1-344F-4D70-90A2-9009C78DD77A}" sibTransId="{8BE9803E-79BD-4C7D-8BBB-CA73BEF6329A}"/>
    <dgm:cxn modelId="{11EF04E9-FDA7-454A-B324-43F1E1D820AD}" type="presOf" srcId="{A1A703BC-7B8E-418B-B105-33370B9AC3AB}" destId="{A09B9C36-D4A1-46C1-BBA4-A77CBF114F2A}" srcOrd="0" destOrd="0" presId="urn:microsoft.com/office/officeart/2005/8/layout/hProcess11"/>
    <dgm:cxn modelId="{47C86586-0CBA-42AB-9A77-7A8780B7CCA6}" type="presParOf" srcId="{04C300BB-5ED6-4833-95AD-D5F8D39BBDB3}" destId="{C49E895D-D00D-438E-A885-A916200071A1}" srcOrd="0" destOrd="0" presId="urn:microsoft.com/office/officeart/2005/8/layout/hProcess11"/>
    <dgm:cxn modelId="{4CD1679A-6675-492B-A571-EC485DB73E07}" type="presParOf" srcId="{04C300BB-5ED6-4833-95AD-D5F8D39BBDB3}" destId="{F22BB911-DFDD-4CBE-8D4B-49427ADF3BC4}" srcOrd="1" destOrd="0" presId="urn:microsoft.com/office/officeart/2005/8/layout/hProcess11"/>
    <dgm:cxn modelId="{219E7C20-F9B0-484B-B39B-D842F2A5DDD6}" type="presParOf" srcId="{F22BB911-DFDD-4CBE-8D4B-49427ADF3BC4}" destId="{DE6E3D47-AF13-44E0-8825-0C47CCA29E26}" srcOrd="0" destOrd="0" presId="urn:microsoft.com/office/officeart/2005/8/layout/hProcess11"/>
    <dgm:cxn modelId="{F8DB062B-83DB-4B30-98A1-6B799BAAA46C}" type="presParOf" srcId="{DE6E3D47-AF13-44E0-8825-0C47CCA29E26}" destId="{A09B9C36-D4A1-46C1-BBA4-A77CBF114F2A}" srcOrd="0" destOrd="0" presId="urn:microsoft.com/office/officeart/2005/8/layout/hProcess11"/>
    <dgm:cxn modelId="{6B9DC9F2-017E-43D3-9D9A-3FD03B52FE32}" type="presParOf" srcId="{DE6E3D47-AF13-44E0-8825-0C47CCA29E26}" destId="{784427A5-15D2-44FF-9AF4-59AFDA02384F}" srcOrd="1" destOrd="0" presId="urn:microsoft.com/office/officeart/2005/8/layout/hProcess11"/>
    <dgm:cxn modelId="{A7163036-0F00-4E43-BB4E-5573C95D0CA0}" type="presParOf" srcId="{DE6E3D47-AF13-44E0-8825-0C47CCA29E26}" destId="{C1E1719B-329F-4320-BC86-1DCFB3DAF5B6}" srcOrd="2" destOrd="0" presId="urn:microsoft.com/office/officeart/2005/8/layout/hProcess11"/>
    <dgm:cxn modelId="{2B2ADDEB-66BF-4245-8AFF-C5CCEB7641A0}" type="presParOf" srcId="{F22BB911-DFDD-4CBE-8D4B-49427ADF3BC4}" destId="{AB79A292-B868-4747-B750-81142877ECF8}" srcOrd="1" destOrd="0" presId="urn:microsoft.com/office/officeart/2005/8/layout/hProcess11"/>
    <dgm:cxn modelId="{99EBBA96-1129-47C5-836A-BB419D88F245}" type="presParOf" srcId="{F22BB911-DFDD-4CBE-8D4B-49427ADF3BC4}" destId="{967FB559-AAC6-4F2E-A590-E5DC80882B72}" srcOrd="2" destOrd="0" presId="urn:microsoft.com/office/officeart/2005/8/layout/hProcess11"/>
    <dgm:cxn modelId="{7AEAE176-641E-486D-B335-470CEDBD9477}" type="presParOf" srcId="{967FB559-AAC6-4F2E-A590-E5DC80882B72}" destId="{D212FFCE-236F-4019-B60C-EA9821BF0B90}" srcOrd="0" destOrd="0" presId="urn:microsoft.com/office/officeart/2005/8/layout/hProcess11"/>
    <dgm:cxn modelId="{25487909-60C1-480A-A522-B13F28DFC9E1}" type="presParOf" srcId="{967FB559-AAC6-4F2E-A590-E5DC80882B72}" destId="{C3585B6F-DE0C-4521-9DC7-609A76A1174A}" srcOrd="1" destOrd="0" presId="urn:microsoft.com/office/officeart/2005/8/layout/hProcess11"/>
    <dgm:cxn modelId="{44F586B8-1C04-4688-955F-35AA4D8A43B4}" type="presParOf" srcId="{967FB559-AAC6-4F2E-A590-E5DC80882B72}" destId="{0A4DA15E-6443-4B32-A5D6-3D9B1863DAB3}" srcOrd="2" destOrd="0" presId="urn:microsoft.com/office/officeart/2005/8/layout/hProcess11"/>
    <dgm:cxn modelId="{8B7521ED-B92E-4E37-8FF9-1E2757D3999B}" type="presParOf" srcId="{F22BB911-DFDD-4CBE-8D4B-49427ADF3BC4}" destId="{6A6CD785-6853-4AB4-8186-AD66EADB7144}" srcOrd="3" destOrd="0" presId="urn:microsoft.com/office/officeart/2005/8/layout/hProcess11"/>
    <dgm:cxn modelId="{05956D44-842E-4F33-B005-2655072EA804}" type="presParOf" srcId="{F22BB911-DFDD-4CBE-8D4B-49427ADF3BC4}" destId="{C7AE3B88-5645-41D5-885B-51FCF8B39984}" srcOrd="4" destOrd="0" presId="urn:microsoft.com/office/officeart/2005/8/layout/hProcess11"/>
    <dgm:cxn modelId="{03BBFC8B-CB5A-4F07-BB46-D3ACF59698B8}" type="presParOf" srcId="{C7AE3B88-5645-41D5-885B-51FCF8B39984}" destId="{5507EBF9-2494-4977-A7A0-B2BAD2C27F8A}" srcOrd="0" destOrd="0" presId="urn:microsoft.com/office/officeart/2005/8/layout/hProcess11"/>
    <dgm:cxn modelId="{B631E44C-52DD-4ECC-A88D-B2EF3CD4CDCF}" type="presParOf" srcId="{C7AE3B88-5645-41D5-885B-51FCF8B39984}" destId="{D62C0DE8-0BDB-43B3-9ADC-A7F88A36C9A2}" srcOrd="1" destOrd="0" presId="urn:microsoft.com/office/officeart/2005/8/layout/hProcess11"/>
    <dgm:cxn modelId="{9E9BA46A-65B5-4FF2-9FD2-569E195B21CC}" type="presParOf" srcId="{C7AE3B88-5645-41D5-885B-51FCF8B39984}" destId="{DE7853DA-B724-468C-9C97-A04439FE3B2E}" srcOrd="2" destOrd="0" presId="urn:microsoft.com/office/officeart/2005/8/layout/hProcess1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809975-91D1-45A8-B331-AD25130CCF72}">
      <dsp:nvSpPr>
        <dsp:cNvPr id="0" name=""/>
        <dsp:cNvSpPr/>
      </dsp:nvSpPr>
      <dsp:spPr>
        <a:xfrm>
          <a:off x="55416" y="0"/>
          <a:ext cx="11850258" cy="1969120"/>
        </a:xfrm>
        <a:prstGeom prst="swooshArrow">
          <a:avLst>
            <a:gd name="adj1" fmla="val 25000"/>
            <a:gd name="adj2" fmla="val 25000"/>
          </a:avLst>
        </a:prstGeom>
        <a:gradFill flip="none" rotWithShape="1">
          <a:gsLst>
            <a:gs pos="0">
              <a:schemeClr val="tx2">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a:ln>
          <a:noFill/>
        </a:ln>
        <a:effectLst/>
      </dsp:spPr>
      <dsp:style>
        <a:lnRef idx="0">
          <a:scrgbClr r="0" g="0" b="0"/>
        </a:lnRef>
        <a:fillRef idx="1">
          <a:scrgbClr r="0" g="0" b="0"/>
        </a:fillRef>
        <a:effectRef idx="0">
          <a:scrgbClr r="0" g="0" b="0"/>
        </a:effectRef>
        <a:fontRef idx="minor"/>
      </dsp:style>
    </dsp:sp>
    <dsp:sp modelId="{61F7E81D-61BF-4858-92D7-3DD8BBE4A894}">
      <dsp:nvSpPr>
        <dsp:cNvPr id="0" name=""/>
        <dsp:cNvSpPr/>
      </dsp:nvSpPr>
      <dsp:spPr>
        <a:xfrm>
          <a:off x="1605627" y="1394914"/>
          <a:ext cx="81915" cy="8191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E17805-40C6-4ACC-A8EA-302AC61E3120}">
      <dsp:nvSpPr>
        <dsp:cNvPr id="0" name=""/>
        <dsp:cNvSpPr/>
      </dsp:nvSpPr>
      <dsp:spPr>
        <a:xfrm>
          <a:off x="1134493" y="1576139"/>
          <a:ext cx="1453824" cy="392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405" tIns="0" rIns="0" bIns="0" numCol="1" spcCol="1270" anchor="t" anchorCtr="0">
          <a:noAutofit/>
        </a:bodyPr>
        <a:lstStyle/>
        <a:p>
          <a:pPr marL="0" lvl="0" indent="0" algn="l" defTabSz="889000">
            <a:lnSpc>
              <a:spcPct val="90000"/>
            </a:lnSpc>
            <a:spcBef>
              <a:spcPct val="0"/>
            </a:spcBef>
            <a:spcAft>
              <a:spcPct val="35000"/>
            </a:spcAft>
            <a:buNone/>
          </a:pPr>
          <a:r>
            <a:rPr lang="en-GB" sz="2000" kern="1200" dirty="0">
              <a:latin typeface="Montserrat Regular" panose="00000500000000000000" pitchFamily="2" charset="0"/>
            </a:rPr>
            <a:t>Illiteracy</a:t>
          </a:r>
        </a:p>
      </dsp:txBody>
      <dsp:txXfrm>
        <a:off x="1134493" y="1576139"/>
        <a:ext cx="1453824" cy="392980"/>
      </dsp:txXfrm>
    </dsp:sp>
    <dsp:sp modelId="{65EE0CC8-CA74-4808-B543-D3A4F0527927}">
      <dsp:nvSpPr>
        <dsp:cNvPr id="0" name=""/>
        <dsp:cNvSpPr/>
      </dsp:nvSpPr>
      <dsp:spPr>
        <a:xfrm>
          <a:off x="5313696" y="774526"/>
          <a:ext cx="148077" cy="14807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C1F84D-5C09-4548-9976-5D029839A5F8}">
      <dsp:nvSpPr>
        <dsp:cNvPr id="0" name=""/>
        <dsp:cNvSpPr/>
      </dsp:nvSpPr>
      <dsp:spPr>
        <a:xfrm>
          <a:off x="4627361" y="1265378"/>
          <a:ext cx="1919950" cy="6336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463" tIns="0" rIns="0" bIns="0" numCol="1" spcCol="1270" anchor="t" anchorCtr="0">
          <a:noAutofit/>
        </a:bodyPr>
        <a:lstStyle/>
        <a:p>
          <a:pPr marL="0" lvl="0" indent="0" algn="l" defTabSz="889000">
            <a:lnSpc>
              <a:spcPct val="90000"/>
            </a:lnSpc>
            <a:spcBef>
              <a:spcPct val="0"/>
            </a:spcBef>
            <a:spcAft>
              <a:spcPct val="35000"/>
            </a:spcAft>
            <a:buNone/>
          </a:pPr>
          <a:r>
            <a:rPr lang="en-GB" sz="2000" kern="1200" dirty="0">
              <a:latin typeface="Montserrat Regular" panose="00000500000000000000" pitchFamily="2" charset="0"/>
            </a:rPr>
            <a:t>Basic to </a:t>
          </a:r>
          <a:br>
            <a:rPr lang="en-GB" sz="2000" kern="1200" dirty="0">
              <a:latin typeface="Montserrat Regular" panose="00000500000000000000" pitchFamily="2" charset="0"/>
            </a:rPr>
          </a:br>
          <a:r>
            <a:rPr lang="en-GB" sz="2000" kern="1200" dirty="0">
              <a:latin typeface="Montserrat Regular" panose="00000500000000000000" pitchFamily="2" charset="0"/>
            </a:rPr>
            <a:t>High-school</a:t>
          </a:r>
        </a:p>
      </dsp:txBody>
      <dsp:txXfrm>
        <a:off x="4627361" y="1265378"/>
        <a:ext cx="1919950" cy="633626"/>
      </dsp:txXfrm>
    </dsp:sp>
    <dsp:sp modelId="{0F993F7C-5A37-48F1-B8D9-F5ADFEEBAD75}">
      <dsp:nvSpPr>
        <dsp:cNvPr id="0" name=""/>
        <dsp:cNvSpPr/>
      </dsp:nvSpPr>
      <dsp:spPr>
        <a:xfrm>
          <a:off x="8918166" y="465292"/>
          <a:ext cx="204788" cy="20478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CD9E58-4FA7-4247-BDD3-A95974450447}">
      <dsp:nvSpPr>
        <dsp:cNvPr id="0" name=""/>
        <dsp:cNvSpPr/>
      </dsp:nvSpPr>
      <dsp:spPr>
        <a:xfrm>
          <a:off x="8217777" y="1265376"/>
          <a:ext cx="2081727" cy="673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513" tIns="0" rIns="0" bIns="0" numCol="1" spcCol="1270" anchor="t" anchorCtr="0">
          <a:noAutofit/>
        </a:bodyPr>
        <a:lstStyle/>
        <a:p>
          <a:pPr marL="0" lvl="0" indent="0" algn="l" defTabSz="889000">
            <a:lnSpc>
              <a:spcPct val="90000"/>
            </a:lnSpc>
            <a:spcBef>
              <a:spcPct val="0"/>
            </a:spcBef>
            <a:spcAft>
              <a:spcPct val="35000"/>
            </a:spcAft>
            <a:buNone/>
          </a:pPr>
          <a:r>
            <a:rPr lang="en-GB" sz="2000" kern="1200" dirty="0">
              <a:latin typeface="Montserrat Regular" panose="00000500000000000000" pitchFamily="2" charset="0"/>
            </a:rPr>
            <a:t>Higher Education</a:t>
          </a:r>
        </a:p>
      </dsp:txBody>
      <dsp:txXfrm>
        <a:off x="8217777" y="1265376"/>
        <a:ext cx="2081727" cy="6735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9E895D-D00D-438E-A885-A916200071A1}">
      <dsp:nvSpPr>
        <dsp:cNvPr id="0" name=""/>
        <dsp:cNvSpPr/>
      </dsp:nvSpPr>
      <dsp:spPr>
        <a:xfrm>
          <a:off x="0" y="690692"/>
          <a:ext cx="11822546" cy="920922"/>
        </a:xfrm>
        <a:prstGeom prst="notchedRightArrow">
          <a:avLst/>
        </a:prstGeom>
        <a:solidFill>
          <a:schemeClr val="tx2">
            <a:lumMod val="75000"/>
          </a:schemeClr>
        </a:solidFill>
        <a:ln>
          <a:noFill/>
        </a:ln>
        <a:effectLst/>
      </dsp:spPr>
      <dsp:style>
        <a:lnRef idx="0">
          <a:scrgbClr r="0" g="0" b="0"/>
        </a:lnRef>
        <a:fillRef idx="1">
          <a:scrgbClr r="0" g="0" b="0"/>
        </a:fillRef>
        <a:effectRef idx="0">
          <a:scrgbClr r="0" g="0" b="0"/>
        </a:effectRef>
        <a:fontRef idx="minor"/>
      </dsp:style>
    </dsp:sp>
    <dsp:sp modelId="{A09B9C36-D4A1-46C1-BBA4-A77CBF114F2A}">
      <dsp:nvSpPr>
        <dsp:cNvPr id="0" name=""/>
        <dsp:cNvSpPr/>
      </dsp:nvSpPr>
      <dsp:spPr>
        <a:xfrm>
          <a:off x="14865" y="1381384"/>
          <a:ext cx="3429000" cy="9209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149352" numCol="1" spcCol="1270" anchor="t" anchorCtr="0">
          <a:noAutofit/>
        </a:bodyPr>
        <a:lstStyle/>
        <a:p>
          <a:pPr marL="0" lvl="0" indent="0" algn="ctr" defTabSz="933450">
            <a:lnSpc>
              <a:spcPct val="90000"/>
            </a:lnSpc>
            <a:spcBef>
              <a:spcPct val="0"/>
            </a:spcBef>
            <a:spcAft>
              <a:spcPct val="35000"/>
            </a:spcAft>
            <a:buNone/>
          </a:pPr>
          <a:r>
            <a:rPr lang="en-GB" sz="2100" kern="1200" dirty="0">
              <a:latin typeface="Montserrat Regular" panose="00000500000000000000" pitchFamily="2" charset="0"/>
            </a:rPr>
            <a:t>Early science </a:t>
          </a:r>
          <a:br>
            <a:rPr lang="en-GB" sz="2100" kern="1200" dirty="0">
              <a:latin typeface="Montserrat Regular" panose="00000500000000000000" pitchFamily="2" charset="0"/>
            </a:rPr>
          </a:br>
          <a:r>
            <a:rPr lang="en-GB" sz="2100" kern="1200" dirty="0">
              <a:latin typeface="Montserrat Regular" panose="00000500000000000000" pitchFamily="2" charset="0"/>
            </a:rPr>
            <a:t>(1600’s – early 1800’s)</a:t>
          </a:r>
        </a:p>
      </dsp:txBody>
      <dsp:txXfrm>
        <a:off x="14865" y="1381384"/>
        <a:ext cx="3429000" cy="920922"/>
      </dsp:txXfrm>
    </dsp:sp>
    <dsp:sp modelId="{784427A5-15D2-44FF-9AF4-59AFDA02384F}">
      <dsp:nvSpPr>
        <dsp:cNvPr id="0" name=""/>
        <dsp:cNvSpPr/>
      </dsp:nvSpPr>
      <dsp:spPr>
        <a:xfrm>
          <a:off x="1604580" y="1036038"/>
          <a:ext cx="230230" cy="23023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12FFCE-236F-4019-B60C-EA9821BF0B90}">
      <dsp:nvSpPr>
        <dsp:cNvPr id="0" name=""/>
        <dsp:cNvSpPr/>
      </dsp:nvSpPr>
      <dsp:spPr>
        <a:xfrm>
          <a:off x="3605645" y="1381384"/>
          <a:ext cx="3429000" cy="9209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149352" numCol="1" spcCol="1270" anchor="t" anchorCtr="0">
          <a:noAutofit/>
        </a:bodyPr>
        <a:lstStyle/>
        <a:p>
          <a:pPr marL="0" lvl="0" indent="0" algn="ctr" defTabSz="933450">
            <a:lnSpc>
              <a:spcPct val="90000"/>
            </a:lnSpc>
            <a:spcBef>
              <a:spcPct val="0"/>
            </a:spcBef>
            <a:spcAft>
              <a:spcPct val="35000"/>
            </a:spcAft>
            <a:buNone/>
          </a:pPr>
          <a:r>
            <a:rPr lang="en-GB" sz="2100" kern="1200" dirty="0">
              <a:latin typeface="Montserrat Regular" panose="00000500000000000000" pitchFamily="2" charset="0"/>
            </a:rPr>
            <a:t>Professional science </a:t>
          </a:r>
          <a:br>
            <a:rPr lang="en-GB" sz="2100" kern="1200" dirty="0">
              <a:latin typeface="Montserrat Regular" panose="00000500000000000000" pitchFamily="2" charset="0"/>
            </a:rPr>
          </a:br>
          <a:r>
            <a:rPr lang="en-GB" sz="2100" kern="1200" dirty="0">
              <a:latin typeface="Montserrat Regular" panose="00000500000000000000" pitchFamily="2" charset="0"/>
            </a:rPr>
            <a:t>(late 1800’s – 1900’s)</a:t>
          </a:r>
        </a:p>
      </dsp:txBody>
      <dsp:txXfrm>
        <a:off x="3605645" y="1381384"/>
        <a:ext cx="3429000" cy="920922"/>
      </dsp:txXfrm>
    </dsp:sp>
    <dsp:sp modelId="{C3585B6F-DE0C-4521-9DC7-609A76A1174A}">
      <dsp:nvSpPr>
        <dsp:cNvPr id="0" name=""/>
        <dsp:cNvSpPr/>
      </dsp:nvSpPr>
      <dsp:spPr>
        <a:xfrm>
          <a:off x="5205030" y="1036038"/>
          <a:ext cx="230230" cy="23023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07EBF9-2494-4977-A7A0-B2BAD2C27F8A}">
      <dsp:nvSpPr>
        <dsp:cNvPr id="0" name=""/>
        <dsp:cNvSpPr/>
      </dsp:nvSpPr>
      <dsp:spPr>
        <a:xfrm>
          <a:off x="7152637" y="1381384"/>
          <a:ext cx="3429000" cy="9209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149352" numCol="1" spcCol="1270" anchor="t" anchorCtr="0">
          <a:noAutofit/>
        </a:bodyPr>
        <a:lstStyle/>
        <a:p>
          <a:pPr marL="0" lvl="0" indent="0" algn="ctr" defTabSz="933450">
            <a:lnSpc>
              <a:spcPct val="90000"/>
            </a:lnSpc>
            <a:spcBef>
              <a:spcPct val="0"/>
            </a:spcBef>
            <a:spcAft>
              <a:spcPct val="35000"/>
            </a:spcAft>
            <a:buNone/>
          </a:pPr>
          <a:r>
            <a:rPr lang="en-GB" sz="2100" kern="1200" dirty="0">
              <a:latin typeface="Montserrat Regular" panose="00000500000000000000" pitchFamily="2" charset="0"/>
            </a:rPr>
            <a:t>Opening Science </a:t>
          </a:r>
          <a:br>
            <a:rPr lang="en-GB" sz="2100" kern="1200" dirty="0">
              <a:latin typeface="Montserrat Regular" panose="00000500000000000000" pitchFamily="2" charset="0"/>
            </a:rPr>
          </a:br>
          <a:r>
            <a:rPr lang="en-GB" sz="2100" kern="1200" dirty="0">
              <a:latin typeface="Montserrat Regular" panose="00000500000000000000" pitchFamily="2" charset="0"/>
            </a:rPr>
            <a:t>(since 2000’s)</a:t>
          </a:r>
        </a:p>
      </dsp:txBody>
      <dsp:txXfrm>
        <a:off x="7152637" y="1381384"/>
        <a:ext cx="3429000" cy="920922"/>
      </dsp:txXfrm>
    </dsp:sp>
    <dsp:sp modelId="{D62C0DE8-0BDB-43B3-9ADC-A7F88A36C9A2}">
      <dsp:nvSpPr>
        <dsp:cNvPr id="0" name=""/>
        <dsp:cNvSpPr/>
      </dsp:nvSpPr>
      <dsp:spPr>
        <a:xfrm>
          <a:off x="8805480" y="1036038"/>
          <a:ext cx="230230" cy="23023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3BCB5D-0257-46DC-B3CA-B08F03CF5F82}" type="datetimeFigureOut">
              <a:rPr lang="en-GB" smtClean="0"/>
              <a:t>03/12/2024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C4694B-22E3-4DBC-8CE5-0C05252CDA32}" type="slidenum">
              <a:rPr lang="en-GB" smtClean="0"/>
              <a:t>‹#›</a:t>
            </a:fld>
            <a:endParaRPr lang="en-GB"/>
          </a:p>
        </p:txBody>
      </p:sp>
    </p:spTree>
    <p:extLst>
      <p:ext uri="{BB962C8B-B14F-4D97-AF65-F5344CB8AC3E}">
        <p14:creationId xmlns:p14="http://schemas.microsoft.com/office/powerpoint/2010/main" val="467791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uantwerpen.be/en/staff/sarah-lebeer/"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ec.europa.eu/research-and-innovation/en/statistics/policy-support-facility/psf-challenge/mutual-learning-exercise-citizen-science-initiatives-policy-and-practice"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EC4694B-22E3-4DBC-8CE5-0C05252CDA32}" type="slidenum">
              <a:rPr lang="en-GB" smtClean="0"/>
              <a:t>3</a:t>
            </a:fld>
            <a:endParaRPr lang="en-GB"/>
          </a:p>
        </p:txBody>
      </p:sp>
    </p:spTree>
    <p:extLst>
      <p:ext uri="{BB962C8B-B14F-4D97-AF65-F5344CB8AC3E}">
        <p14:creationId xmlns:p14="http://schemas.microsoft.com/office/powerpoint/2010/main" val="25818126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7075" y="563563"/>
            <a:ext cx="5486400" cy="3086100"/>
          </a:xfrm>
        </p:spPr>
      </p:sp>
      <p:sp>
        <p:nvSpPr>
          <p:cNvPr id="3" name="Notes Placeholder 2"/>
          <p:cNvSpPr>
            <a:spLocks noGrp="1"/>
          </p:cNvSpPr>
          <p:nvPr>
            <p:ph type="body" idx="1"/>
          </p:nvPr>
        </p:nvSpPr>
        <p:spPr/>
        <p:txBody>
          <a:bodyPr/>
          <a:lstStyle/>
          <a:p>
            <a:r>
              <a:rPr lang="en-US" sz="1200" b="0" i="1" kern="1200" dirty="0">
                <a:solidFill>
                  <a:schemeClr val="tx1"/>
                </a:solidFill>
                <a:effectLst/>
                <a:latin typeface="Garamond" panose="02020404030301010803" pitchFamily="18" charset="0"/>
                <a:ea typeface="+mn-ea"/>
                <a:cs typeface="+mn-cs"/>
              </a:rPr>
              <a:t>More troubling, perhaps, is the potential for conflicts of interest. One reason that some citizen scientists volunteer is to advance their political objectives. Opponents of fracking, for example, might help to track possible pollution because they want to gather evidence of harmful effects. When Australian scientists asked people who had volunteered to monitor koala populations how the animals should be managed, they found that the citizen scientists had strong views on protection that did not reflect broader public opinion.</a:t>
            </a:r>
            <a:endParaRPr lang="en-GB" dirty="0"/>
          </a:p>
        </p:txBody>
      </p:sp>
      <p:sp>
        <p:nvSpPr>
          <p:cNvPr id="4" name="Slide Number Placeholder 3"/>
          <p:cNvSpPr>
            <a:spLocks noGrp="1"/>
          </p:cNvSpPr>
          <p:nvPr>
            <p:ph type="sldNum" sz="quarter" idx="5"/>
          </p:nvPr>
        </p:nvSpPr>
        <p:spPr/>
        <p:txBody>
          <a:bodyPr/>
          <a:lstStyle/>
          <a:p>
            <a:fld id="{896C3610-8F32-4F21-BC0B-21CF161A4F84}" type="slidenum">
              <a:rPr lang="en-GB" smtClean="0"/>
              <a:t>38</a:t>
            </a:fld>
            <a:endParaRPr lang="en-GB"/>
          </a:p>
        </p:txBody>
      </p:sp>
    </p:spTree>
    <p:extLst>
      <p:ext uri="{BB962C8B-B14F-4D97-AF65-F5344CB8AC3E}">
        <p14:creationId xmlns:p14="http://schemas.microsoft.com/office/powerpoint/2010/main" val="7353377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11a9a9ddbcf_4_2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8" name="Google Shape;108;g11a9a9ddbcf_4_2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890007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7075" y="563563"/>
            <a:ext cx="5486400" cy="3086100"/>
          </a:xfrm>
        </p:spPr>
      </p:sp>
      <p:sp>
        <p:nvSpPr>
          <p:cNvPr id="3" name="Notes Placeholder 2"/>
          <p:cNvSpPr>
            <a:spLocks noGrp="1"/>
          </p:cNvSpPr>
          <p:nvPr>
            <p:ph type="body" idx="1"/>
          </p:nvPr>
        </p:nvSpPr>
        <p:spPr/>
        <p:txBody>
          <a:bodyPr/>
          <a:lstStyle/>
          <a:p>
            <a:r>
              <a:rPr lang="en-GB" dirty="0"/>
              <a:t>Last year, public television in the USA broadcasted a programme dedicated to citizen science, which you can watch online. </a:t>
            </a:r>
          </a:p>
        </p:txBody>
      </p:sp>
      <p:sp>
        <p:nvSpPr>
          <p:cNvPr id="4" name="Slide Number Placeholder 3"/>
          <p:cNvSpPr>
            <a:spLocks noGrp="1"/>
          </p:cNvSpPr>
          <p:nvPr>
            <p:ph type="sldNum" sz="quarter" idx="10"/>
          </p:nvPr>
        </p:nvSpPr>
        <p:spPr/>
        <p:txBody>
          <a:bodyPr/>
          <a:lstStyle/>
          <a:p>
            <a:fld id="{896C3610-8F32-4F21-BC0B-21CF161A4F84}" type="slidenum">
              <a:rPr lang="en-GB" smtClean="0"/>
              <a:t>46</a:t>
            </a:fld>
            <a:endParaRPr lang="en-GB"/>
          </a:p>
        </p:txBody>
      </p:sp>
    </p:spTree>
    <p:extLst>
      <p:ext uri="{BB962C8B-B14F-4D97-AF65-F5344CB8AC3E}">
        <p14:creationId xmlns:p14="http://schemas.microsoft.com/office/powerpoint/2010/main" val="3519715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7075" y="563563"/>
            <a:ext cx="5486400" cy="3086100"/>
          </a:xfrm>
        </p:spPr>
      </p:sp>
      <p:sp>
        <p:nvSpPr>
          <p:cNvPr id="3" name="Notes Placeholder 2"/>
          <p:cNvSpPr>
            <a:spLocks noGrp="1"/>
          </p:cNvSpPr>
          <p:nvPr>
            <p:ph type="body" idx="1"/>
          </p:nvPr>
        </p:nvSpPr>
        <p:spPr/>
        <p:txBody>
          <a:bodyPr/>
          <a:lstStyle/>
          <a:p>
            <a:r>
              <a:rPr lang="en-GB" dirty="0">
                <a:latin typeface="Trebuchet MS" pitchFamily="34" charset="0"/>
              </a:rPr>
              <a:t>We are now entering the current state of science and citizen science, in which we’re seeing citizen science gain recognition in research and policy, and we also see growth in organisations and activities – we will cover them soon. However, the question that we will explore is why do we see it now? </a:t>
            </a:r>
          </a:p>
        </p:txBody>
      </p:sp>
      <p:sp>
        <p:nvSpPr>
          <p:cNvPr id="4" name="Slide Number Placeholder 3"/>
          <p:cNvSpPr>
            <a:spLocks noGrp="1"/>
          </p:cNvSpPr>
          <p:nvPr>
            <p:ph type="sldNum" sz="quarter" idx="10"/>
          </p:nvPr>
        </p:nvSpPr>
        <p:spPr/>
        <p:txBody>
          <a:bodyPr/>
          <a:lstStyle/>
          <a:p>
            <a:fld id="{815A36D7-EBEC-4C3B-B3B0-18BCF6F5D994}" type="slidenum">
              <a:rPr lang="en-GB" smtClean="0"/>
              <a:t>4</a:t>
            </a:fld>
            <a:endParaRPr lang="en-GB"/>
          </a:p>
        </p:txBody>
      </p:sp>
    </p:spTree>
    <p:extLst>
      <p:ext uri="{BB962C8B-B14F-4D97-AF65-F5344CB8AC3E}">
        <p14:creationId xmlns:p14="http://schemas.microsoft.com/office/powerpoint/2010/main" val="2007867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7075" y="563563"/>
            <a:ext cx="5486400" cy="3086100"/>
          </a:xfrm>
        </p:spPr>
      </p:sp>
      <p:sp>
        <p:nvSpPr>
          <p:cNvPr id="3" name="Notes Placeholder 2"/>
          <p:cNvSpPr>
            <a:spLocks noGrp="1"/>
          </p:cNvSpPr>
          <p:nvPr>
            <p:ph type="body" idx="1"/>
          </p:nvPr>
        </p:nvSpPr>
        <p:spPr/>
        <p:txBody>
          <a:bodyPr/>
          <a:lstStyle/>
          <a:p>
            <a:r>
              <a:rPr lang="en-GB" dirty="0"/>
              <a:t>In the 1990s, the term citizen science started to appear and being used to describe the type of activities that today we include in the term. Probably the most prominent are the book by Alan Irwin with this name, which came out of work that focused on public understanding of science and the need to link science and society, which we will cover at a later part of the course, and the definition by Rick Bonney, which is more focused on sharing observations of nature and engaging amateurs in scientific projects. However, it would take until the late 2000s when citizen science eventually took off as a term and different practices that use a range of names and terminology coalesced around it.</a:t>
            </a:r>
          </a:p>
        </p:txBody>
      </p:sp>
      <p:sp>
        <p:nvSpPr>
          <p:cNvPr id="4" name="Slide Number Placeholder 3"/>
          <p:cNvSpPr>
            <a:spLocks noGrp="1"/>
          </p:cNvSpPr>
          <p:nvPr>
            <p:ph type="sldNum" sz="quarter" idx="10"/>
          </p:nvPr>
        </p:nvSpPr>
        <p:spPr/>
        <p:txBody>
          <a:bodyPr/>
          <a:lstStyle/>
          <a:p>
            <a:fld id="{896C3610-8F32-4F21-BC0B-21CF161A4F84}" type="slidenum">
              <a:rPr lang="en-GB" smtClean="0"/>
              <a:t>5</a:t>
            </a:fld>
            <a:endParaRPr lang="en-GB"/>
          </a:p>
        </p:txBody>
      </p:sp>
    </p:spTree>
    <p:extLst>
      <p:ext uri="{BB962C8B-B14F-4D97-AF65-F5344CB8AC3E}">
        <p14:creationId xmlns:p14="http://schemas.microsoft.com/office/powerpoint/2010/main" val="2598287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we noted, ethical practices are happening inside a community of people. Many times, ethical guidelines are related to a profession (e.g. for civil engineering, or for medical practitioners). However, in communities of practice – a group of people who share values and focus on working in the same area – it is also possible to see ethical guidelines. In our case, we are focusing on the people who are involved in running citizen science projects. Here is an example from an early stage in the development of the European Citizen Science Association, which we will look at in more details in the lecture about organisations and policy, but for now we can point to it as the body that brings together practitioners of citizen science from across Europe and beyond. One of the working groups, which started discussing best practices and standards, was led by Lucy Robinson from the Natural History Museum in London. The group decide to describe these aspects as 10 principles. The principles were suggested in 2014, and then became part of the guidelines of ECSA in 2015. If we look through them, we see that they are including ethical guidance for citizen science projects. Principle 1 and 2 are about what should be included in a project in order to define it as citizen science, but after that, the other principles are about the ethics – what is the right thing to do in a citizen science project: provide feedback to participants, share the data, get credit and so on. You can identify some aspects which are general scientific ethics (using the methodology appropriately) and other principles that are included because of the need for specific attention to the characteristics of citizen science.</a:t>
            </a:r>
          </a:p>
        </p:txBody>
      </p:sp>
      <p:sp>
        <p:nvSpPr>
          <p:cNvPr id="4" name="Slide Number Placeholder 3"/>
          <p:cNvSpPr>
            <a:spLocks noGrp="1"/>
          </p:cNvSpPr>
          <p:nvPr>
            <p:ph type="sldNum" sz="quarter" idx="10"/>
          </p:nvPr>
        </p:nvSpPr>
        <p:spPr/>
        <p:txBody>
          <a:bodyPr/>
          <a:lstStyle/>
          <a:p>
            <a:fld id="{896C3610-8F32-4F21-BC0B-21CF161A4F84}" type="slidenum">
              <a:rPr lang="en-GB" smtClean="0"/>
              <a:t>9</a:t>
            </a:fld>
            <a:endParaRPr lang="en-GB"/>
          </a:p>
        </p:txBody>
      </p:sp>
    </p:spTree>
    <p:extLst>
      <p:ext uri="{BB962C8B-B14F-4D97-AF65-F5344CB8AC3E}">
        <p14:creationId xmlns:p14="http://schemas.microsoft.com/office/powerpoint/2010/main" val="425645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7075" y="563563"/>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9CF2995-AB43-4B7C-B8CD-9DC7C3692A9C}" type="slidenum">
              <a:rPr lang="en-GB" smtClean="0"/>
              <a:t>14</a:t>
            </a:fld>
            <a:endParaRPr lang="en-GB"/>
          </a:p>
        </p:txBody>
      </p:sp>
    </p:spTree>
    <p:extLst>
      <p:ext uri="{BB962C8B-B14F-4D97-AF65-F5344CB8AC3E}">
        <p14:creationId xmlns:p14="http://schemas.microsoft.com/office/powerpoint/2010/main" val="4289778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sng" dirty="0">
                <a:solidFill>
                  <a:srgbClr val="00719A"/>
                </a:solidFill>
                <a:effectLst/>
                <a:latin typeface="Barlow Semi Condensed" panose="020F0502020204030204" pitchFamily="2" charset="0"/>
                <a:hlinkClick r:id="rId3"/>
              </a:rPr>
              <a:t>Sarah </a:t>
            </a:r>
            <a:r>
              <a:rPr lang="en-GB" b="0" i="0" u="sng" dirty="0" err="1">
                <a:solidFill>
                  <a:srgbClr val="00719A"/>
                </a:solidFill>
                <a:effectLst/>
                <a:latin typeface="Barlow Semi Condensed" panose="020F0502020204030204" pitchFamily="2" charset="0"/>
                <a:hlinkClick r:id="rId3"/>
              </a:rPr>
              <a:t>Lebeer</a:t>
            </a:r>
            <a:r>
              <a:rPr lang="en-GB" b="0" i="0" dirty="0">
                <a:solidFill>
                  <a:srgbClr val="00719A"/>
                </a:solidFill>
                <a:effectLst/>
                <a:latin typeface="Barlow Semi Condensed" panose="020F0502020204030204" pitchFamily="2" charset="0"/>
              </a:rPr>
              <a:t> is a professor, microbiologist, bioengineer and the principal investigator of the </a:t>
            </a:r>
            <a:r>
              <a:rPr lang="en-GB" b="0" i="0" dirty="0" err="1">
                <a:solidFill>
                  <a:srgbClr val="00719A"/>
                </a:solidFill>
                <a:effectLst/>
                <a:latin typeface="Barlow Semi Condensed" panose="020F0502020204030204" pitchFamily="2" charset="0"/>
              </a:rPr>
              <a:t>Isala</a:t>
            </a:r>
            <a:r>
              <a:rPr lang="en-GB" b="0" i="0" dirty="0">
                <a:solidFill>
                  <a:srgbClr val="00719A"/>
                </a:solidFill>
                <a:effectLst/>
                <a:latin typeface="Barlow Semi Condensed" panose="020F0502020204030204" pitchFamily="2" charset="0"/>
              </a:rPr>
              <a:t> project. She has been studying the potential of lactobacilli for over 15 years. At the University of Antwerp, she leads the lab of Applied Microbiology and Biotechnology since 2012. Here, several techniques from molecular microbiology and bacterial genetics are combined with functional, microbiome analysis and citizen-science.</a:t>
            </a:r>
            <a:endParaRPr lang="en-GB" dirty="0"/>
          </a:p>
        </p:txBody>
      </p:sp>
      <p:sp>
        <p:nvSpPr>
          <p:cNvPr id="4" name="Slide Number Placeholder 3"/>
          <p:cNvSpPr>
            <a:spLocks noGrp="1"/>
          </p:cNvSpPr>
          <p:nvPr>
            <p:ph type="sldNum" sz="quarter" idx="5"/>
          </p:nvPr>
        </p:nvSpPr>
        <p:spPr/>
        <p:txBody>
          <a:bodyPr/>
          <a:lstStyle/>
          <a:p>
            <a:fld id="{0EC4694B-22E3-4DBC-8CE5-0C05252CDA32}" type="slidenum">
              <a:rPr lang="en-GB" smtClean="0"/>
              <a:t>16</a:t>
            </a:fld>
            <a:endParaRPr lang="en-GB"/>
          </a:p>
        </p:txBody>
      </p:sp>
    </p:spTree>
    <p:extLst>
      <p:ext uri="{BB962C8B-B14F-4D97-AF65-F5344CB8AC3E}">
        <p14:creationId xmlns:p14="http://schemas.microsoft.com/office/powerpoint/2010/main" val="20910982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EC4694B-22E3-4DBC-8CE5-0C05252CDA32}" type="slidenum">
              <a:rPr lang="en-GB" smtClean="0"/>
              <a:t>20</a:t>
            </a:fld>
            <a:endParaRPr lang="en-GB"/>
          </a:p>
        </p:txBody>
      </p:sp>
    </p:spTree>
    <p:extLst>
      <p:ext uri="{BB962C8B-B14F-4D97-AF65-F5344CB8AC3E}">
        <p14:creationId xmlns:p14="http://schemas.microsoft.com/office/powerpoint/2010/main" val="22840452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mj-lt"/>
              <a:buAutoNum type="arabicPeriod"/>
            </a:pPr>
            <a:r>
              <a:rPr lang="en-GB" sz="1200" b="0" i="0" u="none" strike="noStrike" dirty="0">
                <a:solidFill>
                  <a:srgbClr val="000000"/>
                </a:solidFill>
                <a:effectLst/>
                <a:latin typeface="Arial" panose="020B0604020202020204" pitchFamily="34" charset="0"/>
              </a:rPr>
              <a:t>At the EU level, throughout 2022 and at the beginning of 2023, 11 member-state carried out a Mutual Learning Exercise on citizen science policies and initiatives. The study covered in depth environmental citizen science in Belgium, Germany, Austria, and Slovenia. The exercise produced 5 reports that can help signatories to the convention to identify opportunities to integrate citizen science within their research and innovation and environmental monitoring practices </a:t>
            </a:r>
            <a:r>
              <a:rPr lang="en-GB" sz="1200" b="0" i="0" u="sng" strike="noStrike" dirty="0">
                <a:solidFill>
                  <a:srgbClr val="1155CC"/>
                </a:solidFill>
                <a:effectLst/>
                <a:latin typeface="Arial" panose="020B0604020202020204" pitchFamily="34" charset="0"/>
                <a:hlinkClick r:id="rId3"/>
              </a:rPr>
              <a:t>https://ec.europa.eu/research-and-innovation/en/statistics/policy-support-facility/psf-challenge/mutual-learning-exercise-citizen-science-initiatives-policy-and-practice</a:t>
            </a:r>
            <a:r>
              <a:rPr lang="en-GB" sz="1200" b="0" i="0" u="none" strike="noStrike" dirty="0">
                <a:solidFill>
                  <a:srgbClr val="000000"/>
                </a:solidFill>
                <a:effectLst/>
                <a:latin typeface="Arial" panose="020B0604020202020204" pitchFamily="34" charset="0"/>
              </a:rPr>
              <a:t> </a:t>
            </a:r>
          </a:p>
        </p:txBody>
      </p:sp>
      <p:sp>
        <p:nvSpPr>
          <p:cNvPr id="4" name="Slide Number Placeholder 3"/>
          <p:cNvSpPr>
            <a:spLocks noGrp="1"/>
          </p:cNvSpPr>
          <p:nvPr>
            <p:ph type="sldNum" sz="quarter" idx="5"/>
          </p:nvPr>
        </p:nvSpPr>
        <p:spPr/>
        <p:txBody>
          <a:bodyPr/>
          <a:lstStyle/>
          <a:p>
            <a:fld id="{7BDCC1ED-B301-4A46-81A5-74876CF4EB6C}" type="slidenum">
              <a:rPr lang="en-GB" smtClean="0"/>
              <a:t>22</a:t>
            </a:fld>
            <a:endParaRPr lang="en-GB"/>
          </a:p>
        </p:txBody>
      </p:sp>
    </p:spTree>
    <p:extLst>
      <p:ext uri="{BB962C8B-B14F-4D97-AF65-F5344CB8AC3E}">
        <p14:creationId xmlns:p14="http://schemas.microsoft.com/office/powerpoint/2010/main" val="2900629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246063" y="679450"/>
            <a:ext cx="6045201" cy="3400425"/>
          </a:xfrm>
        </p:spPr>
      </p:sp>
      <p:sp>
        <p:nvSpPr>
          <p:cNvPr id="3" name="Notes Placeholder 2"/>
          <p:cNvSpPr>
            <a:spLocks noGrp="1"/>
          </p:cNvSpPr>
          <p:nvPr>
            <p:ph type="body" idx="1"/>
          </p:nvPr>
        </p:nvSpPr>
        <p:spPr bwMode="auto"/>
        <p:txBody>
          <a:bodyPr/>
          <a:lstStyle/>
          <a:p>
            <a:pPr>
              <a:defRPr/>
            </a:pPr>
            <a:r>
              <a:rPr lang="en-GB"/>
              <a:t>Ecological observations (also called biological observations in the UK), with people reporting seeing plants, fungi, and animals, is a very long running activity. There are many such projects – a review in 2012 identified over 230 projects in the UK. A good example for this is a Big Garden Birdwatch – a mass participation project run by the Royal Society for the Protection of Birds (RSPB) and engaging over half a million people to spend one hour, on a weekend, at the end of January, looking to the garden and reporting on the birds that they see. “A long-running citizen science project, the strengths of Big Garden Birdwatch are more obvious on engagement and communication aspects than they are on science. This activity involves an extremely large number of people, many of whom would not class themselves as birdwatchers but are encouraged to watch the familiar birds in their garden for an hour. This raises awareness and, through this engagement, allows the RSPB to build more support for conservation. The release of the results to the media provides the RSPB with its largest media story each year – thereby reaching more people.” (Dr Mark Eaton, RSPB)</a:t>
            </a:r>
            <a:endParaRPr/>
          </a:p>
          <a:p>
            <a:pPr>
              <a:defRPr/>
            </a:pPr>
            <a:r>
              <a:rPr lang="en-GB"/>
              <a:t>In 2021, during a period of lockdown due to the Covid-19 pandemic, over million people participated in the survey </a:t>
            </a:r>
            <a:endParaRPr/>
          </a:p>
          <a:p>
            <a:pPr>
              <a:defRPr/>
            </a:pPr>
            <a:endParaRPr lang="en-GB"/>
          </a:p>
        </p:txBody>
      </p:sp>
      <p:sp>
        <p:nvSpPr>
          <p:cNvPr id="4" name="Slide Number Placeholder 3"/>
          <p:cNvSpPr>
            <a:spLocks noGrp="1"/>
          </p:cNvSpPr>
          <p:nvPr>
            <p:ph type="sldNum" sz="quarter" idx="10"/>
          </p:nvPr>
        </p:nvSpPr>
        <p:spPr bwMode="auto"/>
        <p:txBody>
          <a:bodyPr/>
          <a:lstStyle/>
          <a:p>
            <a:pPr>
              <a:defRPr/>
            </a:pPr>
            <a:fld id="{E6CEB501-1E0B-4539-AFFF-05A0B16B1208}" type="slidenum">
              <a:rPr lang="en-GB"/>
              <a:t>27</a:t>
            </a:fld>
            <a:endParaRPr lang="en-GB"/>
          </a:p>
        </p:txBody>
      </p:sp>
    </p:spTree>
    <p:extLst>
      <p:ext uri="{BB962C8B-B14F-4D97-AF65-F5344CB8AC3E}">
        <p14:creationId xmlns:p14="http://schemas.microsoft.com/office/powerpoint/2010/main" val="3996248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79B6B-0228-62B3-3D85-04408115271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6AEB7E1A-5747-5071-F1E1-F5440912C1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C26CADF9-D97B-32B2-1562-3EE1D60FC77E}"/>
              </a:ext>
            </a:extLst>
          </p:cNvPr>
          <p:cNvSpPr>
            <a:spLocks noGrp="1"/>
          </p:cNvSpPr>
          <p:nvPr>
            <p:ph type="dt" sz="half" idx="10"/>
          </p:nvPr>
        </p:nvSpPr>
        <p:spPr/>
        <p:txBody>
          <a:bodyPr/>
          <a:lstStyle/>
          <a:p>
            <a:fld id="{983BA1D6-A00F-4539-B8F3-2ABBE438A032}" type="datetimeFigureOut">
              <a:rPr lang="en-GB" smtClean="0"/>
              <a:t>03/12/2024</a:t>
            </a:fld>
            <a:endParaRPr lang="en-GB"/>
          </a:p>
        </p:txBody>
      </p:sp>
      <p:sp>
        <p:nvSpPr>
          <p:cNvPr id="5" name="Footer Placeholder 4">
            <a:extLst>
              <a:ext uri="{FF2B5EF4-FFF2-40B4-BE49-F238E27FC236}">
                <a16:creationId xmlns:a16="http://schemas.microsoft.com/office/drawing/2014/main" id="{EBDACAC7-B08D-0B2B-2D05-DB3BA62D106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A8A7E40-0FE6-38B2-5F04-29F81E3FA833}"/>
              </a:ext>
            </a:extLst>
          </p:cNvPr>
          <p:cNvSpPr>
            <a:spLocks noGrp="1"/>
          </p:cNvSpPr>
          <p:nvPr>
            <p:ph type="sldNum" sz="quarter" idx="12"/>
          </p:nvPr>
        </p:nvSpPr>
        <p:spPr/>
        <p:txBody>
          <a:bodyPr/>
          <a:lstStyle/>
          <a:p>
            <a:fld id="{6530F86A-2091-451E-94E8-F27BBFEB6340}" type="slidenum">
              <a:rPr lang="en-GB" smtClean="0"/>
              <a:t>‹#›</a:t>
            </a:fld>
            <a:endParaRPr lang="en-GB"/>
          </a:p>
        </p:txBody>
      </p:sp>
    </p:spTree>
    <p:extLst>
      <p:ext uri="{BB962C8B-B14F-4D97-AF65-F5344CB8AC3E}">
        <p14:creationId xmlns:p14="http://schemas.microsoft.com/office/powerpoint/2010/main" val="659364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B899D-0113-DC33-05E1-CA3AB3469D41}"/>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6F37787F-D6A4-B5BE-9376-3ED47EBEF3D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5314646-002C-4C6E-6DD1-2BB11AEF7CC5}"/>
              </a:ext>
            </a:extLst>
          </p:cNvPr>
          <p:cNvSpPr>
            <a:spLocks noGrp="1"/>
          </p:cNvSpPr>
          <p:nvPr>
            <p:ph type="dt" sz="half" idx="10"/>
          </p:nvPr>
        </p:nvSpPr>
        <p:spPr/>
        <p:txBody>
          <a:bodyPr/>
          <a:lstStyle/>
          <a:p>
            <a:fld id="{983BA1D6-A00F-4539-B8F3-2ABBE438A032}" type="datetimeFigureOut">
              <a:rPr lang="en-GB" smtClean="0"/>
              <a:t>03/12/2024</a:t>
            </a:fld>
            <a:endParaRPr lang="en-GB"/>
          </a:p>
        </p:txBody>
      </p:sp>
      <p:sp>
        <p:nvSpPr>
          <p:cNvPr id="5" name="Footer Placeholder 4">
            <a:extLst>
              <a:ext uri="{FF2B5EF4-FFF2-40B4-BE49-F238E27FC236}">
                <a16:creationId xmlns:a16="http://schemas.microsoft.com/office/drawing/2014/main" id="{1C215402-2401-2EF7-02C4-3FB282E20CA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4157F25-91A4-7366-4B48-81F5671F8E76}"/>
              </a:ext>
            </a:extLst>
          </p:cNvPr>
          <p:cNvSpPr>
            <a:spLocks noGrp="1"/>
          </p:cNvSpPr>
          <p:nvPr>
            <p:ph type="sldNum" sz="quarter" idx="12"/>
          </p:nvPr>
        </p:nvSpPr>
        <p:spPr/>
        <p:txBody>
          <a:bodyPr/>
          <a:lstStyle/>
          <a:p>
            <a:fld id="{6530F86A-2091-451E-94E8-F27BBFEB6340}" type="slidenum">
              <a:rPr lang="en-GB" smtClean="0"/>
              <a:t>‹#›</a:t>
            </a:fld>
            <a:endParaRPr lang="en-GB"/>
          </a:p>
        </p:txBody>
      </p:sp>
    </p:spTree>
    <p:extLst>
      <p:ext uri="{BB962C8B-B14F-4D97-AF65-F5344CB8AC3E}">
        <p14:creationId xmlns:p14="http://schemas.microsoft.com/office/powerpoint/2010/main" val="6999247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B13EF2-97B4-A9BF-F343-38D9421E8148}"/>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3AEC1492-7019-8E22-723A-DC86AC37148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C7781E6-A55A-066A-8499-58B86DD2AFB7}"/>
              </a:ext>
            </a:extLst>
          </p:cNvPr>
          <p:cNvSpPr>
            <a:spLocks noGrp="1"/>
          </p:cNvSpPr>
          <p:nvPr>
            <p:ph type="dt" sz="half" idx="10"/>
          </p:nvPr>
        </p:nvSpPr>
        <p:spPr/>
        <p:txBody>
          <a:bodyPr/>
          <a:lstStyle/>
          <a:p>
            <a:fld id="{983BA1D6-A00F-4539-B8F3-2ABBE438A032}" type="datetimeFigureOut">
              <a:rPr lang="en-GB" smtClean="0"/>
              <a:t>03/12/2024</a:t>
            </a:fld>
            <a:endParaRPr lang="en-GB"/>
          </a:p>
        </p:txBody>
      </p:sp>
      <p:sp>
        <p:nvSpPr>
          <p:cNvPr id="5" name="Footer Placeholder 4">
            <a:extLst>
              <a:ext uri="{FF2B5EF4-FFF2-40B4-BE49-F238E27FC236}">
                <a16:creationId xmlns:a16="http://schemas.microsoft.com/office/drawing/2014/main" id="{D84C981D-F079-0855-5710-E062013766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621CFE8-405B-09EE-D589-72A38D07E725}"/>
              </a:ext>
            </a:extLst>
          </p:cNvPr>
          <p:cNvSpPr>
            <a:spLocks noGrp="1"/>
          </p:cNvSpPr>
          <p:nvPr>
            <p:ph type="sldNum" sz="quarter" idx="12"/>
          </p:nvPr>
        </p:nvSpPr>
        <p:spPr/>
        <p:txBody>
          <a:bodyPr/>
          <a:lstStyle/>
          <a:p>
            <a:fld id="{6530F86A-2091-451E-94E8-F27BBFEB6340}" type="slidenum">
              <a:rPr lang="en-GB" smtClean="0"/>
              <a:t>‹#›</a:t>
            </a:fld>
            <a:endParaRPr lang="en-GB"/>
          </a:p>
        </p:txBody>
      </p:sp>
    </p:spTree>
    <p:extLst>
      <p:ext uri="{BB962C8B-B14F-4D97-AF65-F5344CB8AC3E}">
        <p14:creationId xmlns:p14="http://schemas.microsoft.com/office/powerpoint/2010/main" val="2820680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userDrawn="1">
  <p:cSld name="3_Title and Content">
    <p:spTree>
      <p:nvGrpSpPr>
        <p:cNvPr id="1" name=""/>
        <p:cNvGrpSpPr/>
        <p:nvPr/>
      </p:nvGrpSpPr>
      <p:grpSpPr bwMode="auto">
        <a:xfrm>
          <a:off x="0" y="0"/>
          <a:ext cx="0" cy="0"/>
          <a:chOff x="0" y="0"/>
          <a:chExt cx="0" cy="0"/>
        </a:xfrm>
      </p:grpSpPr>
      <p:sp>
        <p:nvSpPr>
          <p:cNvPr id="7" name="Title Placeholder 1"/>
          <p:cNvSpPr>
            <a:spLocks noGrp="1"/>
          </p:cNvSpPr>
          <p:nvPr>
            <p:ph type="title"/>
          </p:nvPr>
        </p:nvSpPr>
        <p:spPr bwMode="auto">
          <a:xfrm>
            <a:off x="838200" y="468000"/>
            <a:ext cx="10515600" cy="473104"/>
          </a:xfrm>
          <a:prstGeom prst="rect">
            <a:avLst/>
          </a:prstGeom>
        </p:spPr>
        <p:txBody>
          <a:bodyPr vert="horz" lIns="91440" tIns="45720" rIns="91440" bIns="0" rtlCol="0" anchor="b" anchorCtr="0">
            <a:noAutofit/>
          </a:bodyPr>
          <a:lstStyle>
            <a:lvl1pPr>
              <a:defRPr sz="3600" b="1">
                <a:solidFill>
                  <a:schemeClr val="accent2"/>
                </a:solidFill>
              </a:defRPr>
            </a:lvl1pPr>
          </a:lstStyle>
          <a:p>
            <a:pPr>
              <a:defRPr/>
            </a:pPr>
            <a:r>
              <a:rPr lang="en-US" dirty="0"/>
              <a:t>Click to edit Master title style</a:t>
            </a:r>
            <a:endParaRPr lang="en-GB" dirty="0"/>
          </a:p>
        </p:txBody>
      </p:sp>
    </p:spTree>
    <p:extLst>
      <p:ext uri="{BB962C8B-B14F-4D97-AF65-F5344CB8AC3E}">
        <p14:creationId xmlns:p14="http://schemas.microsoft.com/office/powerpoint/2010/main" val="17634187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userDrawn="1">
  <p:cSld name="11_Title Slide">
    <p:spTree>
      <p:nvGrpSpPr>
        <p:cNvPr id="1" name=""/>
        <p:cNvGrpSpPr/>
        <p:nvPr/>
      </p:nvGrpSpPr>
      <p:grpSpPr bwMode="auto">
        <a:xfrm>
          <a:off x="0" y="0"/>
          <a:ext cx="0" cy="0"/>
          <a:chOff x="0" y="0"/>
          <a:chExt cx="0" cy="0"/>
        </a:xfrm>
      </p:grpSpPr>
      <p:sp>
        <p:nvSpPr>
          <p:cNvPr id="2" name="Rectangle 1"/>
          <p:cNvSpPr/>
          <p:nvPr userDrawn="1"/>
        </p:nvSpPr>
        <p:spPr bwMode="auto">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defRPr/>
            </a:pPr>
            <a:endParaRPr lang="en-GB"/>
          </a:p>
        </p:txBody>
      </p:sp>
      <p:sp>
        <p:nvSpPr>
          <p:cNvPr id="3" name="Rectangle 2"/>
          <p:cNvSpPr/>
          <p:nvPr userDrawn="1"/>
        </p:nvSpPr>
        <p:spPr bwMode="auto">
          <a:xfrm>
            <a:off x="1071350" y="1047443"/>
            <a:ext cx="10098096" cy="4636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cxnSp>
        <p:nvCxnSpPr>
          <p:cNvPr id="19" name="Straight Connector 18"/>
          <p:cNvCxnSpPr>
            <a:cxnSpLocks/>
          </p:cNvCxnSpPr>
          <p:nvPr userDrawn="1"/>
        </p:nvCxnSpPr>
        <p:spPr bwMode="auto">
          <a:xfrm>
            <a:off x="2194813" y="4831376"/>
            <a:ext cx="897463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ctrTitle" hasCustomPrompt="1"/>
          </p:nvPr>
        </p:nvSpPr>
        <p:spPr bwMode="auto">
          <a:xfrm>
            <a:off x="1071350" y="1499645"/>
            <a:ext cx="10065224" cy="2865490"/>
          </a:xfrm>
        </p:spPr>
        <p:txBody>
          <a:bodyPr wrap="square" anchor="ctr" anchorCtr="0">
            <a:noAutofit/>
          </a:bodyPr>
          <a:lstStyle>
            <a:lvl1pPr algn="ctr">
              <a:defRPr sz="3600" b="0">
                <a:solidFill>
                  <a:schemeClr val="accent2"/>
                </a:solidFill>
                <a:latin typeface="+mn-lt"/>
              </a:defRPr>
            </a:lvl1pPr>
          </a:lstStyle>
          <a:p>
            <a:pPr>
              <a:defRPr/>
            </a:pPr>
            <a:r>
              <a:rPr lang="en-US"/>
              <a:t>Enter your testimonial here</a:t>
            </a:r>
            <a:endParaRPr lang="en-GB"/>
          </a:p>
        </p:txBody>
      </p:sp>
      <p:sp>
        <p:nvSpPr>
          <p:cNvPr id="12" name="Subtitle 2"/>
          <p:cNvSpPr>
            <a:spLocks noGrp="1"/>
          </p:cNvSpPr>
          <p:nvPr>
            <p:ph type="subTitle" idx="1" hasCustomPrompt="1"/>
          </p:nvPr>
        </p:nvSpPr>
        <p:spPr bwMode="auto">
          <a:xfrm>
            <a:off x="1071349" y="4645214"/>
            <a:ext cx="10098358" cy="294935"/>
          </a:xfrm>
        </p:spPr>
        <p:txBody>
          <a:bodyPr wrap="none" tIns="0" bIns="0">
            <a:noAutofit/>
          </a:bodyPr>
          <a:lstStyle>
            <a:lvl1pPr marL="0" indent="0" algn="ctr">
              <a:buNone/>
              <a:defRPr sz="18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en-US"/>
              <a:t>Name of speaker</a:t>
            </a:r>
            <a:endParaRPr lang="en-GB"/>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p:blipFill>
        <p:spPr bwMode="auto">
          <a:xfrm>
            <a:off x="10027715" y="6045257"/>
            <a:ext cx="1718512" cy="451153"/>
          </a:xfrm>
          <a:prstGeom prst="rect">
            <a:avLst/>
          </a:prstGeom>
        </p:spPr>
      </p:pic>
      <p:sp>
        <p:nvSpPr>
          <p:cNvPr id="16" name="Text Placeholder 18"/>
          <p:cNvSpPr>
            <a:spLocks noGrp="1"/>
          </p:cNvSpPr>
          <p:nvPr>
            <p:ph type="body" sz="quarter" idx="13" hasCustomPrompt="1"/>
          </p:nvPr>
        </p:nvSpPr>
        <p:spPr bwMode="auto">
          <a:xfrm>
            <a:off x="1071351" y="4945651"/>
            <a:ext cx="10098096" cy="283576"/>
          </a:xfrm>
        </p:spPr>
        <p:txBody>
          <a:bodyPr wrap="none" tIns="0" bIns="0">
            <a:noAutofit/>
          </a:bodyPr>
          <a:lstStyle>
            <a:lvl1pPr marL="0" indent="0" algn="ctr">
              <a:buFontTx/>
              <a:buNone/>
              <a:defRPr sz="1800" i="1">
                <a:solidFill>
                  <a:schemeClr val="tx2"/>
                </a:solidFill>
              </a:defRPr>
            </a:lvl1pPr>
          </a:lstStyle>
          <a:p>
            <a:pPr lvl="0">
              <a:defRPr/>
            </a:pPr>
            <a:r>
              <a:rPr lang="en-US"/>
              <a:t>Profession</a:t>
            </a:r>
            <a:endParaRPr/>
          </a:p>
        </p:txBody>
      </p:sp>
      <p:grpSp>
        <p:nvGrpSpPr>
          <p:cNvPr id="5" name="Group 4"/>
          <p:cNvGrpSpPr/>
          <p:nvPr userDrawn="1"/>
        </p:nvGrpSpPr>
        <p:grpSpPr bwMode="auto">
          <a:xfrm>
            <a:off x="1849706" y="609539"/>
            <a:ext cx="914400" cy="914400"/>
            <a:chOff x="1849706" y="609539"/>
            <a:chExt cx="914400" cy="914400"/>
          </a:xfrm>
        </p:grpSpPr>
        <p:sp>
          <p:nvSpPr>
            <p:cNvPr id="14" name="Oval 13"/>
            <p:cNvSpPr/>
            <p:nvPr userDrawn="1"/>
          </p:nvSpPr>
          <p:spPr bwMode="auto">
            <a:xfrm>
              <a:off x="1849706" y="609539"/>
              <a:ext cx="914400" cy="9144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pic>
          <p:nvPicPr>
            <p:cNvPr id="28" name="Picture 27"/>
            <p:cNvPicPr>
              <a:picLocks noChangeAspect="1"/>
            </p:cNvPicPr>
            <p:nvPr userDrawn="1"/>
          </p:nvPicPr>
          <p:blipFill>
            <a:blip r:embed="rId3" cstate="screen">
              <a:extLst>
                <a:ext uri="{28A0092B-C50C-407E-A947-70E740481C1C}">
                  <a14:useLocalDpi xmlns:a14="http://schemas.microsoft.com/office/drawing/2010/main"/>
                </a:ext>
              </a:extLst>
            </a:blip>
            <a:stretch/>
          </p:blipFill>
          <p:spPr bwMode="auto">
            <a:xfrm flipH="1" flipV="1">
              <a:off x="1849706" y="707095"/>
              <a:ext cx="914400" cy="719289"/>
            </a:xfrm>
            <a:prstGeom prst="rect">
              <a:avLst/>
            </a:prstGeom>
          </p:spPr>
        </p:pic>
      </p:grpSp>
      <p:grpSp>
        <p:nvGrpSpPr>
          <p:cNvPr id="17" name="Group 16"/>
          <p:cNvGrpSpPr/>
          <p:nvPr userDrawn="1"/>
        </p:nvGrpSpPr>
        <p:grpSpPr bwMode="auto">
          <a:xfrm rot="10800000">
            <a:off x="9516557" y="5222468"/>
            <a:ext cx="914400" cy="914400"/>
            <a:chOff x="1849706" y="609539"/>
            <a:chExt cx="914400" cy="914400"/>
          </a:xfrm>
        </p:grpSpPr>
        <p:sp>
          <p:nvSpPr>
            <p:cNvPr id="20" name="Oval 19"/>
            <p:cNvSpPr/>
            <p:nvPr userDrawn="1"/>
          </p:nvSpPr>
          <p:spPr bwMode="auto">
            <a:xfrm>
              <a:off x="1849706" y="609539"/>
              <a:ext cx="914400" cy="9144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pic>
          <p:nvPicPr>
            <p:cNvPr id="21" name="Picture 20"/>
            <p:cNvPicPr>
              <a:picLocks noChangeAspect="1"/>
            </p:cNvPicPr>
            <p:nvPr userDrawn="1"/>
          </p:nvPicPr>
          <p:blipFill>
            <a:blip r:embed="rId3" cstate="screen">
              <a:extLst>
                <a:ext uri="{28A0092B-C50C-407E-A947-70E740481C1C}">
                  <a14:useLocalDpi xmlns:a14="http://schemas.microsoft.com/office/drawing/2010/main"/>
                </a:ext>
              </a:extLst>
            </a:blip>
            <a:stretch/>
          </p:blipFill>
          <p:spPr bwMode="auto">
            <a:xfrm flipH="1" flipV="1">
              <a:off x="1849706" y="707095"/>
              <a:ext cx="914400" cy="719289"/>
            </a:xfrm>
            <a:prstGeom prst="rect">
              <a:avLst/>
            </a:prstGeom>
          </p:spPr>
        </p:pic>
      </p:grpSp>
      <p:pic>
        <p:nvPicPr>
          <p:cNvPr id="4" name="Picture 3"/>
          <p:cNvPicPr>
            <a:picLocks noChangeAspect="1"/>
          </p:cNvPicPr>
          <p:nvPr userDrawn="1"/>
        </p:nvPicPr>
        <p:blipFill>
          <a:blip r:embed="rId4" cstate="screen">
            <a:extLst>
              <a:ext uri="{28A0092B-C50C-407E-A947-70E740481C1C}">
                <a14:useLocalDpi xmlns:a14="http://schemas.microsoft.com/office/drawing/2010/main"/>
              </a:ext>
            </a:extLst>
          </a:blip>
          <a:stretch/>
        </p:blipFill>
        <p:spPr bwMode="auto">
          <a:xfrm>
            <a:off x="433770" y="4278124"/>
            <a:ext cx="1540611" cy="2218286"/>
          </a:xfrm>
          <a:prstGeom prst="rect">
            <a:avLst/>
          </a:prstGeom>
        </p:spPr>
      </p:pic>
    </p:spTree>
    <p:extLst>
      <p:ext uri="{BB962C8B-B14F-4D97-AF65-F5344CB8AC3E}">
        <p14:creationId xmlns:p14="http://schemas.microsoft.com/office/powerpoint/2010/main" val="5866356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Shape 13"/>
        <p:cNvGrpSpPr/>
        <p:nvPr/>
      </p:nvGrpSpPr>
      <p:grpSpPr>
        <a:xfrm>
          <a:off x="0" y="0"/>
          <a:ext cx="0" cy="0"/>
          <a:chOff x="0" y="0"/>
          <a:chExt cx="0" cy="0"/>
        </a:xfrm>
      </p:grpSpPr>
      <p:sp>
        <p:nvSpPr>
          <p:cNvPr id="15" name="Shape 15"/>
          <p:cNvSpPr txBox="1">
            <a:spLocks noGrp="1"/>
          </p:cNvSpPr>
          <p:nvPr>
            <p:ph type="body" idx="1"/>
          </p:nvPr>
        </p:nvSpPr>
        <p:spPr>
          <a:xfrm>
            <a:off x="1312400" y="1508125"/>
            <a:ext cx="9567200" cy="4805400"/>
          </a:xfrm>
          <a:prstGeom prst="rect">
            <a:avLst/>
          </a:prstGeom>
        </p:spPr>
        <p:txBody>
          <a:bodyPr wrap="square" lIns="91425" tIns="91425" rIns="91425" bIns="91425" anchor="t" anchorCtr="0"/>
          <a:lstStyle>
            <a:lvl1pPr lvl="0">
              <a:lnSpc>
                <a:spcPct val="115000"/>
              </a:lnSpc>
              <a:spcBef>
                <a:spcPts val="0"/>
              </a:spcBef>
              <a:buClr>
                <a:srgbClr val="000000"/>
              </a:buClr>
              <a:buSzPct val="100000"/>
              <a:buFont typeface="Montserrat Light"/>
              <a:defRPr sz="2400">
                <a:solidFill>
                  <a:srgbClr val="000000"/>
                </a:solidFill>
                <a:latin typeface="Montserrat Light"/>
                <a:ea typeface="Montserrat Light"/>
                <a:cs typeface="Montserrat Light"/>
                <a:sym typeface="Montserrat Light"/>
              </a:defRPr>
            </a:lvl1pPr>
            <a:lvl2pPr lvl="1">
              <a:lnSpc>
                <a:spcPct val="115000"/>
              </a:lnSpc>
              <a:spcBef>
                <a:spcPts val="0"/>
              </a:spcBef>
              <a:buClr>
                <a:srgbClr val="000000"/>
              </a:buClr>
              <a:buSzPct val="100000"/>
              <a:buFont typeface="Montserrat Light"/>
              <a:defRPr sz="2400">
                <a:solidFill>
                  <a:srgbClr val="000000"/>
                </a:solidFill>
                <a:latin typeface="Montserrat Light"/>
                <a:ea typeface="Montserrat Light"/>
                <a:cs typeface="Montserrat Light"/>
                <a:sym typeface="Montserrat Light"/>
              </a:defRPr>
            </a:lvl2pPr>
            <a:lvl3pPr lvl="2">
              <a:lnSpc>
                <a:spcPct val="115000"/>
              </a:lnSpc>
              <a:spcBef>
                <a:spcPts val="0"/>
              </a:spcBef>
              <a:buClr>
                <a:srgbClr val="000000"/>
              </a:buClr>
              <a:buSzPct val="100000"/>
              <a:buFont typeface="Montserrat Light"/>
              <a:defRPr sz="2400">
                <a:solidFill>
                  <a:srgbClr val="000000"/>
                </a:solidFill>
                <a:latin typeface="Montserrat Light"/>
                <a:ea typeface="Montserrat Light"/>
                <a:cs typeface="Montserrat Light"/>
                <a:sym typeface="Montserrat Light"/>
              </a:defRPr>
            </a:lvl3pPr>
            <a:lvl4pPr lvl="3">
              <a:lnSpc>
                <a:spcPct val="115000"/>
              </a:lnSpc>
              <a:spcBef>
                <a:spcPts val="0"/>
              </a:spcBef>
              <a:buClr>
                <a:srgbClr val="000000"/>
              </a:buClr>
              <a:buSzPct val="100000"/>
              <a:buFont typeface="Montserrat Light"/>
              <a:defRPr sz="2400">
                <a:solidFill>
                  <a:srgbClr val="000000"/>
                </a:solidFill>
                <a:latin typeface="Montserrat Light"/>
                <a:ea typeface="Montserrat Light"/>
                <a:cs typeface="Montserrat Light"/>
                <a:sym typeface="Montserrat Light"/>
              </a:defRPr>
            </a:lvl4pPr>
            <a:lvl5pPr lvl="4">
              <a:lnSpc>
                <a:spcPct val="115000"/>
              </a:lnSpc>
              <a:spcBef>
                <a:spcPts val="0"/>
              </a:spcBef>
              <a:buClr>
                <a:srgbClr val="000000"/>
              </a:buClr>
              <a:buSzPct val="100000"/>
              <a:buFont typeface="Montserrat Light"/>
              <a:defRPr sz="2400">
                <a:solidFill>
                  <a:srgbClr val="000000"/>
                </a:solidFill>
                <a:latin typeface="Montserrat Light"/>
                <a:ea typeface="Montserrat Light"/>
                <a:cs typeface="Montserrat Light"/>
                <a:sym typeface="Montserrat Light"/>
              </a:defRPr>
            </a:lvl5pPr>
            <a:lvl6pPr lvl="5">
              <a:lnSpc>
                <a:spcPct val="115000"/>
              </a:lnSpc>
              <a:spcBef>
                <a:spcPts val="0"/>
              </a:spcBef>
              <a:buClr>
                <a:srgbClr val="000000"/>
              </a:buClr>
              <a:buSzPct val="100000"/>
              <a:buFont typeface="Montserrat Light"/>
              <a:defRPr sz="2400">
                <a:solidFill>
                  <a:srgbClr val="000000"/>
                </a:solidFill>
                <a:latin typeface="Montserrat Light"/>
                <a:ea typeface="Montserrat Light"/>
                <a:cs typeface="Montserrat Light"/>
                <a:sym typeface="Montserrat Light"/>
              </a:defRPr>
            </a:lvl6pPr>
            <a:lvl7pPr lvl="6">
              <a:lnSpc>
                <a:spcPct val="115000"/>
              </a:lnSpc>
              <a:spcBef>
                <a:spcPts val="0"/>
              </a:spcBef>
              <a:buClr>
                <a:srgbClr val="000000"/>
              </a:buClr>
              <a:buSzPct val="100000"/>
              <a:buFont typeface="Montserrat Light"/>
              <a:defRPr sz="2400">
                <a:solidFill>
                  <a:srgbClr val="000000"/>
                </a:solidFill>
                <a:latin typeface="Montserrat Light"/>
                <a:ea typeface="Montserrat Light"/>
                <a:cs typeface="Montserrat Light"/>
                <a:sym typeface="Montserrat Light"/>
              </a:defRPr>
            </a:lvl7pPr>
            <a:lvl8pPr lvl="7">
              <a:lnSpc>
                <a:spcPct val="115000"/>
              </a:lnSpc>
              <a:spcBef>
                <a:spcPts val="0"/>
              </a:spcBef>
              <a:buClr>
                <a:srgbClr val="000000"/>
              </a:buClr>
              <a:buSzPct val="100000"/>
              <a:buFont typeface="Montserrat Light"/>
              <a:defRPr sz="2400">
                <a:solidFill>
                  <a:srgbClr val="000000"/>
                </a:solidFill>
                <a:latin typeface="Montserrat Light"/>
                <a:ea typeface="Montserrat Light"/>
                <a:cs typeface="Montserrat Light"/>
                <a:sym typeface="Montserrat Light"/>
              </a:defRPr>
            </a:lvl8pPr>
            <a:lvl9pPr lvl="8">
              <a:lnSpc>
                <a:spcPct val="115000"/>
              </a:lnSpc>
              <a:spcBef>
                <a:spcPts val="0"/>
              </a:spcBef>
              <a:buClr>
                <a:srgbClr val="000000"/>
              </a:buClr>
              <a:buSzPct val="100000"/>
              <a:buFont typeface="Montserrat Light"/>
              <a:defRPr sz="2400">
                <a:solidFill>
                  <a:srgbClr val="000000"/>
                </a:solidFill>
                <a:latin typeface="Montserrat Light"/>
                <a:ea typeface="Montserrat Light"/>
                <a:cs typeface="Montserrat Light"/>
                <a:sym typeface="Montserrat Light"/>
              </a:defRPr>
            </a:lvl9pPr>
          </a:lstStyle>
          <a:p>
            <a:endParaRPr/>
          </a:p>
        </p:txBody>
      </p:sp>
    </p:spTree>
    <p:extLst>
      <p:ext uri="{BB962C8B-B14F-4D97-AF65-F5344CB8AC3E}">
        <p14:creationId xmlns:p14="http://schemas.microsoft.com/office/powerpoint/2010/main" val="36951023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only">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egnaposto testo 5">
            <a:extLst>
              <a:ext uri="{FF2B5EF4-FFF2-40B4-BE49-F238E27FC236}">
                <a16:creationId xmlns:a16="http://schemas.microsoft.com/office/drawing/2014/main" id="{2749997F-D8B7-441E-8DFC-5C142024EC82}"/>
              </a:ext>
            </a:extLst>
          </p:cNvPr>
          <p:cNvSpPr>
            <a:spLocks noGrp="1"/>
          </p:cNvSpPr>
          <p:nvPr>
            <p:ph type="body" sz="quarter" idx="10" hasCustomPrompt="1"/>
          </p:nvPr>
        </p:nvSpPr>
        <p:spPr>
          <a:xfrm>
            <a:off x="2351655" y="459400"/>
            <a:ext cx="9229405" cy="422275"/>
          </a:xfrm>
          <a:prstGeom prst="rect">
            <a:avLst/>
          </a:prstGeom>
        </p:spPr>
        <p:txBody>
          <a:bodyPr/>
          <a:lstStyle>
            <a:lvl1pPr marL="0" indent="0">
              <a:buNone/>
              <a:defRPr>
                <a:solidFill>
                  <a:srgbClr val="548235"/>
                </a:solidFill>
                <a:latin typeface="+mj-lt"/>
              </a:defRPr>
            </a:lvl1pPr>
          </a:lstStyle>
          <a:p>
            <a:pPr lvl="0"/>
            <a:r>
              <a:rPr lang="it-IT" dirty="0" err="1"/>
              <a:t>Edit</a:t>
            </a:r>
            <a:r>
              <a:rPr lang="it-IT" dirty="0"/>
              <a:t> Kicker</a:t>
            </a:r>
          </a:p>
        </p:txBody>
      </p:sp>
    </p:spTree>
    <p:extLst>
      <p:ext uri="{BB962C8B-B14F-4D97-AF65-F5344CB8AC3E}">
        <p14:creationId xmlns:p14="http://schemas.microsoft.com/office/powerpoint/2010/main" val="560986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EC8FC-C934-A964-1B6D-B2488E1E34CC}"/>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E97AE867-3AEF-36DE-CA76-C437C0B8BC6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0132D74-BFD2-33DC-6CA9-2B651FBA8E86}"/>
              </a:ext>
            </a:extLst>
          </p:cNvPr>
          <p:cNvSpPr>
            <a:spLocks noGrp="1"/>
          </p:cNvSpPr>
          <p:nvPr>
            <p:ph type="dt" sz="half" idx="10"/>
          </p:nvPr>
        </p:nvSpPr>
        <p:spPr/>
        <p:txBody>
          <a:bodyPr/>
          <a:lstStyle/>
          <a:p>
            <a:fld id="{983BA1D6-A00F-4539-B8F3-2ABBE438A032}" type="datetimeFigureOut">
              <a:rPr lang="en-GB" smtClean="0"/>
              <a:t>03/12/2024</a:t>
            </a:fld>
            <a:endParaRPr lang="en-GB"/>
          </a:p>
        </p:txBody>
      </p:sp>
      <p:sp>
        <p:nvSpPr>
          <p:cNvPr id="5" name="Footer Placeholder 4">
            <a:extLst>
              <a:ext uri="{FF2B5EF4-FFF2-40B4-BE49-F238E27FC236}">
                <a16:creationId xmlns:a16="http://schemas.microsoft.com/office/drawing/2014/main" id="{A59C1779-65D4-B637-2BF2-D7234A71B67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4FD329D-B50C-9D16-D945-403C9ED6E2F9}"/>
              </a:ext>
            </a:extLst>
          </p:cNvPr>
          <p:cNvSpPr>
            <a:spLocks noGrp="1"/>
          </p:cNvSpPr>
          <p:nvPr>
            <p:ph type="sldNum" sz="quarter" idx="12"/>
          </p:nvPr>
        </p:nvSpPr>
        <p:spPr/>
        <p:txBody>
          <a:bodyPr/>
          <a:lstStyle/>
          <a:p>
            <a:fld id="{6530F86A-2091-451E-94E8-F27BBFEB6340}" type="slidenum">
              <a:rPr lang="en-GB" smtClean="0"/>
              <a:t>‹#›</a:t>
            </a:fld>
            <a:endParaRPr lang="en-GB"/>
          </a:p>
        </p:txBody>
      </p:sp>
    </p:spTree>
    <p:extLst>
      <p:ext uri="{BB962C8B-B14F-4D97-AF65-F5344CB8AC3E}">
        <p14:creationId xmlns:p14="http://schemas.microsoft.com/office/powerpoint/2010/main" val="2425510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DBACC-59FE-5F48-5356-5CA995C1792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5864F702-A1E0-96EA-FF62-28491DC306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E433A05-A8EC-B12A-63AA-A70AE2439E0C}"/>
              </a:ext>
            </a:extLst>
          </p:cNvPr>
          <p:cNvSpPr>
            <a:spLocks noGrp="1"/>
          </p:cNvSpPr>
          <p:nvPr>
            <p:ph type="dt" sz="half" idx="10"/>
          </p:nvPr>
        </p:nvSpPr>
        <p:spPr/>
        <p:txBody>
          <a:bodyPr/>
          <a:lstStyle/>
          <a:p>
            <a:fld id="{983BA1D6-A00F-4539-B8F3-2ABBE438A032}" type="datetimeFigureOut">
              <a:rPr lang="en-GB" smtClean="0"/>
              <a:t>03/12/2024</a:t>
            </a:fld>
            <a:endParaRPr lang="en-GB"/>
          </a:p>
        </p:txBody>
      </p:sp>
      <p:sp>
        <p:nvSpPr>
          <p:cNvPr id="5" name="Footer Placeholder 4">
            <a:extLst>
              <a:ext uri="{FF2B5EF4-FFF2-40B4-BE49-F238E27FC236}">
                <a16:creationId xmlns:a16="http://schemas.microsoft.com/office/drawing/2014/main" id="{1443E918-7387-6816-51C2-5898A88484C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5469088-7822-10D1-80C0-3C757986C9CE}"/>
              </a:ext>
            </a:extLst>
          </p:cNvPr>
          <p:cNvSpPr>
            <a:spLocks noGrp="1"/>
          </p:cNvSpPr>
          <p:nvPr>
            <p:ph type="sldNum" sz="quarter" idx="12"/>
          </p:nvPr>
        </p:nvSpPr>
        <p:spPr/>
        <p:txBody>
          <a:bodyPr/>
          <a:lstStyle/>
          <a:p>
            <a:fld id="{6530F86A-2091-451E-94E8-F27BBFEB6340}" type="slidenum">
              <a:rPr lang="en-GB" smtClean="0"/>
              <a:t>‹#›</a:t>
            </a:fld>
            <a:endParaRPr lang="en-GB"/>
          </a:p>
        </p:txBody>
      </p:sp>
    </p:spTree>
    <p:extLst>
      <p:ext uri="{BB962C8B-B14F-4D97-AF65-F5344CB8AC3E}">
        <p14:creationId xmlns:p14="http://schemas.microsoft.com/office/powerpoint/2010/main" val="9777374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04726-CF13-0A1F-F8C3-1DD9C3299D6B}"/>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D58C2EB1-4A9B-A79F-32FB-23E4E77DB93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0C3E5FA4-D89B-19A8-0808-68F20E5D19B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F342C355-7EF2-1575-B612-210133A2E563}"/>
              </a:ext>
            </a:extLst>
          </p:cNvPr>
          <p:cNvSpPr>
            <a:spLocks noGrp="1"/>
          </p:cNvSpPr>
          <p:nvPr>
            <p:ph type="dt" sz="half" idx="10"/>
          </p:nvPr>
        </p:nvSpPr>
        <p:spPr/>
        <p:txBody>
          <a:bodyPr/>
          <a:lstStyle/>
          <a:p>
            <a:fld id="{983BA1D6-A00F-4539-B8F3-2ABBE438A032}" type="datetimeFigureOut">
              <a:rPr lang="en-GB" smtClean="0"/>
              <a:t>03/12/2024</a:t>
            </a:fld>
            <a:endParaRPr lang="en-GB"/>
          </a:p>
        </p:txBody>
      </p:sp>
      <p:sp>
        <p:nvSpPr>
          <p:cNvPr id="6" name="Footer Placeholder 5">
            <a:extLst>
              <a:ext uri="{FF2B5EF4-FFF2-40B4-BE49-F238E27FC236}">
                <a16:creationId xmlns:a16="http://schemas.microsoft.com/office/drawing/2014/main" id="{B38C86AA-ADB2-92AC-4A01-E8D10AD2679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858C0DE-16B7-4CA0-39DE-407CFC9532F4}"/>
              </a:ext>
            </a:extLst>
          </p:cNvPr>
          <p:cNvSpPr>
            <a:spLocks noGrp="1"/>
          </p:cNvSpPr>
          <p:nvPr>
            <p:ph type="sldNum" sz="quarter" idx="12"/>
          </p:nvPr>
        </p:nvSpPr>
        <p:spPr/>
        <p:txBody>
          <a:bodyPr/>
          <a:lstStyle/>
          <a:p>
            <a:fld id="{6530F86A-2091-451E-94E8-F27BBFEB6340}" type="slidenum">
              <a:rPr lang="en-GB" smtClean="0"/>
              <a:t>‹#›</a:t>
            </a:fld>
            <a:endParaRPr lang="en-GB"/>
          </a:p>
        </p:txBody>
      </p:sp>
    </p:spTree>
    <p:extLst>
      <p:ext uri="{BB962C8B-B14F-4D97-AF65-F5344CB8AC3E}">
        <p14:creationId xmlns:p14="http://schemas.microsoft.com/office/powerpoint/2010/main" val="2614180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7F23D-C72B-7A36-87A6-AFABC435679C}"/>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C39CB0F5-FE5E-CD73-14C6-4A02FC08F4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C55BA08-A306-C021-5204-49847B86CF3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E5D8A2C7-D275-5F5F-AF69-F3D53117A0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71E2AAA-4D59-9C38-51D4-1CD555F4AAF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F4D507EE-EA64-5991-49C7-76ECC86F2599}"/>
              </a:ext>
            </a:extLst>
          </p:cNvPr>
          <p:cNvSpPr>
            <a:spLocks noGrp="1"/>
          </p:cNvSpPr>
          <p:nvPr>
            <p:ph type="dt" sz="half" idx="10"/>
          </p:nvPr>
        </p:nvSpPr>
        <p:spPr/>
        <p:txBody>
          <a:bodyPr/>
          <a:lstStyle/>
          <a:p>
            <a:fld id="{983BA1D6-A00F-4539-B8F3-2ABBE438A032}" type="datetimeFigureOut">
              <a:rPr lang="en-GB" smtClean="0"/>
              <a:t>03/12/2024</a:t>
            </a:fld>
            <a:endParaRPr lang="en-GB"/>
          </a:p>
        </p:txBody>
      </p:sp>
      <p:sp>
        <p:nvSpPr>
          <p:cNvPr id="8" name="Footer Placeholder 7">
            <a:extLst>
              <a:ext uri="{FF2B5EF4-FFF2-40B4-BE49-F238E27FC236}">
                <a16:creationId xmlns:a16="http://schemas.microsoft.com/office/drawing/2014/main" id="{0DBAE664-C714-B155-2411-4A3C0B87B5A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232DA23-9299-57D6-77FB-CB7368CED792}"/>
              </a:ext>
            </a:extLst>
          </p:cNvPr>
          <p:cNvSpPr>
            <a:spLocks noGrp="1"/>
          </p:cNvSpPr>
          <p:nvPr>
            <p:ph type="sldNum" sz="quarter" idx="12"/>
          </p:nvPr>
        </p:nvSpPr>
        <p:spPr/>
        <p:txBody>
          <a:bodyPr/>
          <a:lstStyle/>
          <a:p>
            <a:fld id="{6530F86A-2091-451E-94E8-F27BBFEB6340}" type="slidenum">
              <a:rPr lang="en-GB" smtClean="0"/>
              <a:t>‹#›</a:t>
            </a:fld>
            <a:endParaRPr lang="en-GB"/>
          </a:p>
        </p:txBody>
      </p:sp>
    </p:spTree>
    <p:extLst>
      <p:ext uri="{BB962C8B-B14F-4D97-AF65-F5344CB8AC3E}">
        <p14:creationId xmlns:p14="http://schemas.microsoft.com/office/powerpoint/2010/main" val="1773920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FA9D7-BEDE-8AB9-A4FB-915BAF2252FC}"/>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5D2B71E7-E8F2-9AE3-00B9-CB236F3F1849}"/>
              </a:ext>
            </a:extLst>
          </p:cNvPr>
          <p:cNvSpPr>
            <a:spLocks noGrp="1"/>
          </p:cNvSpPr>
          <p:nvPr>
            <p:ph type="dt" sz="half" idx="10"/>
          </p:nvPr>
        </p:nvSpPr>
        <p:spPr/>
        <p:txBody>
          <a:bodyPr/>
          <a:lstStyle/>
          <a:p>
            <a:fld id="{983BA1D6-A00F-4539-B8F3-2ABBE438A032}" type="datetimeFigureOut">
              <a:rPr lang="en-GB" smtClean="0"/>
              <a:t>03/12/2024</a:t>
            </a:fld>
            <a:endParaRPr lang="en-GB"/>
          </a:p>
        </p:txBody>
      </p:sp>
      <p:sp>
        <p:nvSpPr>
          <p:cNvPr id="4" name="Footer Placeholder 3">
            <a:extLst>
              <a:ext uri="{FF2B5EF4-FFF2-40B4-BE49-F238E27FC236}">
                <a16:creationId xmlns:a16="http://schemas.microsoft.com/office/drawing/2014/main" id="{D53E080A-A4F4-372F-58B4-6DCA0B16FB5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BA24C4E-9132-A906-F01F-7CF2384E7C93}"/>
              </a:ext>
            </a:extLst>
          </p:cNvPr>
          <p:cNvSpPr>
            <a:spLocks noGrp="1"/>
          </p:cNvSpPr>
          <p:nvPr>
            <p:ph type="sldNum" sz="quarter" idx="12"/>
          </p:nvPr>
        </p:nvSpPr>
        <p:spPr/>
        <p:txBody>
          <a:bodyPr/>
          <a:lstStyle/>
          <a:p>
            <a:fld id="{6530F86A-2091-451E-94E8-F27BBFEB6340}" type="slidenum">
              <a:rPr lang="en-GB" smtClean="0"/>
              <a:t>‹#›</a:t>
            </a:fld>
            <a:endParaRPr lang="en-GB"/>
          </a:p>
        </p:txBody>
      </p:sp>
    </p:spTree>
    <p:extLst>
      <p:ext uri="{BB962C8B-B14F-4D97-AF65-F5344CB8AC3E}">
        <p14:creationId xmlns:p14="http://schemas.microsoft.com/office/powerpoint/2010/main" val="1831002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8445AA-6B95-CBA1-AE50-70DF9C0568DB}"/>
              </a:ext>
            </a:extLst>
          </p:cNvPr>
          <p:cNvSpPr>
            <a:spLocks noGrp="1"/>
          </p:cNvSpPr>
          <p:nvPr>
            <p:ph type="dt" sz="half" idx="10"/>
          </p:nvPr>
        </p:nvSpPr>
        <p:spPr/>
        <p:txBody>
          <a:bodyPr/>
          <a:lstStyle/>
          <a:p>
            <a:fld id="{983BA1D6-A00F-4539-B8F3-2ABBE438A032}" type="datetimeFigureOut">
              <a:rPr lang="en-GB" smtClean="0"/>
              <a:t>03/12/2024</a:t>
            </a:fld>
            <a:endParaRPr lang="en-GB"/>
          </a:p>
        </p:txBody>
      </p:sp>
      <p:sp>
        <p:nvSpPr>
          <p:cNvPr id="3" name="Footer Placeholder 2">
            <a:extLst>
              <a:ext uri="{FF2B5EF4-FFF2-40B4-BE49-F238E27FC236}">
                <a16:creationId xmlns:a16="http://schemas.microsoft.com/office/drawing/2014/main" id="{B00DDB60-3ED4-AAA7-90F8-EE2C6F5EE3F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AF292A5-9FE4-20E2-E97C-09C92E2179A4}"/>
              </a:ext>
            </a:extLst>
          </p:cNvPr>
          <p:cNvSpPr>
            <a:spLocks noGrp="1"/>
          </p:cNvSpPr>
          <p:nvPr>
            <p:ph type="sldNum" sz="quarter" idx="12"/>
          </p:nvPr>
        </p:nvSpPr>
        <p:spPr/>
        <p:txBody>
          <a:bodyPr/>
          <a:lstStyle/>
          <a:p>
            <a:fld id="{6530F86A-2091-451E-94E8-F27BBFEB6340}" type="slidenum">
              <a:rPr lang="en-GB" smtClean="0"/>
              <a:t>‹#›</a:t>
            </a:fld>
            <a:endParaRPr lang="en-GB"/>
          </a:p>
        </p:txBody>
      </p:sp>
    </p:spTree>
    <p:extLst>
      <p:ext uri="{BB962C8B-B14F-4D97-AF65-F5344CB8AC3E}">
        <p14:creationId xmlns:p14="http://schemas.microsoft.com/office/powerpoint/2010/main" val="2521230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5C1B6-8E88-16C9-4CA1-F422DED85F0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EE6C58F8-2BB0-C4B9-4AFC-D3EE55970C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4A280FE5-FA98-259A-98AA-475FC5F1A8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7AEBB51-1996-9A73-F241-39D7D0DA4079}"/>
              </a:ext>
            </a:extLst>
          </p:cNvPr>
          <p:cNvSpPr>
            <a:spLocks noGrp="1"/>
          </p:cNvSpPr>
          <p:nvPr>
            <p:ph type="dt" sz="half" idx="10"/>
          </p:nvPr>
        </p:nvSpPr>
        <p:spPr/>
        <p:txBody>
          <a:bodyPr/>
          <a:lstStyle/>
          <a:p>
            <a:fld id="{983BA1D6-A00F-4539-B8F3-2ABBE438A032}" type="datetimeFigureOut">
              <a:rPr lang="en-GB" smtClean="0"/>
              <a:t>03/12/2024</a:t>
            </a:fld>
            <a:endParaRPr lang="en-GB"/>
          </a:p>
        </p:txBody>
      </p:sp>
      <p:sp>
        <p:nvSpPr>
          <p:cNvPr id="6" name="Footer Placeholder 5">
            <a:extLst>
              <a:ext uri="{FF2B5EF4-FFF2-40B4-BE49-F238E27FC236}">
                <a16:creationId xmlns:a16="http://schemas.microsoft.com/office/drawing/2014/main" id="{63BAB7C5-48C5-046B-8E18-DA884A6ED1A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FE1D1CD-2DCE-0D44-9000-786C4D887808}"/>
              </a:ext>
            </a:extLst>
          </p:cNvPr>
          <p:cNvSpPr>
            <a:spLocks noGrp="1"/>
          </p:cNvSpPr>
          <p:nvPr>
            <p:ph type="sldNum" sz="quarter" idx="12"/>
          </p:nvPr>
        </p:nvSpPr>
        <p:spPr/>
        <p:txBody>
          <a:bodyPr/>
          <a:lstStyle/>
          <a:p>
            <a:fld id="{6530F86A-2091-451E-94E8-F27BBFEB6340}" type="slidenum">
              <a:rPr lang="en-GB" smtClean="0"/>
              <a:t>‹#›</a:t>
            </a:fld>
            <a:endParaRPr lang="en-GB"/>
          </a:p>
        </p:txBody>
      </p:sp>
    </p:spTree>
    <p:extLst>
      <p:ext uri="{BB962C8B-B14F-4D97-AF65-F5344CB8AC3E}">
        <p14:creationId xmlns:p14="http://schemas.microsoft.com/office/powerpoint/2010/main" val="656344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79BF7-558D-6988-4E8D-BE0EF3F6A65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4298F7FE-1D38-1245-ED7C-C5A7DF9D16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59800A0-187D-9637-0886-EC145B9195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1F46413-ADD6-42D5-921C-1B6FB6BEC54D}"/>
              </a:ext>
            </a:extLst>
          </p:cNvPr>
          <p:cNvSpPr>
            <a:spLocks noGrp="1"/>
          </p:cNvSpPr>
          <p:nvPr>
            <p:ph type="dt" sz="half" idx="10"/>
          </p:nvPr>
        </p:nvSpPr>
        <p:spPr/>
        <p:txBody>
          <a:bodyPr/>
          <a:lstStyle/>
          <a:p>
            <a:fld id="{983BA1D6-A00F-4539-B8F3-2ABBE438A032}" type="datetimeFigureOut">
              <a:rPr lang="en-GB" smtClean="0"/>
              <a:t>03/12/2024</a:t>
            </a:fld>
            <a:endParaRPr lang="en-GB"/>
          </a:p>
        </p:txBody>
      </p:sp>
      <p:sp>
        <p:nvSpPr>
          <p:cNvPr id="6" name="Footer Placeholder 5">
            <a:extLst>
              <a:ext uri="{FF2B5EF4-FFF2-40B4-BE49-F238E27FC236}">
                <a16:creationId xmlns:a16="http://schemas.microsoft.com/office/drawing/2014/main" id="{F9639FDC-95D8-C038-EB08-33D8C9D10A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267E0E1-3EA4-3160-C7C1-79F93BE0CFF9}"/>
              </a:ext>
            </a:extLst>
          </p:cNvPr>
          <p:cNvSpPr>
            <a:spLocks noGrp="1"/>
          </p:cNvSpPr>
          <p:nvPr>
            <p:ph type="sldNum" sz="quarter" idx="12"/>
          </p:nvPr>
        </p:nvSpPr>
        <p:spPr/>
        <p:txBody>
          <a:bodyPr/>
          <a:lstStyle/>
          <a:p>
            <a:fld id="{6530F86A-2091-451E-94E8-F27BBFEB6340}" type="slidenum">
              <a:rPr lang="en-GB" smtClean="0"/>
              <a:t>‹#›</a:t>
            </a:fld>
            <a:endParaRPr lang="en-GB"/>
          </a:p>
        </p:txBody>
      </p:sp>
    </p:spTree>
    <p:extLst>
      <p:ext uri="{BB962C8B-B14F-4D97-AF65-F5344CB8AC3E}">
        <p14:creationId xmlns:p14="http://schemas.microsoft.com/office/powerpoint/2010/main" val="2821766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05D036-5191-FEA7-69AF-902885B6BD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p>
        </p:txBody>
      </p:sp>
      <p:sp>
        <p:nvSpPr>
          <p:cNvPr id="3" name="Text Placeholder 2">
            <a:extLst>
              <a:ext uri="{FF2B5EF4-FFF2-40B4-BE49-F238E27FC236}">
                <a16:creationId xmlns:a16="http://schemas.microsoft.com/office/drawing/2014/main" id="{7B35BF49-F0BA-4DF5-40C0-2B49E4C424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BCB7434-5C9E-5A6C-FAED-DF223FAE2F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3BA1D6-A00F-4539-B8F3-2ABBE438A032}" type="datetimeFigureOut">
              <a:rPr lang="en-GB" smtClean="0"/>
              <a:t>03/12/2024</a:t>
            </a:fld>
            <a:endParaRPr lang="en-GB"/>
          </a:p>
        </p:txBody>
      </p:sp>
      <p:sp>
        <p:nvSpPr>
          <p:cNvPr id="5" name="Footer Placeholder 4">
            <a:extLst>
              <a:ext uri="{FF2B5EF4-FFF2-40B4-BE49-F238E27FC236}">
                <a16:creationId xmlns:a16="http://schemas.microsoft.com/office/drawing/2014/main" id="{CF6E1C84-2D3D-5C0B-D880-14F0223242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02EAE97-6167-0C8C-34FB-590E5E1A45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30F86A-2091-451E-94E8-F27BBFEB6340}" type="slidenum">
              <a:rPr lang="en-GB" smtClean="0"/>
              <a:t>‹#›</a:t>
            </a:fld>
            <a:endParaRPr lang="en-GB"/>
          </a:p>
        </p:txBody>
      </p:sp>
      <p:pic>
        <p:nvPicPr>
          <p:cNvPr id="8" name="Picture 7">
            <a:extLst>
              <a:ext uri="{FF2B5EF4-FFF2-40B4-BE49-F238E27FC236}">
                <a16:creationId xmlns:a16="http://schemas.microsoft.com/office/drawing/2014/main" id="{CB02B062-716C-55E5-0AB8-09FE382C320E}"/>
              </a:ext>
            </a:extLst>
          </p:cNvPr>
          <p:cNvPicPr>
            <a:picLocks noChangeAspect="1"/>
          </p:cNvPicPr>
          <p:nvPr userDrawn="1"/>
        </p:nvPicPr>
        <p:blipFill>
          <a:blip r:embed="rId17"/>
          <a:stretch>
            <a:fillRect/>
          </a:stretch>
        </p:blipFill>
        <p:spPr>
          <a:xfrm>
            <a:off x="0" y="6176963"/>
            <a:ext cx="12192000" cy="667495"/>
          </a:xfrm>
          <a:prstGeom prst="rect">
            <a:avLst/>
          </a:prstGeom>
        </p:spPr>
      </p:pic>
    </p:spTree>
    <p:extLst>
      <p:ext uri="{BB962C8B-B14F-4D97-AF65-F5344CB8AC3E}">
        <p14:creationId xmlns:p14="http://schemas.microsoft.com/office/powerpoint/2010/main" val="26780308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6" r:id="rId13"/>
    <p:sldLayoutId id="2147483669" r:id="rId14"/>
    <p:sldLayoutId id="2147483671" r:id="rId15"/>
  </p:sldLayoutIdLst>
  <p:txStyles>
    <p:titleStyle>
      <a:lvl1pPr algn="l" defTabSz="914400" rtl="0" eaLnBrk="1" latinLnBrk="0" hangingPunct="1">
        <a:lnSpc>
          <a:spcPct val="90000"/>
        </a:lnSpc>
        <a:spcBef>
          <a:spcPct val="0"/>
        </a:spcBef>
        <a:buNone/>
        <a:defRPr sz="4400" kern="1200">
          <a:solidFill>
            <a:schemeClr val="tx1"/>
          </a:solidFill>
          <a:latin typeface="Garamond" panose="020204040303010108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data.europa.eu/doi/10.2777/05286"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europa.eu/eurobarometer/surveys/detail/2237" TargetMode="Externa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40.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 Id="rId5" Type="http://schemas.openxmlformats.org/officeDocument/2006/relationships/image" Target="../media/image52.jpeg"/><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svg"/><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jpeg"/></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sitting around a table&#10;&#10;Description automatically generated">
            <a:extLst>
              <a:ext uri="{FF2B5EF4-FFF2-40B4-BE49-F238E27FC236}">
                <a16:creationId xmlns:a16="http://schemas.microsoft.com/office/drawing/2014/main" id="{CA8B338E-A30D-9508-2ABB-E3275FBC4513}"/>
              </a:ext>
            </a:extLst>
          </p:cNvPr>
          <p:cNvPicPr>
            <a:picLocks noChangeAspect="1"/>
          </p:cNvPicPr>
          <p:nvPr/>
        </p:nvPicPr>
        <p:blipFill>
          <a:blip r:embed="rId2" cstate="screen">
            <a:alphaModFix amt="50000"/>
            <a:extLst>
              <a:ext uri="{28A0092B-C50C-407E-A947-70E740481C1C}">
                <a14:useLocalDpi xmlns:a14="http://schemas.microsoft.com/office/drawing/2010/main"/>
              </a:ext>
            </a:extLst>
          </a:blip>
          <a:src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35F68D2B-1379-7093-F584-74736C9E837E}"/>
              </a:ext>
            </a:extLst>
          </p:cNvPr>
          <p:cNvSpPr>
            <a:spLocks noGrp="1"/>
          </p:cNvSpPr>
          <p:nvPr>
            <p:ph type="ctrTitle"/>
          </p:nvPr>
        </p:nvSpPr>
        <p:spPr>
          <a:xfrm>
            <a:off x="1524000" y="1122362"/>
            <a:ext cx="9144000" cy="2900518"/>
          </a:xfrm>
        </p:spPr>
        <p:txBody>
          <a:bodyPr>
            <a:normAutofit/>
          </a:bodyPr>
          <a:lstStyle/>
          <a:p>
            <a:r>
              <a:rPr lang="en-GB" dirty="0">
                <a:solidFill>
                  <a:srgbClr val="FFFFFF"/>
                </a:solidFill>
                <a:latin typeface="Garamond" panose="02020404030301010803" pitchFamily="18" charset="0"/>
              </a:rPr>
              <a:t>Citizen Science – from the margins to the mainstream?</a:t>
            </a:r>
          </a:p>
        </p:txBody>
      </p:sp>
      <p:sp>
        <p:nvSpPr>
          <p:cNvPr id="3" name="Subtitle 2">
            <a:extLst>
              <a:ext uri="{FF2B5EF4-FFF2-40B4-BE49-F238E27FC236}">
                <a16:creationId xmlns:a16="http://schemas.microsoft.com/office/drawing/2014/main" id="{DADD9DED-09F3-7BF3-3D8C-B5411FB99CEA}"/>
              </a:ext>
            </a:extLst>
          </p:cNvPr>
          <p:cNvSpPr>
            <a:spLocks noGrp="1"/>
          </p:cNvSpPr>
          <p:nvPr>
            <p:ph type="subTitle" idx="1"/>
          </p:nvPr>
        </p:nvSpPr>
        <p:spPr>
          <a:xfrm>
            <a:off x="1524000" y="4159404"/>
            <a:ext cx="9144000" cy="1098395"/>
          </a:xfrm>
        </p:spPr>
        <p:txBody>
          <a:bodyPr>
            <a:normAutofit/>
          </a:bodyPr>
          <a:lstStyle/>
          <a:p>
            <a:r>
              <a:rPr lang="en-GB" sz="1500" dirty="0">
                <a:solidFill>
                  <a:srgbClr val="FFFFFF"/>
                </a:solidFill>
                <a:latin typeface="Trebuchet MS" panose="020B0603020202020204" pitchFamily="34" charset="0"/>
              </a:rPr>
              <a:t>Dr Muki Haklay – </a:t>
            </a:r>
            <a:br>
              <a:rPr lang="en-GB" sz="1500" dirty="0">
                <a:solidFill>
                  <a:srgbClr val="FFFFFF"/>
                </a:solidFill>
                <a:latin typeface="Trebuchet MS" panose="020B0603020202020204" pitchFamily="34" charset="0"/>
              </a:rPr>
            </a:br>
            <a:r>
              <a:rPr lang="en-GB" sz="1500" dirty="0">
                <a:solidFill>
                  <a:srgbClr val="FFFFFF"/>
                </a:solidFill>
                <a:latin typeface="Trebuchet MS" panose="020B0603020202020204" pitchFamily="34" charset="0"/>
              </a:rPr>
              <a:t>Professor of Geographical Information Science, UCL</a:t>
            </a:r>
          </a:p>
          <a:p>
            <a:r>
              <a:rPr lang="en-GB" sz="1500" dirty="0">
                <a:solidFill>
                  <a:srgbClr val="FFFFFF"/>
                </a:solidFill>
                <a:latin typeface="Trebuchet MS" panose="020B0603020202020204" pitchFamily="34" charset="0"/>
              </a:rPr>
              <a:t>Team lead, Citizen Science, </a:t>
            </a:r>
            <a:br>
              <a:rPr lang="en-GB" sz="1500" dirty="0">
                <a:solidFill>
                  <a:srgbClr val="FFFFFF"/>
                </a:solidFill>
                <a:latin typeface="Trebuchet MS" panose="020B0603020202020204" pitchFamily="34" charset="0"/>
              </a:rPr>
            </a:br>
            <a:r>
              <a:rPr lang="en-GB" sz="1500" dirty="0">
                <a:solidFill>
                  <a:srgbClr val="FFFFFF"/>
                </a:solidFill>
                <a:latin typeface="Trebuchet MS" panose="020B0603020202020204" pitchFamily="34" charset="0"/>
              </a:rPr>
              <a:t>Learning Planet Institute/Université Paris </a:t>
            </a:r>
            <a:r>
              <a:rPr lang="en-GB" sz="1500" dirty="0" err="1">
                <a:solidFill>
                  <a:srgbClr val="FFFFFF"/>
                </a:solidFill>
                <a:latin typeface="Trebuchet MS" panose="020B0603020202020204" pitchFamily="34" charset="0"/>
              </a:rPr>
              <a:t>Cité</a:t>
            </a:r>
            <a:endParaRPr lang="en-GB" sz="1500" dirty="0">
              <a:solidFill>
                <a:srgbClr val="FFFFFF"/>
              </a:solidFill>
              <a:latin typeface="Trebuchet MS" panose="020B0603020202020204" pitchFamily="34" charset="0"/>
            </a:endParaRPr>
          </a:p>
        </p:txBody>
      </p:sp>
    </p:spTree>
    <p:extLst>
      <p:ext uri="{BB962C8B-B14F-4D97-AF65-F5344CB8AC3E}">
        <p14:creationId xmlns:p14="http://schemas.microsoft.com/office/powerpoint/2010/main" val="2561020828"/>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AC39DC55-FDDD-993D-CA22-06BB35BE3E28}"/>
              </a:ext>
            </a:extLst>
          </p:cNvPr>
          <p:cNvSpPr>
            <a:spLocks noGrp="1"/>
          </p:cNvSpPr>
          <p:nvPr>
            <p:ph type="title"/>
          </p:nvPr>
        </p:nvSpPr>
        <p:spPr>
          <a:xfrm>
            <a:off x="387910" y="2767106"/>
            <a:ext cx="3391329" cy="3071906"/>
          </a:xfrm>
        </p:spPr>
        <p:txBody>
          <a:bodyPr vert="horz" lIns="91440" tIns="45720" rIns="91440" bIns="45720" rtlCol="0" anchor="t">
            <a:normAutofit/>
          </a:bodyPr>
          <a:lstStyle/>
          <a:p>
            <a:r>
              <a:rPr lang="en-US" sz="4000" b="1" kern="1200" dirty="0">
                <a:solidFill>
                  <a:srgbClr val="FFFFFF"/>
                </a:solidFill>
              </a:rPr>
              <a:t>Fast forward - current practice developments</a:t>
            </a:r>
          </a:p>
        </p:txBody>
      </p:sp>
      <p:sp>
        <p:nvSpPr>
          <p:cNvPr id="5" name="Text Placeholder 4">
            <a:extLst>
              <a:ext uri="{FF2B5EF4-FFF2-40B4-BE49-F238E27FC236}">
                <a16:creationId xmlns:a16="http://schemas.microsoft.com/office/drawing/2014/main" id="{AAC7F0FB-0026-F56E-466B-3BB489A6C6C2}"/>
              </a:ext>
            </a:extLst>
          </p:cNvPr>
          <p:cNvSpPr>
            <a:spLocks noGrp="1"/>
          </p:cNvSpPr>
          <p:nvPr>
            <p:ph type="body" idx="1"/>
          </p:nvPr>
        </p:nvSpPr>
        <p:spPr>
          <a:xfrm>
            <a:off x="660042" y="806824"/>
            <a:ext cx="2919738" cy="1494117"/>
          </a:xfrm>
        </p:spPr>
        <p:txBody>
          <a:bodyPr vert="horz" lIns="91440" tIns="45720" rIns="91440" bIns="45720" rtlCol="0" anchor="b">
            <a:normAutofit/>
          </a:bodyPr>
          <a:lstStyle/>
          <a:p>
            <a:r>
              <a:rPr lang="en-GB" sz="2000" dirty="0">
                <a:solidFill>
                  <a:srgbClr val="FFFFFF"/>
                </a:solidFill>
              </a:rPr>
              <a:t>Discover, collaborate, explore: From theory to practice</a:t>
            </a:r>
            <a:endParaRPr lang="en-US" sz="2000" kern="1200" dirty="0">
              <a:solidFill>
                <a:srgbClr val="FFFFFF"/>
              </a:solidFill>
            </a:endParaRPr>
          </a:p>
        </p:txBody>
      </p:sp>
      <p:pic>
        <p:nvPicPr>
          <p:cNvPr id="1026" name="Picture 2">
            <a:extLst>
              <a:ext uri="{FF2B5EF4-FFF2-40B4-BE49-F238E27FC236}">
                <a16:creationId xmlns:a16="http://schemas.microsoft.com/office/drawing/2014/main" id="{683A2C99-114F-FAA2-8299-A82DE5D20BC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316582" y="0"/>
            <a:ext cx="7806125" cy="6857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25569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3"/>
          <p:cNvSpPr>
            <a:spLocks noGrp="1"/>
          </p:cNvSpPr>
          <p:nvPr>
            <p:ph type="ctrTitle"/>
          </p:nvPr>
        </p:nvSpPr>
        <p:spPr bwMode="auto">
          <a:xfrm>
            <a:off x="1110952" y="1138494"/>
            <a:ext cx="8142988" cy="4215356"/>
          </a:xfrm>
        </p:spPr>
        <p:txBody>
          <a:bodyPr/>
          <a:lstStyle/>
          <a:p>
            <a:pPr algn="l">
              <a:defRPr/>
            </a:pPr>
            <a:r>
              <a:rPr lang="en-GB" b="1" dirty="0"/>
              <a:t>Endorsing</a:t>
            </a:r>
            <a:r>
              <a:rPr lang="en-GB" dirty="0"/>
              <a:t> </a:t>
            </a:r>
            <a:r>
              <a:rPr lang="en-GB" b="1" dirty="0"/>
              <a:t>citizen</a:t>
            </a:r>
            <a:r>
              <a:rPr lang="en-GB" dirty="0"/>
              <a:t> </a:t>
            </a:r>
            <a:r>
              <a:rPr lang="en-GB" b="1" dirty="0"/>
              <a:t>science</a:t>
            </a:r>
            <a:r>
              <a:rPr lang="en-GB" dirty="0"/>
              <a:t> </a:t>
            </a:r>
            <a:br>
              <a:rPr lang="en-GB" sz="2000" dirty="0"/>
            </a:br>
            <a:r>
              <a:rPr lang="en-GB" sz="2000" dirty="0"/>
              <a:t>	</a:t>
            </a:r>
            <a:r>
              <a:rPr lang="en-US" sz="2000" dirty="0"/>
              <a:t>Citizen Science is part of Open Science in the EU policy framing. </a:t>
            </a:r>
            <a:br>
              <a:rPr lang="en-US" sz="2000" dirty="0"/>
            </a:br>
            <a:r>
              <a:rPr lang="en-US" sz="2000" b="0" i="1" dirty="0">
                <a:solidFill>
                  <a:srgbClr val="444444"/>
                </a:solidFill>
              </a:rPr>
              <a:t>“</a:t>
            </a:r>
            <a:r>
              <a:rPr lang="en-US" sz="2000" i="1" dirty="0">
                <a:solidFill>
                  <a:srgbClr val="444444"/>
                </a:solidFill>
              </a:rPr>
              <a:t>c</a:t>
            </a:r>
            <a:r>
              <a:rPr lang="en-US" sz="2000" b="0" i="1" dirty="0">
                <a:solidFill>
                  <a:srgbClr val="444444"/>
                </a:solidFill>
              </a:rPr>
              <a:t>itizen science can be described as the voluntary participation of non-professional scientists in research and innovation at different stages of the process and at different levels of engagement, from shaping research agendas and policies, to gathering, processing and </a:t>
            </a:r>
            <a:r>
              <a:rPr lang="en-US" sz="2000" b="0" i="1" dirty="0" err="1">
                <a:solidFill>
                  <a:srgbClr val="444444"/>
                </a:solidFill>
              </a:rPr>
              <a:t>analysing</a:t>
            </a:r>
            <a:r>
              <a:rPr lang="en-US" sz="2000" b="0" i="1" dirty="0">
                <a:solidFill>
                  <a:srgbClr val="444444"/>
                </a:solidFill>
              </a:rPr>
              <a:t> data, and assessing the outcomes of research.” </a:t>
            </a:r>
            <a:r>
              <a:rPr lang="en-US" sz="2000" b="0" dirty="0">
                <a:solidFill>
                  <a:srgbClr val="444444"/>
                </a:solidFill>
              </a:rPr>
              <a:t>(Citizen Science factsheet 2020) </a:t>
            </a:r>
            <a:br>
              <a:rPr lang="en-US" sz="2000" b="0" i="1" dirty="0">
                <a:solidFill>
                  <a:srgbClr val="444444"/>
                </a:solidFill>
              </a:rPr>
            </a:br>
            <a:br>
              <a:rPr lang="en-US" sz="2000" b="0" i="1" dirty="0">
                <a:solidFill>
                  <a:srgbClr val="444444"/>
                </a:solidFill>
              </a:rPr>
            </a:br>
            <a:r>
              <a:rPr lang="en-US" sz="2000" b="0" i="1" dirty="0">
                <a:solidFill>
                  <a:srgbClr val="444444"/>
                </a:solidFill>
              </a:rPr>
              <a:t>	</a:t>
            </a:r>
            <a:br>
              <a:rPr lang="en-GB" sz="2000" dirty="0"/>
            </a:br>
            <a:r>
              <a:rPr lang="en-GB" sz="2000" dirty="0"/>
              <a:t> </a:t>
            </a:r>
            <a:endParaRPr dirty="0"/>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p:blipFill>
        <p:spPr bwMode="auto">
          <a:xfrm>
            <a:off x="8970859" y="73740"/>
            <a:ext cx="3221142" cy="4554380"/>
          </a:xfrm>
          <a:prstGeom prst="rect">
            <a:avLst/>
          </a:prstGeom>
        </p:spPr>
      </p:pic>
    </p:spTree>
    <p:extLst>
      <p:ext uri="{BB962C8B-B14F-4D97-AF65-F5344CB8AC3E}">
        <p14:creationId xmlns:p14="http://schemas.microsoft.com/office/powerpoint/2010/main" val="287774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6DB5287-92DC-B262-0421-634A74DA3890}"/>
              </a:ext>
            </a:extLst>
          </p:cNvPr>
          <p:cNvSpPr txBox="1"/>
          <p:nvPr/>
        </p:nvSpPr>
        <p:spPr>
          <a:xfrm>
            <a:off x="254441" y="5583920"/>
            <a:ext cx="8903473" cy="600164"/>
          </a:xfrm>
          <a:prstGeom prst="rect">
            <a:avLst/>
          </a:prstGeom>
          <a:noFill/>
        </p:spPr>
        <p:txBody>
          <a:bodyPr wrap="square">
            <a:spAutoFit/>
          </a:bodyPr>
          <a:lstStyle/>
          <a:p>
            <a:r>
              <a:rPr lang="en-GB" sz="1100" b="0" i="0" dirty="0">
                <a:solidFill>
                  <a:srgbClr val="666666"/>
                </a:solidFill>
                <a:effectLst/>
                <a:latin typeface="Garamond" panose="02020404030301010803" pitchFamily="18" charset="0"/>
              </a:rPr>
              <a:t>European Commission: Directorate-General for Research and Innovation, Warin, C., Delaney, N. and </a:t>
            </a:r>
            <a:r>
              <a:rPr lang="en-GB" sz="1100" b="0" i="0" dirty="0" err="1">
                <a:solidFill>
                  <a:srgbClr val="666666"/>
                </a:solidFill>
                <a:effectLst/>
                <a:latin typeface="Garamond" panose="02020404030301010803" pitchFamily="18" charset="0"/>
              </a:rPr>
              <a:t>Tornasi</a:t>
            </a:r>
            <a:r>
              <a:rPr lang="en-GB" sz="1100" b="0" i="0" dirty="0">
                <a:solidFill>
                  <a:srgbClr val="666666"/>
                </a:solidFill>
                <a:effectLst/>
                <a:latin typeface="Garamond" panose="02020404030301010803" pitchFamily="18" charset="0"/>
              </a:rPr>
              <a:t>, Z., </a:t>
            </a:r>
            <a:r>
              <a:rPr lang="en-GB" sz="1100" b="0" i="1" dirty="0">
                <a:solidFill>
                  <a:srgbClr val="666666"/>
                </a:solidFill>
                <a:effectLst/>
                <a:latin typeface="Garamond" panose="02020404030301010803" pitchFamily="18" charset="0"/>
              </a:rPr>
              <a:t>Citizen science and citizen engagement – Achievements in Horizon 2020 and recommendations on the way forward</a:t>
            </a:r>
            <a:r>
              <a:rPr lang="en-GB" sz="1100" b="0" i="0" dirty="0">
                <a:solidFill>
                  <a:srgbClr val="666666"/>
                </a:solidFill>
                <a:effectLst/>
                <a:latin typeface="Garamond" panose="02020404030301010803" pitchFamily="18" charset="0"/>
              </a:rPr>
              <a:t>, Delaney, N.(editor) and </a:t>
            </a:r>
            <a:r>
              <a:rPr lang="en-GB" sz="1100" b="0" i="0" dirty="0" err="1">
                <a:solidFill>
                  <a:srgbClr val="666666"/>
                </a:solidFill>
                <a:effectLst/>
                <a:latin typeface="Garamond" panose="02020404030301010803" pitchFamily="18" charset="0"/>
              </a:rPr>
              <a:t>Tornasi</a:t>
            </a:r>
            <a:r>
              <a:rPr lang="en-GB" sz="1100" b="0" i="0" dirty="0">
                <a:solidFill>
                  <a:srgbClr val="666666"/>
                </a:solidFill>
                <a:effectLst/>
                <a:latin typeface="Garamond" panose="02020404030301010803" pitchFamily="18" charset="0"/>
              </a:rPr>
              <a:t>, Z.(editor), Publications Office, 2020, </a:t>
            </a:r>
            <a:r>
              <a:rPr lang="en-GB" sz="1100" b="1" i="0" u="none" strike="noStrike" dirty="0">
                <a:solidFill>
                  <a:srgbClr val="0E47CB"/>
                </a:solidFill>
                <a:effectLst/>
                <a:latin typeface="Garamond" panose="02020404030301010803" pitchFamily="18" charset="0"/>
                <a:hlinkClick r:id="rId2"/>
              </a:rPr>
              <a:t>https://data.europa.eu/doi/10.2777/05286</a:t>
            </a:r>
            <a:endParaRPr lang="en-GB" sz="1100" dirty="0">
              <a:latin typeface="Garamond" panose="02020404030301010803" pitchFamily="18" charset="0"/>
            </a:endParaRPr>
          </a:p>
        </p:txBody>
      </p:sp>
      <p:pic>
        <p:nvPicPr>
          <p:cNvPr id="7" name="Picture 6">
            <a:extLst>
              <a:ext uri="{FF2B5EF4-FFF2-40B4-BE49-F238E27FC236}">
                <a16:creationId xmlns:a16="http://schemas.microsoft.com/office/drawing/2014/main" id="{03C49DC0-2D1E-9D26-38F6-F33313891DC8}"/>
              </a:ext>
            </a:extLst>
          </p:cNvPr>
          <p:cNvPicPr>
            <a:picLocks noChangeAspect="1"/>
          </p:cNvPicPr>
          <p:nvPr/>
        </p:nvPicPr>
        <p:blipFill>
          <a:blip r:embed="rId3"/>
          <a:stretch>
            <a:fillRect/>
          </a:stretch>
        </p:blipFill>
        <p:spPr>
          <a:xfrm>
            <a:off x="811703" y="486127"/>
            <a:ext cx="10568594" cy="5097793"/>
          </a:xfrm>
          <a:prstGeom prst="rect">
            <a:avLst/>
          </a:prstGeom>
        </p:spPr>
      </p:pic>
    </p:spTree>
    <p:extLst>
      <p:ext uri="{BB962C8B-B14F-4D97-AF65-F5344CB8AC3E}">
        <p14:creationId xmlns:p14="http://schemas.microsoft.com/office/powerpoint/2010/main" val="3719903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3" name="Picture 2"/>
          <p:cNvPicPr>
            <a:picLocks noChangeAspect="1"/>
          </p:cNvPicPr>
          <p:nvPr/>
        </p:nvPicPr>
        <p:blipFill>
          <a:blip r:embed="rId2"/>
          <a:stretch/>
        </p:blipFill>
        <p:spPr bwMode="auto">
          <a:xfrm>
            <a:off x="217320" y="52311"/>
            <a:ext cx="11316273" cy="5736431"/>
          </a:xfrm>
          <a:prstGeom prst="rect">
            <a:avLst/>
          </a:prstGeom>
        </p:spPr>
      </p:pic>
      <p:sp>
        <p:nvSpPr>
          <p:cNvPr id="6" name="TextBox 5"/>
          <p:cNvSpPr txBox="1"/>
          <p:nvPr/>
        </p:nvSpPr>
        <p:spPr bwMode="auto">
          <a:xfrm>
            <a:off x="8684829" y="5886158"/>
            <a:ext cx="2797145" cy="256545"/>
          </a:xfrm>
          <a:prstGeom prst="rect">
            <a:avLst/>
          </a:prstGeom>
          <a:solidFill>
            <a:schemeClr val="bg1"/>
          </a:solidFill>
        </p:spPr>
        <p:txBody>
          <a:bodyPr wrap="square" rtlCol="0">
            <a:spAutoFit/>
          </a:bodyPr>
          <a:lstStyle/>
          <a:p>
            <a:pPr>
              <a:defRPr/>
            </a:pPr>
            <a:r>
              <a:rPr lang="en-GB" sz="1050"/>
              <a:t>Source: Michael Arntoft DG R&amp;I Open Science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sz="4800" b="1" dirty="0">
                <a:solidFill>
                  <a:schemeClr val="tx1"/>
                </a:solidFill>
              </a:rPr>
              <a:t>Horizon Europe legal texts</a:t>
            </a:r>
            <a:endParaRPr lang="en-GB" sz="4800" b="1" dirty="0">
              <a:solidFill>
                <a:schemeClr val="tx1"/>
              </a:solidFill>
            </a:endParaRPr>
          </a:p>
        </p:txBody>
      </p:sp>
      <p:sp>
        <p:nvSpPr>
          <p:cNvPr id="3" name="Content Placeholder 2"/>
          <p:cNvSpPr>
            <a:spLocks noGrp="1"/>
          </p:cNvSpPr>
          <p:nvPr>
            <p:ph idx="4294967295"/>
          </p:nvPr>
        </p:nvSpPr>
        <p:spPr>
          <a:xfrm>
            <a:off x="1377950" y="1512888"/>
            <a:ext cx="10814050" cy="4983162"/>
          </a:xfrm>
        </p:spPr>
        <p:txBody>
          <a:bodyPr>
            <a:normAutofit/>
          </a:bodyPr>
          <a:lstStyle/>
          <a:p>
            <a:pPr marL="266700" indent="-266700">
              <a:spcAft>
                <a:spcPts val="1200"/>
              </a:spcAft>
            </a:pPr>
            <a:r>
              <a:rPr lang="en-GB" sz="2000" b="1" dirty="0"/>
              <a:t>Reg. - </a:t>
            </a:r>
            <a:r>
              <a:rPr lang="en-US" sz="2000" b="1" dirty="0"/>
              <a:t>Recital (26): </a:t>
            </a:r>
            <a:r>
              <a:rPr lang="en-US" sz="2000" dirty="0"/>
              <a:t>...the Programme should engage and involve citizens and civil society organisations in co-designing and </a:t>
            </a:r>
            <a:r>
              <a:rPr lang="en-US" sz="2000" u="sng" dirty="0"/>
              <a:t>co-creating responsible research and innovation (RRI) agendas and contents </a:t>
            </a:r>
            <a:r>
              <a:rPr lang="en-US" sz="2000" dirty="0"/>
              <a:t>that meet citizens' and civil society's concerns, needs and expectations...</a:t>
            </a:r>
            <a:endParaRPr lang="en-GB" sz="2000" dirty="0"/>
          </a:p>
          <a:p>
            <a:pPr marL="266700" indent="-266700">
              <a:spcAft>
                <a:spcPts val="1200"/>
              </a:spcAft>
            </a:pPr>
            <a:r>
              <a:rPr lang="en-GB" sz="2000" b="1" dirty="0"/>
              <a:t>Reg. - Programme principle (A6a.8)</a:t>
            </a:r>
            <a:r>
              <a:rPr lang="en-GB" sz="2000" dirty="0"/>
              <a:t>: The programme shall promote </a:t>
            </a:r>
            <a:r>
              <a:rPr lang="en-GB" sz="2000" u="sng" dirty="0"/>
              <a:t>co-creation and co-design</a:t>
            </a:r>
            <a:r>
              <a:rPr lang="en-GB" sz="2000" dirty="0"/>
              <a:t> through engagement of citizens and civil society</a:t>
            </a:r>
          </a:p>
          <a:p>
            <a:pPr marL="266700" indent="-266700">
              <a:spcAft>
                <a:spcPts val="1200"/>
              </a:spcAft>
            </a:pPr>
            <a:r>
              <a:rPr lang="en-GB" sz="2000" b="1" dirty="0"/>
              <a:t>SP - Operational objectives (A2.2)</a:t>
            </a:r>
            <a:r>
              <a:rPr lang="en-GB" sz="2000" dirty="0"/>
              <a:t>: (c) </a:t>
            </a:r>
            <a:r>
              <a:rPr lang="en-US" sz="2000" u="sng" dirty="0"/>
              <a:t>promoting responsible research and innovation, taking into account the precautionary principle</a:t>
            </a:r>
            <a:r>
              <a:rPr lang="en-US" sz="2000" dirty="0"/>
              <a:t>; (n) </a:t>
            </a:r>
            <a:r>
              <a:rPr lang="en-GB" sz="2000" dirty="0"/>
              <a:t>Improving the relationship and interaction between science and society, including the visibility of science in society and science communication, and promoting the involvement of citizens and end-users in </a:t>
            </a:r>
            <a:r>
              <a:rPr lang="en-GB" sz="2000" u="sng" dirty="0"/>
              <a:t>co-design and co-creation</a:t>
            </a:r>
            <a:r>
              <a:rPr lang="en-GB" sz="2000" dirty="0"/>
              <a:t> processes</a:t>
            </a:r>
          </a:p>
          <a:p>
            <a:pPr marL="266700" indent="-266700">
              <a:spcAft>
                <a:spcPts val="1200"/>
              </a:spcAft>
            </a:pPr>
            <a:r>
              <a:rPr lang="en-IE" sz="2000" dirty="0"/>
              <a:t>Open Science, which includes citizen and societal engagement, will be </a:t>
            </a:r>
            <a:r>
              <a:rPr lang="en-IE" sz="2000" b="1" dirty="0"/>
              <a:t>operationalised </a:t>
            </a:r>
            <a:r>
              <a:rPr lang="en-IE" sz="2000" dirty="0"/>
              <a:t>throughout the programme: </a:t>
            </a:r>
            <a:r>
              <a:rPr lang="en-IE" sz="2000" b="1" dirty="0"/>
              <a:t>award criteria </a:t>
            </a:r>
            <a:r>
              <a:rPr lang="en-IE" sz="2000" dirty="0"/>
              <a:t>for proposal evaluation, </a:t>
            </a:r>
            <a:r>
              <a:rPr lang="en-IE" sz="2000" b="1" dirty="0"/>
              <a:t>key impact pathways</a:t>
            </a:r>
            <a:r>
              <a:rPr lang="en-IE" sz="2000" dirty="0"/>
              <a:t>, and within </a:t>
            </a:r>
            <a:r>
              <a:rPr lang="en-IE" sz="2000" b="1" dirty="0"/>
              <a:t>topic texts</a:t>
            </a:r>
            <a:endParaRPr lang="en-GB" sz="2000" b="1" dirty="0"/>
          </a:p>
        </p:txBody>
      </p:sp>
    </p:spTree>
    <p:extLst>
      <p:ext uri="{BB962C8B-B14F-4D97-AF65-F5344CB8AC3E}">
        <p14:creationId xmlns:p14="http://schemas.microsoft.com/office/powerpoint/2010/main" val="34006928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8F8CB911-7FBB-0829-12B1-35FB8415884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77742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1271C-1982-910A-5DC1-480FCC27115E}"/>
              </a:ext>
            </a:extLst>
          </p:cNvPr>
          <p:cNvSpPr>
            <a:spLocks noGrp="1"/>
          </p:cNvSpPr>
          <p:nvPr>
            <p:ph type="title"/>
          </p:nvPr>
        </p:nvSpPr>
        <p:spPr/>
        <p:txBody>
          <a:bodyPr/>
          <a:lstStyle/>
          <a:p>
            <a:endParaRPr lang="en-GB"/>
          </a:p>
        </p:txBody>
      </p:sp>
      <p:pic>
        <p:nvPicPr>
          <p:cNvPr id="4" name="Picture 3">
            <a:extLst>
              <a:ext uri="{FF2B5EF4-FFF2-40B4-BE49-F238E27FC236}">
                <a16:creationId xmlns:a16="http://schemas.microsoft.com/office/drawing/2014/main" id="{5E4055F8-ADDD-FBD3-7214-DC4C4CFB0D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96348"/>
            <a:ext cx="12192000" cy="6153782"/>
          </a:xfrm>
          <a:prstGeom prst="rect">
            <a:avLst/>
          </a:prstGeom>
        </p:spPr>
      </p:pic>
      <p:sp>
        <p:nvSpPr>
          <p:cNvPr id="3" name="Title 2">
            <a:extLst>
              <a:ext uri="{FF2B5EF4-FFF2-40B4-BE49-F238E27FC236}">
                <a16:creationId xmlns:a16="http://schemas.microsoft.com/office/drawing/2014/main" id="{07D0E177-E735-8CC6-702E-7E6D84BAB053}"/>
              </a:ext>
            </a:extLst>
          </p:cNvPr>
          <p:cNvSpPr txBox="1">
            <a:spLocks/>
          </p:cNvSpPr>
          <p:nvPr/>
        </p:nvSpPr>
        <p:spPr>
          <a:xfrm>
            <a:off x="813865" y="2750"/>
            <a:ext cx="11378135" cy="8048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Garamond" panose="02020404030301010803" pitchFamily="18" charset="0"/>
                <a:ea typeface="+mj-ea"/>
                <a:cs typeface="+mj-cs"/>
              </a:defRPr>
            </a:lvl1pPr>
          </a:lstStyle>
          <a:p>
            <a:r>
              <a:rPr lang="en-GB" dirty="0"/>
              <a:t>ISALA – citizen science in frontiers science</a:t>
            </a:r>
          </a:p>
        </p:txBody>
      </p:sp>
    </p:spTree>
    <p:extLst>
      <p:ext uri="{BB962C8B-B14F-4D97-AF65-F5344CB8AC3E}">
        <p14:creationId xmlns:p14="http://schemas.microsoft.com/office/powerpoint/2010/main" val="660346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838198" y="1455511"/>
            <a:ext cx="5328000" cy="4627237"/>
          </a:xfrm>
        </p:spPr>
        <p:txBody>
          <a:bodyPr>
            <a:normAutofit fontScale="85000" lnSpcReduction="10000"/>
          </a:bodyPr>
          <a:lstStyle/>
          <a:p>
            <a:r>
              <a:rPr lang="en-GB" dirty="0"/>
              <a:t>Fieldwork:</a:t>
            </a:r>
            <a:r>
              <a:rPr lang="en-US" dirty="0"/>
              <a:t>13 April and 10 May 2021</a:t>
            </a:r>
            <a:endParaRPr lang="en-GB" dirty="0"/>
          </a:p>
          <a:p>
            <a:r>
              <a:rPr lang="en-US" dirty="0"/>
              <a:t>Sample size: 37,103 respondents (26,827 from the EU27)</a:t>
            </a:r>
          </a:p>
          <a:p>
            <a:r>
              <a:rPr lang="en-GB" dirty="0"/>
              <a:t>66 ‘question units’ + demographic</a:t>
            </a:r>
          </a:p>
          <a:p>
            <a:r>
              <a:rPr lang="en-GB" dirty="0"/>
              <a:t>Questions on </a:t>
            </a:r>
            <a:r>
              <a:rPr lang="en-US" dirty="0"/>
              <a:t>knowledge, the impacts and governance of science and technology, views of scientists, citizen engagement in S&amp;T, young people, gender equality, and social responsibility, and comparative advantage of the EU</a:t>
            </a:r>
            <a:endParaRPr lang="en-GB" dirty="0"/>
          </a:p>
          <a:p>
            <a:pPr marL="0" indent="0">
              <a:buNone/>
            </a:pPr>
            <a:endParaRPr lang="en-GB" sz="1600" dirty="0">
              <a:hlinkClick r:id="rId2"/>
            </a:endParaRPr>
          </a:p>
          <a:p>
            <a:pPr marL="0" indent="0">
              <a:buNone/>
            </a:pPr>
            <a:endParaRPr lang="en-GB" sz="1600" dirty="0">
              <a:hlinkClick r:id="rId2"/>
            </a:endParaRPr>
          </a:p>
          <a:p>
            <a:pPr marL="0" indent="0">
              <a:buNone/>
            </a:pPr>
            <a:r>
              <a:rPr lang="en-GB" sz="1600" dirty="0">
                <a:hlinkClick r:id="rId2"/>
              </a:rPr>
              <a:t>https://europa.eu/eurobarometer/surveys/detail/2237</a:t>
            </a:r>
            <a:r>
              <a:rPr lang="en-GB" sz="1600" dirty="0"/>
              <a:t> </a:t>
            </a:r>
          </a:p>
        </p:txBody>
      </p:sp>
      <p:pic>
        <p:nvPicPr>
          <p:cNvPr id="5" name="Content Placeholder 4"/>
          <p:cNvPicPr>
            <a:picLocks noGrp="1" noChangeAspect="1"/>
          </p:cNvPicPr>
          <p:nvPr>
            <p:ph sz="half" idx="2"/>
          </p:nvPr>
        </p:nvPicPr>
        <p:blipFill>
          <a:blip r:embed="rId3"/>
          <a:stretch>
            <a:fillRect/>
          </a:stretch>
        </p:blipFill>
        <p:spPr>
          <a:xfrm>
            <a:off x="8086477" y="1061558"/>
            <a:ext cx="4105523" cy="5796442"/>
          </a:xfrm>
          <a:prstGeom prst="rect">
            <a:avLst/>
          </a:prstGeom>
        </p:spPr>
      </p:pic>
      <p:sp>
        <p:nvSpPr>
          <p:cNvPr id="4" name="Title 3"/>
          <p:cNvSpPr>
            <a:spLocks noGrp="1"/>
          </p:cNvSpPr>
          <p:nvPr>
            <p:ph type="title"/>
          </p:nvPr>
        </p:nvSpPr>
        <p:spPr>
          <a:xfrm>
            <a:off x="461176" y="319574"/>
            <a:ext cx="11079574" cy="945643"/>
          </a:xfrm>
        </p:spPr>
        <p:txBody>
          <a:bodyPr>
            <a:normAutofit fontScale="90000"/>
          </a:bodyPr>
          <a:lstStyle/>
          <a:p>
            <a:r>
              <a:rPr lang="en-GB" dirty="0"/>
              <a:t>Public engagement evidence  - Eurobarometer 516</a:t>
            </a:r>
          </a:p>
        </p:txBody>
      </p:sp>
    </p:spTree>
    <p:extLst>
      <p:ext uri="{BB962C8B-B14F-4D97-AF65-F5344CB8AC3E}">
        <p14:creationId xmlns:p14="http://schemas.microsoft.com/office/powerpoint/2010/main" val="39330699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81739" y="485353"/>
            <a:ext cx="11210261" cy="782357"/>
          </a:xfrm>
        </p:spPr>
        <p:txBody>
          <a:bodyPr/>
          <a:lstStyle/>
          <a:p>
            <a:r>
              <a:rPr lang="en-GB" dirty="0"/>
              <a:t>A high level of interest in science</a:t>
            </a:r>
          </a:p>
        </p:txBody>
      </p:sp>
      <p:pic>
        <p:nvPicPr>
          <p:cNvPr id="5" name="Picture 4"/>
          <p:cNvPicPr>
            <a:picLocks noChangeAspect="1"/>
          </p:cNvPicPr>
          <p:nvPr/>
        </p:nvPicPr>
        <p:blipFill>
          <a:blip r:embed="rId2"/>
          <a:stretch>
            <a:fillRect/>
          </a:stretch>
        </p:blipFill>
        <p:spPr>
          <a:xfrm>
            <a:off x="0" y="1165366"/>
            <a:ext cx="11816451" cy="3288750"/>
          </a:xfrm>
          <a:prstGeom prst="rect">
            <a:avLst/>
          </a:prstGeom>
        </p:spPr>
      </p:pic>
      <p:sp>
        <p:nvSpPr>
          <p:cNvPr id="6" name="Content Placeholder 1"/>
          <p:cNvSpPr>
            <a:spLocks noGrp="1"/>
          </p:cNvSpPr>
          <p:nvPr>
            <p:ph sz="half" idx="1"/>
          </p:nvPr>
        </p:nvSpPr>
        <p:spPr>
          <a:xfrm>
            <a:off x="268961" y="5481398"/>
            <a:ext cx="9693927" cy="730584"/>
          </a:xfrm>
        </p:spPr>
        <p:txBody>
          <a:bodyPr/>
          <a:lstStyle/>
          <a:p>
            <a:pPr marL="0" indent="0">
              <a:buNone/>
            </a:pPr>
            <a:r>
              <a:rPr lang="en-US" sz="1600" b="1" dirty="0"/>
              <a:t>Source</a:t>
            </a:r>
            <a:r>
              <a:rPr lang="en-US" sz="1600" dirty="0"/>
              <a:t>: Special Eurobarometer 516 – “European citizens’ knowledge and attitudes towards science and technology”. Fieldwork: April – May 2021, sample: EU27 data (26,827 respondents)</a:t>
            </a:r>
            <a:endParaRPr lang="en-GB" sz="1600" dirty="0"/>
          </a:p>
        </p:txBody>
      </p:sp>
    </p:spTree>
    <p:extLst>
      <p:ext uri="{BB962C8B-B14F-4D97-AF65-F5344CB8AC3E}">
        <p14:creationId xmlns:p14="http://schemas.microsoft.com/office/powerpoint/2010/main" val="4714424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65C298-4FF9-4185-A039-EDBD578245C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3492" y="113551"/>
            <a:ext cx="9145016" cy="6744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33520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D3188-1F89-3BBF-E326-43CF2DA3088D}"/>
              </a:ext>
            </a:extLst>
          </p:cNvPr>
          <p:cNvSpPr>
            <a:spLocks noGrp="1"/>
          </p:cNvSpPr>
          <p:nvPr>
            <p:ph type="title"/>
          </p:nvPr>
        </p:nvSpPr>
        <p:spPr/>
        <p:txBody>
          <a:bodyPr/>
          <a:lstStyle/>
          <a:p>
            <a:r>
              <a:rPr lang="en-GB" dirty="0"/>
              <a:t>Overview</a:t>
            </a:r>
          </a:p>
        </p:txBody>
      </p:sp>
      <p:sp>
        <p:nvSpPr>
          <p:cNvPr id="3" name="Content Placeholder 2">
            <a:extLst>
              <a:ext uri="{FF2B5EF4-FFF2-40B4-BE49-F238E27FC236}">
                <a16:creationId xmlns:a16="http://schemas.microsoft.com/office/drawing/2014/main" id="{FB0474DA-309D-1FC2-D478-30383B5CD092}"/>
              </a:ext>
            </a:extLst>
          </p:cNvPr>
          <p:cNvSpPr>
            <a:spLocks noGrp="1"/>
          </p:cNvSpPr>
          <p:nvPr>
            <p:ph idx="1"/>
          </p:nvPr>
        </p:nvSpPr>
        <p:spPr/>
        <p:txBody>
          <a:bodyPr>
            <a:normAutofit/>
          </a:bodyPr>
          <a:lstStyle/>
          <a:p>
            <a:r>
              <a:rPr lang="en-GB" sz="3600" dirty="0"/>
              <a:t>Early awareness and development of citizen science in Europe </a:t>
            </a:r>
          </a:p>
          <a:p>
            <a:r>
              <a:rPr lang="en-GB" sz="3600" dirty="0"/>
              <a:t>Current development and support</a:t>
            </a:r>
          </a:p>
          <a:p>
            <a:r>
              <a:rPr lang="en-GB" sz="3600" dirty="0"/>
              <a:t>Challenges to mainstreaming </a:t>
            </a:r>
          </a:p>
          <a:p>
            <a:r>
              <a:rPr lang="en-GB" sz="3600" dirty="0"/>
              <a:t>Opportunities for change? </a:t>
            </a:r>
          </a:p>
          <a:p>
            <a:r>
              <a:rPr lang="en-GB" sz="3600" dirty="0"/>
              <a:t>Providing training and culture change support</a:t>
            </a:r>
          </a:p>
        </p:txBody>
      </p:sp>
    </p:spTree>
    <p:extLst>
      <p:ext uri="{BB962C8B-B14F-4D97-AF65-F5344CB8AC3E}">
        <p14:creationId xmlns:p14="http://schemas.microsoft.com/office/powerpoint/2010/main" val="24357235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1463618" y="1029621"/>
            <a:ext cx="9989574" cy="473104"/>
          </a:xfrm>
        </p:spPr>
        <p:txBody>
          <a:bodyPr>
            <a:normAutofit fontScale="90000"/>
          </a:bodyPr>
          <a:lstStyle/>
          <a:p>
            <a:pPr>
              <a:defRPr/>
            </a:pPr>
            <a:r>
              <a:rPr lang="en-GB" dirty="0">
                <a:solidFill>
                  <a:schemeClr val="tx1"/>
                </a:solidFill>
              </a:rPr>
              <a:t>Citizen Science with public engagement</a:t>
            </a:r>
            <a:endParaRPr dirty="0">
              <a:solidFill>
                <a:schemeClr val="tx1"/>
              </a:solidFill>
            </a:endParaRPr>
          </a:p>
        </p:txBody>
      </p:sp>
      <p:pic>
        <p:nvPicPr>
          <p:cNvPr id="4" name="Picture 3" descr="A picture containing diagram&#10;&#10;Description automatically generated"/>
          <p:cNvPicPr>
            <a:picLocks noChangeAspect="1"/>
          </p:cNvPicPr>
          <p:nvPr/>
        </p:nvPicPr>
        <p:blipFill>
          <a:blip r:embed="rId3"/>
          <a:stretch/>
        </p:blipFill>
        <p:spPr bwMode="auto">
          <a:xfrm>
            <a:off x="-29361" y="876228"/>
            <a:ext cx="12164800" cy="4895851"/>
          </a:xfrm>
          <a:prstGeom prst="rect">
            <a:avLst/>
          </a:prstGeom>
        </p:spPr>
      </p:pic>
      <p:pic>
        <p:nvPicPr>
          <p:cNvPr id="5" name="Shape 83"/>
          <p:cNvPicPr/>
          <p:nvPr/>
        </p:nvPicPr>
        <p:blipFill>
          <a:blip r:embed="rId4">
            <a:alphaModFix/>
          </a:blip>
          <a:stretch/>
        </p:blipFill>
        <p:spPr bwMode="auto">
          <a:xfrm>
            <a:off x="0" y="0"/>
            <a:ext cx="1287625" cy="1043420"/>
          </a:xfrm>
          <a:prstGeom prst="rect">
            <a:avLst/>
          </a:prstGeom>
          <a:noFill/>
          <a:ln>
            <a:noFill/>
          </a:ln>
        </p:spPr>
      </p:pic>
      <p:sp>
        <p:nvSpPr>
          <p:cNvPr id="7" name="Footer Placeholder 3"/>
          <p:cNvSpPr txBox="1"/>
          <p:nvPr/>
        </p:nvSpPr>
        <p:spPr bwMode="auto">
          <a:xfrm>
            <a:off x="56561" y="5717898"/>
            <a:ext cx="11087192" cy="263874"/>
          </a:xfrm>
          <a:prstGeom prst="rect">
            <a:avLst/>
          </a:prstGeom>
        </p:spPr>
        <p:txBody>
          <a:bodyPr/>
          <a:lstStyle>
            <a:defPPr>
              <a:defRPr lang="en-US"/>
            </a:defPPr>
            <a:lvl1pPr marL="0" algn="l" defTabSz="457200">
              <a:defRPr sz="1800">
                <a:solidFill>
                  <a:schemeClr val="tx1"/>
                </a:solidFill>
                <a:latin typeface="+mn-lt"/>
                <a:ea typeface="+mn-ea"/>
                <a:cs typeface="+mn-cs"/>
              </a:defRPr>
            </a:lvl1pPr>
            <a:lvl2pPr marL="457200" algn="l" defTabSz="457200">
              <a:defRPr sz="1800">
                <a:solidFill>
                  <a:schemeClr val="tx1"/>
                </a:solidFill>
                <a:latin typeface="+mn-lt"/>
                <a:ea typeface="+mn-ea"/>
                <a:cs typeface="+mn-cs"/>
              </a:defRPr>
            </a:lvl2pPr>
            <a:lvl3pPr marL="914400" algn="l" defTabSz="457200">
              <a:defRPr sz="1800">
                <a:solidFill>
                  <a:schemeClr val="tx1"/>
                </a:solidFill>
                <a:latin typeface="+mn-lt"/>
                <a:ea typeface="+mn-ea"/>
                <a:cs typeface="+mn-cs"/>
              </a:defRPr>
            </a:lvl3pPr>
            <a:lvl4pPr marL="1371600" algn="l" defTabSz="457200">
              <a:defRPr sz="1800">
                <a:solidFill>
                  <a:schemeClr val="tx1"/>
                </a:solidFill>
                <a:latin typeface="+mn-lt"/>
                <a:ea typeface="+mn-ea"/>
                <a:cs typeface="+mn-cs"/>
              </a:defRPr>
            </a:lvl4pPr>
            <a:lvl5pPr marL="1828800" algn="l" defTabSz="457200">
              <a:defRPr sz="1800">
                <a:solidFill>
                  <a:schemeClr val="tx1"/>
                </a:solidFill>
                <a:latin typeface="+mn-lt"/>
                <a:ea typeface="+mn-ea"/>
                <a:cs typeface="+mn-cs"/>
              </a:defRPr>
            </a:lvl5pPr>
            <a:lvl6pPr marL="2286000" algn="l" defTabSz="457200">
              <a:defRPr sz="1800">
                <a:solidFill>
                  <a:schemeClr val="tx1"/>
                </a:solidFill>
                <a:latin typeface="+mn-lt"/>
                <a:ea typeface="+mn-ea"/>
                <a:cs typeface="+mn-cs"/>
              </a:defRPr>
            </a:lvl6pPr>
            <a:lvl7pPr marL="2743200" algn="l" defTabSz="457200">
              <a:defRPr sz="1800">
                <a:solidFill>
                  <a:schemeClr val="tx1"/>
                </a:solidFill>
                <a:latin typeface="+mn-lt"/>
                <a:ea typeface="+mn-ea"/>
                <a:cs typeface="+mn-cs"/>
              </a:defRPr>
            </a:lvl7pPr>
            <a:lvl8pPr marL="3200400" algn="l" defTabSz="457200">
              <a:defRPr sz="1800">
                <a:solidFill>
                  <a:schemeClr val="tx1"/>
                </a:solidFill>
                <a:latin typeface="+mn-lt"/>
                <a:ea typeface="+mn-ea"/>
                <a:cs typeface="+mn-cs"/>
              </a:defRPr>
            </a:lvl8pPr>
            <a:lvl9pPr marL="3657600" algn="l" defTabSz="457200">
              <a:defRPr sz="1800">
                <a:solidFill>
                  <a:schemeClr val="tx1"/>
                </a:solidFill>
                <a:latin typeface="+mn-lt"/>
                <a:ea typeface="+mn-ea"/>
                <a:cs typeface="+mn-cs"/>
              </a:defRPr>
            </a:lvl9pPr>
          </a:lstStyle>
          <a:p>
            <a:pPr>
              <a:defRPr/>
            </a:pPr>
            <a:r>
              <a:rPr lang="en-GB" sz="1200" dirty="0"/>
              <a:t>This project has received funding from the European Union’s Horizon 2020 research and innovation programme under grant agreement No 709443</a:t>
            </a:r>
            <a:endParaRPr dirty="0"/>
          </a:p>
        </p:txBody>
      </p:sp>
    </p:spTree>
    <p:extLst>
      <p:ext uri="{BB962C8B-B14F-4D97-AF65-F5344CB8AC3E}">
        <p14:creationId xmlns:p14="http://schemas.microsoft.com/office/powerpoint/2010/main" val="35876249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0F2E26-8BC5-E08E-5F7C-08B5B0AC330F}"/>
              </a:ext>
            </a:extLst>
          </p:cNvPr>
          <p:cNvPicPr>
            <a:picLocks noChangeAspect="1"/>
          </p:cNvPicPr>
          <p:nvPr/>
        </p:nvPicPr>
        <p:blipFill>
          <a:blip r:embed="rId2"/>
          <a:stretch>
            <a:fillRect/>
          </a:stretch>
        </p:blipFill>
        <p:spPr>
          <a:xfrm>
            <a:off x="167002" y="0"/>
            <a:ext cx="11857996" cy="6858000"/>
          </a:xfrm>
          <a:prstGeom prst="rect">
            <a:avLst/>
          </a:prstGeom>
        </p:spPr>
      </p:pic>
    </p:spTree>
    <p:extLst>
      <p:ext uri="{BB962C8B-B14F-4D97-AF65-F5344CB8AC3E}">
        <p14:creationId xmlns:p14="http://schemas.microsoft.com/office/powerpoint/2010/main" val="19562120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B568C7-7EB5-7C4B-6BC5-DC7FD61E765E}"/>
              </a:ext>
            </a:extLst>
          </p:cNvPr>
          <p:cNvPicPr>
            <a:picLocks noChangeAspect="1"/>
          </p:cNvPicPr>
          <p:nvPr/>
        </p:nvPicPr>
        <p:blipFill>
          <a:blip r:embed="rId3"/>
          <a:stretch>
            <a:fillRect/>
          </a:stretch>
        </p:blipFill>
        <p:spPr>
          <a:xfrm>
            <a:off x="0" y="-56368"/>
            <a:ext cx="9857161" cy="7040828"/>
          </a:xfrm>
          <a:prstGeom prst="rect">
            <a:avLst/>
          </a:prstGeom>
        </p:spPr>
      </p:pic>
      <p:pic>
        <p:nvPicPr>
          <p:cNvPr id="4" name="Picture 3">
            <a:extLst>
              <a:ext uri="{FF2B5EF4-FFF2-40B4-BE49-F238E27FC236}">
                <a16:creationId xmlns:a16="http://schemas.microsoft.com/office/drawing/2014/main" id="{7F38E57C-82FB-6D68-FE76-0619C20D01B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346677" y="2814380"/>
            <a:ext cx="2916504" cy="4043619"/>
          </a:xfrm>
          <a:prstGeom prst="rect">
            <a:avLst/>
          </a:prstGeom>
        </p:spPr>
      </p:pic>
      <p:sp>
        <p:nvSpPr>
          <p:cNvPr id="2" name="Rectangle 1">
            <a:extLst>
              <a:ext uri="{FF2B5EF4-FFF2-40B4-BE49-F238E27FC236}">
                <a16:creationId xmlns:a16="http://schemas.microsoft.com/office/drawing/2014/main" id="{B06A8B6D-80A6-8282-6031-1D15786DD2BD}"/>
              </a:ext>
            </a:extLst>
          </p:cNvPr>
          <p:cNvSpPr/>
          <p:nvPr/>
        </p:nvSpPr>
        <p:spPr>
          <a:xfrm>
            <a:off x="11049024" y="-14606"/>
            <a:ext cx="1142976" cy="646331"/>
          </a:xfrm>
          <a:prstGeom prst="rect">
            <a:avLst/>
          </a:prstGeom>
          <a:gradFill>
            <a:gsLst>
              <a:gs pos="67000">
                <a:srgbClr val="1E8A4A"/>
              </a:gs>
              <a:gs pos="0">
                <a:srgbClr val="00602B"/>
              </a:gs>
              <a:gs pos="100000">
                <a:srgbClr val="93FFAF"/>
              </a:gs>
            </a:gsLst>
          </a:gradFill>
          <a:ln>
            <a:solidFill>
              <a:srgbClr val="00602B"/>
            </a:solidFill>
          </a:ln>
        </p:spPr>
        <p:style>
          <a:lnRef idx="1">
            <a:schemeClr val="accent2"/>
          </a:lnRef>
          <a:fillRef idx="3">
            <a:schemeClr val="accent2"/>
          </a:fillRef>
          <a:effectRef idx="2">
            <a:schemeClr val="accent2"/>
          </a:effectRef>
          <a:fontRef idx="minor">
            <a:schemeClr val="lt1"/>
          </a:fontRef>
        </p:style>
        <p:txBody>
          <a:bodyPr wrap="square">
            <a:spAutoFit/>
          </a:bodyPr>
          <a:lstStyle/>
          <a:p>
            <a:r>
              <a:rPr lang="en-GB" sz="3600" dirty="0"/>
              <a:t>2022</a:t>
            </a:r>
            <a:endParaRPr lang="en-US" sz="3600" dirty="0"/>
          </a:p>
        </p:txBody>
      </p:sp>
    </p:spTree>
    <p:extLst>
      <p:ext uri="{BB962C8B-B14F-4D97-AF65-F5344CB8AC3E}">
        <p14:creationId xmlns:p14="http://schemas.microsoft.com/office/powerpoint/2010/main" val="1897610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433B10-A3FB-2FC1-6600-164E1CED3370}"/>
              </a:ext>
            </a:extLst>
          </p:cNvPr>
          <p:cNvSpPr>
            <a:spLocks noGrp="1"/>
          </p:cNvSpPr>
          <p:nvPr>
            <p:ph idx="1"/>
          </p:nvPr>
        </p:nvSpPr>
        <p:spPr>
          <a:xfrm>
            <a:off x="421989" y="1306149"/>
            <a:ext cx="4589124" cy="4424113"/>
          </a:xfrm>
        </p:spPr>
        <p:txBody>
          <a:bodyPr/>
          <a:lstStyle/>
          <a:p>
            <a:r>
              <a:rPr lang="en-GB" dirty="0"/>
              <a:t>Year long process</a:t>
            </a:r>
          </a:p>
          <a:p>
            <a:r>
              <a:rPr lang="en-GB" dirty="0"/>
              <a:t>Many member states involved </a:t>
            </a:r>
          </a:p>
          <a:p>
            <a:r>
              <a:rPr lang="en-GB" dirty="0"/>
              <a:t>Site visits and in depth discussions</a:t>
            </a:r>
          </a:p>
          <a:p>
            <a:r>
              <a:rPr lang="en-GB" dirty="0"/>
              <a:t>Exchanging experience and mutual support </a:t>
            </a:r>
          </a:p>
        </p:txBody>
      </p:sp>
      <p:sp>
        <p:nvSpPr>
          <p:cNvPr id="2" name="Title 1">
            <a:extLst>
              <a:ext uri="{FF2B5EF4-FFF2-40B4-BE49-F238E27FC236}">
                <a16:creationId xmlns:a16="http://schemas.microsoft.com/office/drawing/2014/main" id="{F2B65661-DBA5-13A0-D10E-232610CBD86A}"/>
              </a:ext>
            </a:extLst>
          </p:cNvPr>
          <p:cNvSpPr>
            <a:spLocks noGrp="1"/>
          </p:cNvSpPr>
          <p:nvPr>
            <p:ph type="title"/>
          </p:nvPr>
        </p:nvSpPr>
        <p:spPr>
          <a:xfrm>
            <a:off x="609601" y="181929"/>
            <a:ext cx="10972799" cy="804899"/>
          </a:xfrm>
        </p:spPr>
        <p:txBody>
          <a:bodyPr/>
          <a:lstStyle/>
          <a:p>
            <a:r>
              <a:rPr lang="en-GB" dirty="0">
                <a:solidFill>
                  <a:schemeClr val="bg1"/>
                </a:solidFill>
              </a:rPr>
              <a:t>MLE process</a:t>
            </a:r>
          </a:p>
        </p:txBody>
      </p:sp>
      <p:pic>
        <p:nvPicPr>
          <p:cNvPr id="2050" name="Picture 2">
            <a:extLst>
              <a:ext uri="{FF2B5EF4-FFF2-40B4-BE49-F238E27FC236}">
                <a16:creationId xmlns:a16="http://schemas.microsoft.com/office/drawing/2014/main" id="{EDB387D5-7E85-6910-0079-9B9809A574A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270001" y="1004808"/>
            <a:ext cx="2808698" cy="374493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7FE29CC7-6271-2E3A-2668-80654A94EB8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11113" y="986828"/>
            <a:ext cx="3204574" cy="569702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BC416B64-D6D3-CEB6-BDC0-F2D2DB4AA2A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859730" y="3659178"/>
            <a:ext cx="4218969" cy="3159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11940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156BA0-DE59-9A4D-1129-95F0B52DB589}"/>
              </a:ext>
            </a:extLst>
          </p:cNvPr>
          <p:cNvSpPr>
            <a:spLocks noGrp="1"/>
          </p:cNvSpPr>
          <p:nvPr>
            <p:ph idx="1"/>
          </p:nvPr>
        </p:nvSpPr>
        <p:spPr>
          <a:xfrm>
            <a:off x="838200" y="1456509"/>
            <a:ext cx="10515600" cy="4351338"/>
          </a:xfrm>
        </p:spPr>
        <p:txBody>
          <a:bodyPr/>
          <a:lstStyle/>
          <a:p>
            <a:r>
              <a:rPr lang="en-GB" dirty="0"/>
              <a:t>Funding programme in Romania</a:t>
            </a:r>
          </a:p>
          <a:p>
            <a:r>
              <a:rPr lang="en-GB" dirty="0"/>
              <a:t>Network in Slovenia </a:t>
            </a:r>
          </a:p>
          <a:p>
            <a:r>
              <a:rPr lang="en-GB" dirty="0"/>
              <a:t>Federal network of citizen science projects in Belgium </a:t>
            </a:r>
          </a:p>
          <a:p>
            <a:r>
              <a:rPr lang="en-GB" dirty="0"/>
              <a:t>Linking policy makers and funders in different countries </a:t>
            </a:r>
          </a:p>
          <a:p>
            <a:r>
              <a:rPr lang="en-GB" dirty="0"/>
              <a:t>New programme in the Netherlands (which wasn’t part of the network) </a:t>
            </a:r>
          </a:p>
        </p:txBody>
      </p:sp>
      <p:sp>
        <p:nvSpPr>
          <p:cNvPr id="3" name="Title 2">
            <a:extLst>
              <a:ext uri="{FF2B5EF4-FFF2-40B4-BE49-F238E27FC236}">
                <a16:creationId xmlns:a16="http://schemas.microsoft.com/office/drawing/2014/main" id="{1AAB7B54-7256-9B6F-6557-6EDED1AE4780}"/>
              </a:ext>
            </a:extLst>
          </p:cNvPr>
          <p:cNvSpPr>
            <a:spLocks noGrp="1"/>
          </p:cNvSpPr>
          <p:nvPr>
            <p:ph type="title"/>
          </p:nvPr>
        </p:nvSpPr>
        <p:spPr/>
        <p:txBody>
          <a:bodyPr/>
          <a:lstStyle/>
          <a:p>
            <a:r>
              <a:rPr lang="en-GB" dirty="0"/>
              <a:t>Outcomes</a:t>
            </a:r>
          </a:p>
        </p:txBody>
      </p:sp>
      <p:pic>
        <p:nvPicPr>
          <p:cNvPr id="5" name="Picture 4">
            <a:extLst>
              <a:ext uri="{FF2B5EF4-FFF2-40B4-BE49-F238E27FC236}">
                <a16:creationId xmlns:a16="http://schemas.microsoft.com/office/drawing/2014/main" id="{160E97B8-DA59-AE34-D34E-1A6AAF05A422}"/>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8194088" y="4161272"/>
            <a:ext cx="3957537" cy="2696728"/>
          </a:xfrm>
          <a:prstGeom prst="rect">
            <a:avLst/>
          </a:prstGeom>
        </p:spPr>
      </p:pic>
    </p:spTree>
    <p:extLst>
      <p:ext uri="{BB962C8B-B14F-4D97-AF65-F5344CB8AC3E}">
        <p14:creationId xmlns:p14="http://schemas.microsoft.com/office/powerpoint/2010/main" val="8226706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548B4FE-CE4D-56A8-5AD6-A26A7130387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6074" y="698383"/>
            <a:ext cx="4679115" cy="494950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9F7980C-351A-F914-4DB1-4790F06D971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80150" y="-1"/>
            <a:ext cx="591185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Arrow: Right 2">
            <a:extLst>
              <a:ext uri="{FF2B5EF4-FFF2-40B4-BE49-F238E27FC236}">
                <a16:creationId xmlns:a16="http://schemas.microsoft.com/office/drawing/2014/main" id="{E467B0F7-988A-BB24-590F-BFCBEF6C2F5E}"/>
              </a:ext>
            </a:extLst>
          </p:cNvPr>
          <p:cNvSpPr/>
          <p:nvPr/>
        </p:nvSpPr>
        <p:spPr>
          <a:xfrm rot="9591942">
            <a:off x="4808707" y="4281989"/>
            <a:ext cx="1463879" cy="303837"/>
          </a:xfrm>
          <a:prstGeom prst="rightArrow">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872768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173911" y="433760"/>
            <a:ext cx="11844177" cy="804899"/>
          </a:xfrm>
        </p:spPr>
        <p:txBody>
          <a:bodyPr>
            <a:normAutofit/>
          </a:bodyPr>
          <a:lstStyle/>
          <a:p>
            <a:pPr>
              <a:defRPr/>
            </a:pPr>
            <a:r>
              <a:rPr lang="en-GB" dirty="0"/>
              <a:t>UNESCO Recommendation on Open Science</a:t>
            </a:r>
            <a:endParaRPr dirty="0"/>
          </a:p>
        </p:txBody>
      </p:sp>
      <p:pic>
        <p:nvPicPr>
          <p:cNvPr id="7" name="Picture 6">
            <a:extLst>
              <a:ext uri="{FF2B5EF4-FFF2-40B4-BE49-F238E27FC236}">
                <a16:creationId xmlns:a16="http://schemas.microsoft.com/office/drawing/2014/main" id="{8618C810-263B-876F-E9C4-F18211BC184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24342" y="2082373"/>
            <a:ext cx="3692806" cy="4775627"/>
          </a:xfrm>
          <a:prstGeom prst="rect">
            <a:avLst/>
          </a:prstGeom>
        </p:spPr>
      </p:pic>
      <p:pic>
        <p:nvPicPr>
          <p:cNvPr id="9" name="Picture 8">
            <a:extLst>
              <a:ext uri="{FF2B5EF4-FFF2-40B4-BE49-F238E27FC236}">
                <a16:creationId xmlns:a16="http://schemas.microsoft.com/office/drawing/2014/main" id="{97071DF0-B92C-6F3D-B1A3-F8D2137807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17148" y="2082372"/>
            <a:ext cx="3774852" cy="4775627"/>
          </a:xfrm>
          <a:prstGeom prst="rect">
            <a:avLst/>
          </a:prstGeom>
        </p:spPr>
      </p:pic>
      <p:pic>
        <p:nvPicPr>
          <p:cNvPr id="6" name="Picture 6" descr="Graphical user interface, text&#10;&#10;Description automatically generated"/>
          <p:cNvPicPr>
            <a:picLocks noChangeAspect="1"/>
          </p:cNvPicPr>
          <p:nvPr/>
        </p:nvPicPr>
        <p:blipFill>
          <a:blip r:embed="rId4"/>
          <a:stretch/>
        </p:blipFill>
        <p:spPr bwMode="auto">
          <a:xfrm>
            <a:off x="7781133" y="6442781"/>
            <a:ext cx="1272029" cy="415218"/>
          </a:xfrm>
          <a:prstGeom prst="rect">
            <a:avLst/>
          </a:prstGeom>
        </p:spPr>
      </p:pic>
      <p:pic>
        <p:nvPicPr>
          <p:cNvPr id="11" name="Picture 10">
            <a:extLst>
              <a:ext uri="{FF2B5EF4-FFF2-40B4-BE49-F238E27FC236}">
                <a16:creationId xmlns:a16="http://schemas.microsoft.com/office/drawing/2014/main" id="{8E52D129-7B64-D13E-8F47-564B449219C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5521" y="1943334"/>
            <a:ext cx="3692806" cy="4917617"/>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694577" y="501929"/>
            <a:ext cx="10515600" cy="473104"/>
          </a:xfrm>
        </p:spPr>
        <p:txBody>
          <a:bodyPr vert="horz" lIns="91440" tIns="45720" rIns="91440" bIns="0" rtlCol="0" anchor="b" anchorCtr="0">
            <a:noAutofit/>
          </a:bodyPr>
          <a:lstStyle/>
          <a:p>
            <a:r>
              <a:rPr lang="en-GB" sz="4400" dirty="0">
                <a:solidFill>
                  <a:schemeClr val="tx1"/>
                </a:solidFill>
              </a:rPr>
              <a:t>Current policy push </a:t>
            </a:r>
            <a:endParaRPr sz="4400" dirty="0">
              <a:solidFill>
                <a:schemeClr val="tx1"/>
              </a:solidFill>
            </a:endParaRPr>
          </a:p>
        </p:txBody>
      </p:sp>
      <p:sp>
        <p:nvSpPr>
          <p:cNvPr id="4" name="Content Placeholder 3"/>
          <p:cNvSpPr>
            <a:spLocks noGrp="1"/>
          </p:cNvSpPr>
          <p:nvPr>
            <p:ph sz="half" idx="4294967295"/>
          </p:nvPr>
        </p:nvSpPr>
        <p:spPr bwMode="auto">
          <a:xfrm>
            <a:off x="0" y="1348421"/>
            <a:ext cx="5384800" cy="4876800"/>
          </a:xfrm>
        </p:spPr>
        <p:txBody>
          <a:bodyPr>
            <a:normAutofit/>
          </a:bodyPr>
          <a:lstStyle/>
          <a:p>
            <a:pPr>
              <a:defRPr/>
            </a:pPr>
            <a:r>
              <a:rPr lang="en-GB" dirty="0"/>
              <a:t>UNESCO recommendations – toolkit and expectations of implementations,</a:t>
            </a:r>
          </a:p>
          <a:p>
            <a:pPr>
              <a:defRPr/>
            </a:pPr>
            <a:r>
              <a:rPr lang="en-GB" dirty="0"/>
              <a:t>OECD working group and report on R&amp;I support to citizen science</a:t>
            </a:r>
          </a:p>
          <a:p>
            <a:pPr>
              <a:defRPr/>
            </a:pPr>
            <a:r>
              <a:rPr lang="en-GB" dirty="0"/>
              <a:t>UN statistical office support for Citizen Generated Data (Copenhagen framework)  </a:t>
            </a:r>
            <a:endParaRPr dirty="0"/>
          </a:p>
        </p:txBody>
      </p:sp>
      <p:pic>
        <p:nvPicPr>
          <p:cNvPr id="6" name="Picture 5">
            <a:extLst>
              <a:ext uri="{FF2B5EF4-FFF2-40B4-BE49-F238E27FC236}">
                <a16:creationId xmlns:a16="http://schemas.microsoft.com/office/drawing/2014/main" id="{32B7AA0C-1C38-4BC1-3AEE-F6A64D59CB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88029" y="1107597"/>
            <a:ext cx="4818236" cy="2324752"/>
          </a:xfrm>
          <a:prstGeom prst="rect">
            <a:avLst/>
          </a:prstGeom>
        </p:spPr>
      </p:pic>
      <p:pic>
        <p:nvPicPr>
          <p:cNvPr id="8" name="Picture 7">
            <a:extLst>
              <a:ext uri="{FF2B5EF4-FFF2-40B4-BE49-F238E27FC236}">
                <a16:creationId xmlns:a16="http://schemas.microsoft.com/office/drawing/2014/main" id="{07DE5B30-48CD-B00E-73E3-59E56BFB34C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29119" y="3422771"/>
            <a:ext cx="4396644" cy="2786547"/>
          </a:xfrm>
          <a:prstGeom prst="rect">
            <a:avLst/>
          </a:prstGeom>
        </p:spPr>
      </p:pic>
      <p:pic>
        <p:nvPicPr>
          <p:cNvPr id="1026" name="Picture 2">
            <a:extLst>
              <a:ext uri="{FF2B5EF4-FFF2-40B4-BE49-F238E27FC236}">
                <a16:creationId xmlns:a16="http://schemas.microsoft.com/office/drawing/2014/main" id="{841A5EED-D38E-9AF0-E227-8847F5A3B73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907747" y="4975939"/>
            <a:ext cx="4562650" cy="1197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0543626"/>
      </p:ext>
    </p:extLst>
  </p:cSld>
  <p:clrMapOvr>
    <a:masterClrMapping/>
  </p:clrMapOvr>
  <mc:AlternateContent xmlns:mc="http://schemas.openxmlformats.org/markup-compatibility/2006" xmlns:p14="http://schemas.microsoft.com/office/powerpoint/2010/main">
    <mc:Choice Requires="p14">
      <p:transition p14:dur="0" advTm="76088"/>
    </mc:Choice>
    <mc:Fallback xmlns="">
      <p:transition advTm="76088"/>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AC39DC55-FDDD-993D-CA22-06BB35BE3E28}"/>
              </a:ext>
            </a:extLst>
          </p:cNvPr>
          <p:cNvSpPr>
            <a:spLocks noGrp="1"/>
          </p:cNvSpPr>
          <p:nvPr>
            <p:ph type="title"/>
          </p:nvPr>
        </p:nvSpPr>
        <p:spPr>
          <a:xfrm>
            <a:off x="387910" y="2767106"/>
            <a:ext cx="3391329" cy="3071906"/>
          </a:xfrm>
        </p:spPr>
        <p:txBody>
          <a:bodyPr vert="horz" lIns="91440" tIns="45720" rIns="91440" bIns="45720" rtlCol="0" anchor="t">
            <a:normAutofit/>
          </a:bodyPr>
          <a:lstStyle/>
          <a:p>
            <a:r>
              <a:rPr lang="en-US" sz="4000" b="1" kern="1200" dirty="0">
                <a:solidFill>
                  <a:srgbClr val="FFFFFF"/>
                </a:solidFill>
              </a:rPr>
              <a:t>Challenges and opportunities </a:t>
            </a:r>
          </a:p>
        </p:txBody>
      </p:sp>
      <p:sp>
        <p:nvSpPr>
          <p:cNvPr id="5" name="Text Placeholder 4">
            <a:extLst>
              <a:ext uri="{FF2B5EF4-FFF2-40B4-BE49-F238E27FC236}">
                <a16:creationId xmlns:a16="http://schemas.microsoft.com/office/drawing/2014/main" id="{AAC7F0FB-0026-F56E-466B-3BB489A6C6C2}"/>
              </a:ext>
            </a:extLst>
          </p:cNvPr>
          <p:cNvSpPr>
            <a:spLocks noGrp="1"/>
          </p:cNvSpPr>
          <p:nvPr>
            <p:ph type="body" idx="1"/>
          </p:nvPr>
        </p:nvSpPr>
        <p:spPr>
          <a:xfrm>
            <a:off x="660042" y="806824"/>
            <a:ext cx="2919738" cy="1494117"/>
          </a:xfrm>
        </p:spPr>
        <p:txBody>
          <a:bodyPr vert="horz" lIns="91440" tIns="45720" rIns="91440" bIns="45720" rtlCol="0" anchor="b">
            <a:normAutofit/>
          </a:bodyPr>
          <a:lstStyle/>
          <a:p>
            <a:r>
              <a:rPr lang="en-GB" sz="2000" dirty="0">
                <a:solidFill>
                  <a:srgbClr val="FFFFFF"/>
                </a:solidFill>
              </a:rPr>
              <a:t>Discover, collaborate, explore: From theory to practice</a:t>
            </a:r>
            <a:endParaRPr lang="en-US" sz="2000" kern="1200" dirty="0">
              <a:solidFill>
                <a:srgbClr val="FFFFFF"/>
              </a:solidFill>
            </a:endParaRPr>
          </a:p>
        </p:txBody>
      </p:sp>
      <p:pic>
        <p:nvPicPr>
          <p:cNvPr id="3" name="Picture 2" descr="A group of people around a table&#10;&#10;Description automatically generated">
            <a:extLst>
              <a:ext uri="{FF2B5EF4-FFF2-40B4-BE49-F238E27FC236}">
                <a16:creationId xmlns:a16="http://schemas.microsoft.com/office/drawing/2014/main" id="{4751C974-1D1F-F9C3-7424-C996F860317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068241" y="0"/>
            <a:ext cx="9144000" cy="6858000"/>
          </a:xfrm>
          <a:prstGeom prst="rect">
            <a:avLst/>
          </a:prstGeom>
        </p:spPr>
      </p:pic>
    </p:spTree>
    <p:extLst>
      <p:ext uri="{BB962C8B-B14F-4D97-AF65-F5344CB8AC3E}">
        <p14:creationId xmlns:p14="http://schemas.microsoft.com/office/powerpoint/2010/main" val="22750649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C0A99-326E-0A62-EEB3-5AD3CA7F3116}"/>
              </a:ext>
            </a:extLst>
          </p:cNvPr>
          <p:cNvSpPr>
            <a:spLocks noGrp="1"/>
          </p:cNvSpPr>
          <p:nvPr>
            <p:ph type="title"/>
          </p:nvPr>
        </p:nvSpPr>
        <p:spPr/>
        <p:txBody>
          <a:bodyPr/>
          <a:lstStyle/>
          <a:p>
            <a:pPr algn="ctr"/>
            <a:r>
              <a:rPr lang="en-GB" dirty="0"/>
              <a:t>Citizen Science &amp; Open Science </a:t>
            </a:r>
          </a:p>
        </p:txBody>
      </p:sp>
      <p:pic>
        <p:nvPicPr>
          <p:cNvPr id="6" name="Content Placeholder 5">
            <a:extLst>
              <a:ext uri="{FF2B5EF4-FFF2-40B4-BE49-F238E27FC236}">
                <a16:creationId xmlns:a16="http://schemas.microsoft.com/office/drawing/2014/main" id="{1EEFF4CF-9D8B-870B-EB39-813F2294E755}"/>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5604147" y="1620044"/>
            <a:ext cx="3064175" cy="4351338"/>
          </a:xfrm>
        </p:spPr>
      </p:pic>
      <p:pic>
        <p:nvPicPr>
          <p:cNvPr id="1026" name="Picture 2" descr="Reinventing Discovery By Michael Nielsen">
            <a:extLst>
              <a:ext uri="{FF2B5EF4-FFF2-40B4-BE49-F238E27FC236}">
                <a16:creationId xmlns:a16="http://schemas.microsoft.com/office/drawing/2014/main" id="{A2D37564-B1CD-78AA-8268-8E87151506F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871358" y="1631440"/>
            <a:ext cx="2865497" cy="4328545"/>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DC967B8F-DFEE-D14A-5C7E-5AC923241AF8}"/>
              </a:ext>
            </a:extLst>
          </p:cNvPr>
          <p:cNvSpPr txBox="1">
            <a:spLocks/>
          </p:cNvSpPr>
          <p:nvPr/>
        </p:nvSpPr>
        <p:spPr>
          <a:xfrm>
            <a:off x="838200" y="1825625"/>
            <a:ext cx="465658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600" dirty="0"/>
              <a:t>Michael Nielsen (2011) Reinventing Discovery</a:t>
            </a:r>
          </a:p>
          <a:p>
            <a:r>
              <a:rPr lang="en-GB" sz="3600" dirty="0"/>
              <a:t>Science as an open enterprise (2012)</a:t>
            </a:r>
          </a:p>
          <a:p>
            <a:r>
              <a:rPr lang="en-GB" sz="3600" dirty="0"/>
              <a:t>Both mention citizen science</a:t>
            </a:r>
          </a:p>
        </p:txBody>
      </p:sp>
    </p:spTree>
    <p:extLst>
      <p:ext uri="{BB962C8B-B14F-4D97-AF65-F5344CB8AC3E}">
        <p14:creationId xmlns:p14="http://schemas.microsoft.com/office/powerpoint/2010/main" val="29971334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3">
            <a:extLst>
              <a:ext uri="{FF2B5EF4-FFF2-40B4-BE49-F238E27FC236}">
                <a16:creationId xmlns:a16="http://schemas.microsoft.com/office/drawing/2014/main" id="{AC39DC55-FDDD-993D-CA22-06BB35BE3E28}"/>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b="1" dirty="0">
                <a:solidFill>
                  <a:srgbClr val="FFFFFF"/>
                </a:solidFill>
              </a:rPr>
              <a:t>European context</a:t>
            </a:r>
            <a:endParaRPr lang="en-US" sz="4000" b="1" kern="1200" dirty="0">
              <a:solidFill>
                <a:srgbClr val="FFFFFF"/>
              </a:solidFill>
            </a:endParaRPr>
          </a:p>
        </p:txBody>
      </p:sp>
      <p:sp>
        <p:nvSpPr>
          <p:cNvPr id="5" name="Text Placeholder 4">
            <a:extLst>
              <a:ext uri="{FF2B5EF4-FFF2-40B4-BE49-F238E27FC236}">
                <a16:creationId xmlns:a16="http://schemas.microsoft.com/office/drawing/2014/main" id="{AAC7F0FB-0026-F56E-466B-3BB489A6C6C2}"/>
              </a:ext>
            </a:extLst>
          </p:cNvPr>
          <p:cNvSpPr>
            <a:spLocks noGrp="1"/>
          </p:cNvSpPr>
          <p:nvPr>
            <p:ph type="body" idx="1"/>
          </p:nvPr>
        </p:nvSpPr>
        <p:spPr>
          <a:xfrm>
            <a:off x="660042" y="806824"/>
            <a:ext cx="2919738" cy="1494117"/>
          </a:xfrm>
        </p:spPr>
        <p:txBody>
          <a:bodyPr vert="horz" lIns="91440" tIns="45720" rIns="91440" bIns="45720" rtlCol="0" anchor="b">
            <a:normAutofit/>
          </a:bodyPr>
          <a:lstStyle/>
          <a:p>
            <a:r>
              <a:rPr lang="en-GB" sz="2000" dirty="0">
                <a:solidFill>
                  <a:srgbClr val="FFFFFF"/>
                </a:solidFill>
              </a:rPr>
              <a:t>Discover, collaborate, explore: From theory to practice</a:t>
            </a:r>
            <a:endParaRPr lang="en-US" sz="2000" kern="1200" dirty="0">
              <a:solidFill>
                <a:srgbClr val="FFFFFF"/>
              </a:solidFill>
            </a:endParaRPr>
          </a:p>
        </p:txBody>
      </p:sp>
      <p:pic>
        <p:nvPicPr>
          <p:cNvPr id="1026" name="Picture 2">
            <a:extLst>
              <a:ext uri="{FF2B5EF4-FFF2-40B4-BE49-F238E27FC236}">
                <a16:creationId xmlns:a16="http://schemas.microsoft.com/office/drawing/2014/main" id="{5C5B0CE2-224E-6871-084B-F0E429516490}"/>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4038604" y="-17820"/>
            <a:ext cx="815339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46554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1C1C710-045C-12C9-0F9F-96702D25841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52007" y="227046"/>
            <a:ext cx="10887986" cy="6001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75175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DAB02D-B2A2-78F0-E30D-14580AB19379}"/>
              </a:ext>
            </a:extLst>
          </p:cNvPr>
          <p:cNvSpPr>
            <a:spLocks noGrp="1"/>
          </p:cNvSpPr>
          <p:nvPr>
            <p:ph type="title"/>
          </p:nvPr>
        </p:nvSpPr>
        <p:spPr>
          <a:xfrm>
            <a:off x="552191" y="117452"/>
            <a:ext cx="11378135" cy="804899"/>
          </a:xfrm>
        </p:spPr>
        <p:txBody>
          <a:bodyPr>
            <a:normAutofit/>
          </a:bodyPr>
          <a:lstStyle/>
          <a:p>
            <a:r>
              <a:rPr lang="en-GB" dirty="0"/>
              <a:t>Open science “schools” and components </a:t>
            </a:r>
          </a:p>
        </p:txBody>
      </p:sp>
      <p:pic>
        <p:nvPicPr>
          <p:cNvPr id="1028" name="Picture 4">
            <a:extLst>
              <a:ext uri="{FF2B5EF4-FFF2-40B4-BE49-F238E27FC236}">
                <a16:creationId xmlns:a16="http://schemas.microsoft.com/office/drawing/2014/main" id="{46643165-0B55-C69C-01A3-D2BF9C425A6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24520" y="922351"/>
            <a:ext cx="6978936" cy="57965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D61E768-B62F-0669-0008-06C9E452CD02}"/>
              </a:ext>
            </a:extLst>
          </p:cNvPr>
          <p:cNvSpPr txBox="1"/>
          <p:nvPr/>
        </p:nvSpPr>
        <p:spPr>
          <a:xfrm>
            <a:off x="-892" y="6038463"/>
            <a:ext cx="2793558" cy="276999"/>
          </a:xfrm>
          <a:prstGeom prst="rect">
            <a:avLst/>
          </a:prstGeom>
          <a:noFill/>
        </p:spPr>
        <p:txBody>
          <a:bodyPr wrap="square">
            <a:spAutoFit/>
          </a:bodyPr>
          <a:lstStyle/>
          <a:p>
            <a:r>
              <a:rPr lang="en-GB" sz="1200" dirty="0" err="1">
                <a:latin typeface="Garamond" panose="02020404030301010803" pitchFamily="18" charset="0"/>
              </a:rPr>
              <a:t>Bartling</a:t>
            </a:r>
            <a:r>
              <a:rPr lang="en-GB" sz="1200" dirty="0">
                <a:latin typeface="Garamond" panose="02020404030301010803" pitchFamily="18" charset="0"/>
              </a:rPr>
              <a:t> and </a:t>
            </a:r>
            <a:r>
              <a:rPr lang="en-GB" sz="1200" dirty="0" err="1">
                <a:latin typeface="Garamond" panose="02020404030301010803" pitchFamily="18" charset="0"/>
              </a:rPr>
              <a:t>Friesike</a:t>
            </a:r>
            <a:r>
              <a:rPr lang="en-GB" sz="1200" dirty="0">
                <a:latin typeface="Garamond" panose="02020404030301010803" pitchFamily="18" charset="0"/>
              </a:rPr>
              <a:t> Opening Science 2014</a:t>
            </a:r>
          </a:p>
        </p:txBody>
      </p:sp>
      <p:sp>
        <p:nvSpPr>
          <p:cNvPr id="4" name="Arrow: Right 3">
            <a:extLst>
              <a:ext uri="{FF2B5EF4-FFF2-40B4-BE49-F238E27FC236}">
                <a16:creationId xmlns:a16="http://schemas.microsoft.com/office/drawing/2014/main" id="{92F951DA-B133-F46E-720E-9DAC39BC2760}"/>
              </a:ext>
            </a:extLst>
          </p:cNvPr>
          <p:cNvSpPr/>
          <p:nvPr/>
        </p:nvSpPr>
        <p:spPr>
          <a:xfrm rot="10800000">
            <a:off x="9186289" y="2886323"/>
            <a:ext cx="705134" cy="542677"/>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036102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DD471-5E18-D2E3-A078-123CDEF6FA21}"/>
              </a:ext>
            </a:extLst>
          </p:cNvPr>
          <p:cNvSpPr>
            <a:spLocks noGrp="1"/>
          </p:cNvSpPr>
          <p:nvPr>
            <p:ph type="title"/>
          </p:nvPr>
        </p:nvSpPr>
        <p:spPr/>
        <p:txBody>
          <a:bodyPr/>
          <a:lstStyle/>
          <a:p>
            <a:r>
              <a:rPr lang="en-GB" dirty="0"/>
              <a:t>Budget allocation in Horizon Europe</a:t>
            </a:r>
          </a:p>
        </p:txBody>
      </p:sp>
      <p:sp>
        <p:nvSpPr>
          <p:cNvPr id="3" name="Content Placeholder 2">
            <a:extLst>
              <a:ext uri="{FF2B5EF4-FFF2-40B4-BE49-F238E27FC236}">
                <a16:creationId xmlns:a16="http://schemas.microsoft.com/office/drawing/2014/main" id="{48D9EC91-7D91-2D37-056B-C1AE116B1464}"/>
              </a:ext>
            </a:extLst>
          </p:cNvPr>
          <p:cNvSpPr>
            <a:spLocks noGrp="1"/>
          </p:cNvSpPr>
          <p:nvPr>
            <p:ph idx="1"/>
          </p:nvPr>
        </p:nvSpPr>
        <p:spPr>
          <a:xfrm>
            <a:off x="551155" y="1762014"/>
            <a:ext cx="5335049" cy="4351338"/>
          </a:xfrm>
        </p:spPr>
        <p:txBody>
          <a:bodyPr>
            <a:normAutofit fontScale="92500"/>
          </a:bodyPr>
          <a:lstStyle/>
          <a:p>
            <a:r>
              <a:rPr lang="en-GB" dirty="0"/>
              <a:t>Out of 13,473 projects in Horizon Europe, 629 are on societal engagement (4.5% projects, about 1-2% budget)</a:t>
            </a:r>
          </a:p>
          <a:p>
            <a:r>
              <a:rPr lang="en-GB" dirty="0"/>
              <a:t>About €300m are invested in research infrastructure, about €5-10 are invested in citizen science</a:t>
            </a:r>
          </a:p>
          <a:p>
            <a:r>
              <a:rPr lang="en-GB" dirty="0"/>
              <a:t>Despite this, citizen science is the area of open science with the strongest evidence of impact   </a:t>
            </a:r>
          </a:p>
        </p:txBody>
      </p:sp>
      <p:pic>
        <p:nvPicPr>
          <p:cNvPr id="5" name="Picture 4">
            <a:extLst>
              <a:ext uri="{FF2B5EF4-FFF2-40B4-BE49-F238E27FC236}">
                <a16:creationId xmlns:a16="http://schemas.microsoft.com/office/drawing/2014/main" id="{20CCD6A9-2E68-71F9-1203-E411353B4AF4}"/>
              </a:ext>
            </a:extLst>
          </p:cNvPr>
          <p:cNvPicPr>
            <a:picLocks noChangeAspect="1"/>
          </p:cNvPicPr>
          <p:nvPr/>
        </p:nvPicPr>
        <p:blipFill>
          <a:blip r:embed="rId2"/>
          <a:stretch>
            <a:fillRect/>
          </a:stretch>
        </p:blipFill>
        <p:spPr>
          <a:xfrm>
            <a:off x="5886204" y="1516224"/>
            <a:ext cx="6305796" cy="5272289"/>
          </a:xfrm>
          <a:prstGeom prst="rect">
            <a:avLst/>
          </a:prstGeom>
        </p:spPr>
      </p:pic>
    </p:spTree>
    <p:extLst>
      <p:ext uri="{BB962C8B-B14F-4D97-AF65-F5344CB8AC3E}">
        <p14:creationId xmlns:p14="http://schemas.microsoft.com/office/powerpoint/2010/main" val="2179015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D60370-AD44-9220-AD7C-8C14E4D0AE0B}"/>
              </a:ext>
            </a:extLst>
          </p:cNvPr>
          <p:cNvPicPr>
            <a:picLocks noChangeAspect="1"/>
          </p:cNvPicPr>
          <p:nvPr/>
        </p:nvPicPr>
        <p:blipFill>
          <a:blip r:embed="rId2"/>
          <a:stretch>
            <a:fillRect/>
          </a:stretch>
        </p:blipFill>
        <p:spPr>
          <a:xfrm>
            <a:off x="2563738" y="1115170"/>
            <a:ext cx="6517593" cy="5742830"/>
          </a:xfrm>
          <a:prstGeom prst="rect">
            <a:avLst/>
          </a:prstGeom>
        </p:spPr>
      </p:pic>
      <p:pic>
        <p:nvPicPr>
          <p:cNvPr id="7" name="Picture 6">
            <a:extLst>
              <a:ext uri="{FF2B5EF4-FFF2-40B4-BE49-F238E27FC236}">
                <a16:creationId xmlns:a16="http://schemas.microsoft.com/office/drawing/2014/main" id="{C4E92260-1AB6-C909-74FE-5E0F97B458A0}"/>
              </a:ext>
            </a:extLst>
          </p:cNvPr>
          <p:cNvPicPr>
            <a:picLocks noChangeAspect="1"/>
          </p:cNvPicPr>
          <p:nvPr/>
        </p:nvPicPr>
        <p:blipFill>
          <a:blip r:embed="rId3"/>
          <a:stretch>
            <a:fillRect/>
          </a:stretch>
        </p:blipFill>
        <p:spPr>
          <a:xfrm>
            <a:off x="0" y="0"/>
            <a:ext cx="7340837" cy="1169609"/>
          </a:xfrm>
          <a:prstGeom prst="rect">
            <a:avLst/>
          </a:prstGeom>
        </p:spPr>
      </p:pic>
    </p:spTree>
    <p:extLst>
      <p:ext uri="{BB962C8B-B14F-4D97-AF65-F5344CB8AC3E}">
        <p14:creationId xmlns:p14="http://schemas.microsoft.com/office/powerpoint/2010/main" val="35953457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A83C9-3364-B53B-F16D-DCAE1DF770AD}"/>
              </a:ext>
            </a:extLst>
          </p:cNvPr>
          <p:cNvSpPr>
            <a:spLocks noGrp="1"/>
          </p:cNvSpPr>
          <p:nvPr>
            <p:ph type="title"/>
          </p:nvPr>
        </p:nvSpPr>
        <p:spPr/>
        <p:txBody>
          <a:bodyPr/>
          <a:lstStyle/>
          <a:p>
            <a:r>
              <a:rPr lang="en-GB" dirty="0"/>
              <a:t>A place for citizen science </a:t>
            </a:r>
          </a:p>
        </p:txBody>
      </p:sp>
      <p:sp>
        <p:nvSpPr>
          <p:cNvPr id="3" name="Content Placeholder 2">
            <a:extLst>
              <a:ext uri="{FF2B5EF4-FFF2-40B4-BE49-F238E27FC236}">
                <a16:creationId xmlns:a16="http://schemas.microsoft.com/office/drawing/2014/main" id="{180210FA-A17D-1BA2-561F-F7C5C3DABAB7}"/>
              </a:ext>
            </a:extLst>
          </p:cNvPr>
          <p:cNvSpPr>
            <a:spLocks noGrp="1"/>
          </p:cNvSpPr>
          <p:nvPr>
            <p:ph idx="1"/>
          </p:nvPr>
        </p:nvSpPr>
        <p:spPr/>
        <p:txBody>
          <a:bodyPr/>
          <a:lstStyle/>
          <a:p>
            <a:r>
              <a:rPr lang="en-GB" dirty="0"/>
              <a:t>Open science raised a lot of issues with the daily operation of science: managing data, publishing, software that is being used, practices of sharing resources </a:t>
            </a:r>
          </a:p>
          <a:p>
            <a:r>
              <a:rPr lang="en-GB" dirty="0"/>
              <a:t>All these do not change the fundamental process of scientific research – the workflow, lab experiments, or authorship practices remain mostly unchanged </a:t>
            </a:r>
          </a:p>
          <a:p>
            <a:r>
              <a:rPr lang="en-GB" dirty="0"/>
              <a:t>Citizen science and participatory research require more than this… </a:t>
            </a:r>
          </a:p>
        </p:txBody>
      </p:sp>
    </p:spTree>
    <p:extLst>
      <p:ext uri="{BB962C8B-B14F-4D97-AF65-F5344CB8AC3E}">
        <p14:creationId xmlns:p14="http://schemas.microsoft.com/office/powerpoint/2010/main" val="2635835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745420" y="238043"/>
            <a:ext cx="5384800" cy="5657848"/>
          </a:xfrm>
        </p:spPr>
        <p:txBody>
          <a:bodyPr/>
          <a:lstStyle/>
          <a:p>
            <a:r>
              <a:rPr lang="en-GB" dirty="0">
                <a:latin typeface="Garamond" panose="02020404030301010803" pitchFamily="18" charset="0"/>
              </a:rPr>
              <a:t>Scarcity </a:t>
            </a:r>
          </a:p>
        </p:txBody>
      </p:sp>
      <p:sp>
        <p:nvSpPr>
          <p:cNvPr id="5" name="Content Placeholder 4"/>
          <p:cNvSpPr>
            <a:spLocks noGrp="1"/>
          </p:cNvSpPr>
          <p:nvPr>
            <p:ph sz="half" idx="2"/>
          </p:nvPr>
        </p:nvSpPr>
        <p:spPr>
          <a:xfrm>
            <a:off x="5307054" y="238044"/>
            <a:ext cx="5384800" cy="5264443"/>
          </a:xfrm>
        </p:spPr>
        <p:txBody>
          <a:bodyPr/>
          <a:lstStyle/>
          <a:p>
            <a:r>
              <a:rPr lang="en-GB" dirty="0">
                <a:latin typeface="Garamond" panose="02020404030301010803" pitchFamily="18" charset="0"/>
              </a:rPr>
              <a:t>Abundance </a:t>
            </a:r>
          </a:p>
        </p:txBody>
      </p:sp>
      <p:pic>
        <p:nvPicPr>
          <p:cNvPr id="8" name="Picture 7"/>
          <p:cNvPicPr>
            <a:picLocks noChangeAspect="1"/>
          </p:cNvPicPr>
          <p:nvPr/>
        </p:nvPicPr>
        <p:blipFill>
          <a:blip r:embed="rId2"/>
          <a:stretch>
            <a:fillRect/>
          </a:stretch>
        </p:blipFill>
        <p:spPr>
          <a:xfrm>
            <a:off x="8250644" y="523716"/>
            <a:ext cx="3043313" cy="3043313"/>
          </a:xfrm>
          <a:prstGeom prst="rect">
            <a:avLst/>
          </a:prstGeom>
        </p:spPr>
      </p:pic>
      <p:sp>
        <p:nvSpPr>
          <p:cNvPr id="9" name="Rectangle 8"/>
          <p:cNvSpPr/>
          <p:nvPr/>
        </p:nvSpPr>
        <p:spPr>
          <a:xfrm>
            <a:off x="9152699" y="523716"/>
            <a:ext cx="2141258" cy="461665"/>
          </a:xfrm>
          <a:prstGeom prst="rect">
            <a:avLst/>
          </a:prstGeom>
          <a:solidFill>
            <a:schemeClr val="bg1">
              <a:alpha val="49000"/>
            </a:schemeClr>
          </a:solidFill>
        </p:spPr>
        <p:txBody>
          <a:bodyPr wrap="square">
            <a:spAutoFit/>
          </a:bodyPr>
          <a:lstStyle/>
          <a:p>
            <a:r>
              <a:rPr lang="en-GB" sz="1200" dirty="0">
                <a:latin typeface="Trebuchet MS" pitchFamily="34" charset="0"/>
              </a:rPr>
              <a:t>Participating in Big </a:t>
            </a:r>
            <a:r>
              <a:rPr lang="en-GB" sz="1200">
                <a:latin typeface="Trebuchet MS" pitchFamily="34" charset="0"/>
              </a:rPr>
              <a:t>Garden Birdwatch </a:t>
            </a:r>
            <a:r>
              <a:rPr lang="en-GB" sz="1200" dirty="0">
                <a:latin typeface="Trebuchet MS" pitchFamily="34" charset="0"/>
              </a:rPr>
              <a:t>(source: RSPB)</a:t>
            </a:r>
          </a:p>
        </p:txBody>
      </p:sp>
      <p:pic>
        <p:nvPicPr>
          <p:cNvPr id="10" name="Picture 2" descr="live_bird_counter_too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48781" y="754548"/>
            <a:ext cx="2100263" cy="23288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p:nvPicPr>
        <p:blipFill>
          <a:blip r:embed="rId4" cstate="print"/>
          <a:srcRect/>
          <a:stretch>
            <a:fillRect/>
          </a:stretch>
        </p:blipFill>
        <p:spPr bwMode="auto">
          <a:xfrm>
            <a:off x="7003252" y="3036959"/>
            <a:ext cx="4298894" cy="2858932"/>
          </a:xfrm>
          <a:prstGeom prst="rect">
            <a:avLst/>
          </a:prstGeom>
          <a:noFill/>
          <a:ln w="9525">
            <a:noFill/>
            <a:miter lim="800000"/>
            <a:headEnd/>
            <a:tailEnd/>
          </a:ln>
          <a:effectLst/>
        </p:spPr>
      </p:pic>
      <p:sp>
        <p:nvSpPr>
          <p:cNvPr id="12" name="Rectangle 11"/>
          <p:cNvSpPr/>
          <p:nvPr/>
        </p:nvSpPr>
        <p:spPr>
          <a:xfrm>
            <a:off x="7003252" y="5584455"/>
            <a:ext cx="1768568" cy="276999"/>
          </a:xfrm>
          <a:prstGeom prst="rect">
            <a:avLst/>
          </a:prstGeom>
        </p:spPr>
        <p:txBody>
          <a:bodyPr wrap="square">
            <a:spAutoFit/>
          </a:bodyPr>
          <a:lstStyle/>
          <a:p>
            <a:r>
              <a:rPr lang="en-GB" sz="1200" dirty="0">
                <a:solidFill>
                  <a:schemeClr val="bg1"/>
                </a:solidFill>
                <a:latin typeface="Garamond" pitchFamily="18" charset="0"/>
              </a:rPr>
              <a:t>(c) Andrea </a:t>
            </a:r>
            <a:r>
              <a:rPr lang="en-GB" sz="1200" dirty="0" err="1">
                <a:solidFill>
                  <a:schemeClr val="bg1"/>
                </a:solidFill>
                <a:latin typeface="Garamond" pitchFamily="18" charset="0"/>
              </a:rPr>
              <a:t>Antonello</a:t>
            </a:r>
            <a:endParaRPr lang="en-GB" sz="1200" dirty="0">
              <a:solidFill>
                <a:schemeClr val="bg1"/>
              </a:solidFill>
              <a:latin typeface="Garamond" pitchFamily="18" charset="0"/>
            </a:endParaRPr>
          </a:p>
        </p:txBody>
      </p:sp>
      <p:pic>
        <p:nvPicPr>
          <p:cNvPr id="3" name="Picture 2" descr="Chemists in the laboratory">
            <a:extLst>
              <a:ext uri="{FF2B5EF4-FFF2-40B4-BE49-F238E27FC236}">
                <a16:creationId xmlns:a16="http://schemas.microsoft.com/office/drawing/2014/main" id="{3FC2AC44-E706-96D9-6E2C-85E1459DFB2D}"/>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65321" y="1541705"/>
            <a:ext cx="5661884" cy="3774589"/>
          </a:xfrm>
          <a:prstGeom prst="rect">
            <a:avLst/>
          </a:prstGeom>
        </p:spPr>
      </p:pic>
    </p:spTree>
    <p:extLst>
      <p:ext uri="{BB962C8B-B14F-4D97-AF65-F5344CB8AC3E}">
        <p14:creationId xmlns:p14="http://schemas.microsoft.com/office/powerpoint/2010/main" val="11295433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609600" y="438152"/>
            <a:ext cx="5384800" cy="5657848"/>
          </a:xfrm>
        </p:spPr>
        <p:txBody>
          <a:bodyPr/>
          <a:lstStyle/>
          <a:p>
            <a:r>
              <a:rPr lang="en-GB" b="1" dirty="0">
                <a:latin typeface="Garamond" panose="02020404030301010803" pitchFamily="18" charset="0"/>
              </a:rPr>
              <a:t>Scarcity</a:t>
            </a:r>
            <a:r>
              <a:rPr lang="en-GB" dirty="0">
                <a:latin typeface="Garamond" panose="02020404030301010803" pitchFamily="18" charset="0"/>
              </a:rPr>
              <a:t> </a:t>
            </a:r>
          </a:p>
          <a:p>
            <a:endParaRPr lang="en-GB" dirty="0"/>
          </a:p>
          <a:p>
            <a:pPr lvl="1"/>
            <a:r>
              <a:rPr lang="en-GB" dirty="0"/>
              <a:t>Investment in training</a:t>
            </a:r>
          </a:p>
          <a:p>
            <a:pPr lvl="1"/>
            <a:endParaRPr lang="en-GB" dirty="0"/>
          </a:p>
          <a:p>
            <a:pPr lvl="1"/>
            <a:r>
              <a:rPr lang="en-GB" dirty="0"/>
              <a:t>Maximising output from each action  </a:t>
            </a:r>
          </a:p>
          <a:p>
            <a:pPr lvl="1"/>
            <a:r>
              <a:rPr lang="en-GB" dirty="0"/>
              <a:t>Top-down, </a:t>
            </a:r>
            <a:r>
              <a:rPr lang="en-GB" dirty="0" err="1"/>
              <a:t>standarised</a:t>
            </a:r>
            <a:r>
              <a:rPr lang="en-GB" dirty="0"/>
              <a:t>  procedures to ensure ‘once &amp; good’ – optimisation</a:t>
            </a:r>
          </a:p>
          <a:p>
            <a:pPr lvl="1"/>
            <a:endParaRPr lang="en-GB" dirty="0"/>
          </a:p>
          <a:p>
            <a:pPr lvl="1"/>
            <a:r>
              <a:rPr lang="en-GB" dirty="0"/>
              <a:t>Standard equipment and software </a:t>
            </a:r>
          </a:p>
          <a:p>
            <a:pPr lvl="1"/>
            <a:endParaRPr lang="en-GB" dirty="0"/>
          </a:p>
        </p:txBody>
      </p:sp>
      <p:sp>
        <p:nvSpPr>
          <p:cNvPr id="5" name="Content Placeholder 4"/>
          <p:cNvSpPr>
            <a:spLocks noGrp="1"/>
          </p:cNvSpPr>
          <p:nvPr>
            <p:ph sz="half" idx="2"/>
          </p:nvPr>
        </p:nvSpPr>
        <p:spPr>
          <a:xfrm>
            <a:off x="6197600" y="438152"/>
            <a:ext cx="5384800" cy="5264443"/>
          </a:xfrm>
        </p:spPr>
        <p:txBody>
          <a:bodyPr/>
          <a:lstStyle/>
          <a:p>
            <a:r>
              <a:rPr lang="en-GB" b="1" dirty="0">
                <a:latin typeface="Garamond" panose="02020404030301010803" pitchFamily="18" charset="0"/>
              </a:rPr>
              <a:t>Abundance</a:t>
            </a:r>
          </a:p>
          <a:p>
            <a:endParaRPr lang="en-GB" b="1" dirty="0"/>
          </a:p>
          <a:p>
            <a:pPr lvl="1"/>
            <a:r>
              <a:rPr lang="en-GB" dirty="0"/>
              <a:t> Assumption of variable skills and training</a:t>
            </a:r>
          </a:p>
          <a:p>
            <a:pPr lvl="1"/>
            <a:r>
              <a:rPr lang="en-GB" dirty="0"/>
              <a:t>Ensuring microtasks are enjoyable and rewarding</a:t>
            </a:r>
          </a:p>
          <a:p>
            <a:pPr lvl="1"/>
            <a:r>
              <a:rPr lang="en-GB" dirty="0"/>
              <a:t>Multiplicity of procedures and interactions to ensure engagement </a:t>
            </a:r>
          </a:p>
          <a:p>
            <a:pPr lvl="1"/>
            <a:r>
              <a:rPr lang="en-GB" dirty="0"/>
              <a:t>Multiplicity of equipment with limited information about characteristics </a:t>
            </a:r>
          </a:p>
        </p:txBody>
      </p:sp>
      <p:sp>
        <p:nvSpPr>
          <p:cNvPr id="13" name="Rectangle 12"/>
          <p:cNvSpPr/>
          <p:nvPr/>
        </p:nvSpPr>
        <p:spPr>
          <a:xfrm>
            <a:off x="1" y="6546562"/>
            <a:ext cx="1768568" cy="276999"/>
          </a:xfrm>
          <a:prstGeom prst="rect">
            <a:avLst/>
          </a:prstGeom>
        </p:spPr>
        <p:txBody>
          <a:bodyPr wrap="square">
            <a:spAutoFit/>
          </a:bodyPr>
          <a:lstStyle/>
          <a:p>
            <a:r>
              <a:rPr lang="en-GB" sz="1200" dirty="0">
                <a:solidFill>
                  <a:schemeClr val="bg1"/>
                </a:solidFill>
                <a:latin typeface="Garamond" pitchFamily="18" charset="0"/>
              </a:rPr>
              <a:t>(c) Ordnance Survey</a:t>
            </a:r>
          </a:p>
        </p:txBody>
      </p:sp>
    </p:spTree>
    <p:extLst>
      <p:ext uri="{BB962C8B-B14F-4D97-AF65-F5344CB8AC3E}">
        <p14:creationId xmlns:p14="http://schemas.microsoft.com/office/powerpoint/2010/main" val="26858761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C85618-079C-4A02-8F7F-3D66F0F75506}"/>
              </a:ext>
            </a:extLst>
          </p:cNvPr>
          <p:cNvSpPr>
            <a:spLocks noGrp="1"/>
          </p:cNvSpPr>
          <p:nvPr>
            <p:ph type="title"/>
          </p:nvPr>
        </p:nvSpPr>
        <p:spPr>
          <a:xfrm>
            <a:off x="840189" y="163778"/>
            <a:ext cx="10972800" cy="1838565"/>
          </a:xfrm>
        </p:spPr>
        <p:txBody>
          <a:bodyPr>
            <a:normAutofit/>
          </a:bodyPr>
          <a:lstStyle/>
          <a:p>
            <a:pPr algn="l"/>
            <a:r>
              <a:rPr lang="en-GB" dirty="0"/>
              <a:t>Status anxiety plays an important role in institutional resistance </a:t>
            </a:r>
          </a:p>
        </p:txBody>
      </p:sp>
      <p:pic>
        <p:nvPicPr>
          <p:cNvPr id="6" name="Picture 2">
            <a:extLst>
              <a:ext uri="{FF2B5EF4-FFF2-40B4-BE49-F238E27FC236}">
                <a16:creationId xmlns:a16="http://schemas.microsoft.com/office/drawing/2014/main" id="{57F1AC89-FDB3-440D-B488-77AC6F187B47}"/>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1560972" y="1994808"/>
            <a:ext cx="4041890" cy="3923790"/>
          </a:xfrm>
          <a:noFill/>
        </p:spPr>
      </p:pic>
      <p:pic>
        <p:nvPicPr>
          <p:cNvPr id="7" name="Picture 2">
            <a:extLst>
              <a:ext uri="{FF2B5EF4-FFF2-40B4-BE49-F238E27FC236}">
                <a16:creationId xmlns:a16="http://schemas.microsoft.com/office/drawing/2014/main" id="{DE160406-4DF6-4FEA-BB6C-20574EA9E31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63793" y="2812465"/>
            <a:ext cx="2191593" cy="199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Graphic 7" descr="Line Arrow: Slight curve">
            <a:extLst>
              <a:ext uri="{FF2B5EF4-FFF2-40B4-BE49-F238E27FC236}">
                <a16:creationId xmlns:a16="http://schemas.microsoft.com/office/drawing/2014/main" id="{2C9C0870-46BC-41E6-B1C8-384D29A4C91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13597" y="3291837"/>
            <a:ext cx="730044" cy="730044"/>
          </a:xfrm>
          <a:prstGeom prst="rect">
            <a:avLst/>
          </a:prstGeom>
        </p:spPr>
      </p:pic>
      <p:pic>
        <p:nvPicPr>
          <p:cNvPr id="9" name="Picture 5" descr="Diffusion_LondonNetwork2_01">
            <a:extLst>
              <a:ext uri="{FF2B5EF4-FFF2-40B4-BE49-F238E27FC236}">
                <a16:creationId xmlns:a16="http://schemas.microsoft.com/office/drawing/2014/main" id="{926F7DE8-2986-41BB-B43F-46E80D8864C9}"/>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a:xfrm>
            <a:off x="7916317" y="1840696"/>
            <a:ext cx="2924755" cy="4186715"/>
          </a:xfrm>
          <a:prstGeom prst="rect">
            <a:avLst/>
          </a:prstGeom>
        </p:spPr>
      </p:pic>
      <p:pic>
        <p:nvPicPr>
          <p:cNvPr id="10" name="Graphic 9" descr="Line Arrow: Slight curve">
            <a:extLst>
              <a:ext uri="{FF2B5EF4-FFF2-40B4-BE49-F238E27FC236}">
                <a16:creationId xmlns:a16="http://schemas.microsoft.com/office/drawing/2014/main" id="{1C8699EC-E747-4DC4-8CCD-601A63FA26F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95867" y="3448590"/>
            <a:ext cx="706614" cy="706614"/>
          </a:xfrm>
          <a:prstGeom prst="rect">
            <a:avLst/>
          </a:prstGeom>
        </p:spPr>
      </p:pic>
    </p:spTree>
    <p:extLst>
      <p:ext uri="{BB962C8B-B14F-4D97-AF65-F5344CB8AC3E}">
        <p14:creationId xmlns:p14="http://schemas.microsoft.com/office/powerpoint/2010/main" val="6396880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1D81259-5F39-4B4B-99A7-C683C2704DC0}"/>
              </a:ext>
            </a:extLst>
          </p:cNvPr>
          <p:cNvSpPr>
            <a:spLocks noGrp="1"/>
          </p:cNvSpPr>
          <p:nvPr>
            <p:ph idx="1"/>
          </p:nvPr>
        </p:nvSpPr>
        <p:spPr>
          <a:xfrm>
            <a:off x="323353" y="1838565"/>
            <a:ext cx="6941906" cy="4391319"/>
          </a:xfrm>
        </p:spPr>
        <p:txBody>
          <a:bodyPr>
            <a:normAutofit/>
          </a:bodyPr>
          <a:lstStyle/>
          <a:p>
            <a:r>
              <a:rPr lang="en-US" dirty="0"/>
              <a:t>The Mertonian norms: </a:t>
            </a:r>
            <a:r>
              <a:rPr lang="en-GB" dirty="0"/>
              <a:t>communism, universalism, disinterestedness, organised </a:t>
            </a:r>
            <a:r>
              <a:rPr lang="en-GB" dirty="0" err="1"/>
              <a:t>skepticism</a:t>
            </a:r>
            <a:r>
              <a:rPr lang="en-GB" dirty="0"/>
              <a:t>. </a:t>
            </a:r>
            <a:endParaRPr lang="en-US" dirty="0"/>
          </a:p>
          <a:p>
            <a:r>
              <a:rPr lang="en-US" dirty="0"/>
              <a:t> They created the imaginary disinterested science, hence issue with activism </a:t>
            </a:r>
          </a:p>
          <a:p>
            <a:r>
              <a:rPr lang="en-US" dirty="0"/>
              <a:t>Motivations impact all science, not just citizen science. Citizen science is, in a way, more honest by being open about its interests</a:t>
            </a:r>
          </a:p>
        </p:txBody>
      </p:sp>
      <p:sp>
        <p:nvSpPr>
          <p:cNvPr id="3" name="Title 2">
            <a:extLst>
              <a:ext uri="{FF2B5EF4-FFF2-40B4-BE49-F238E27FC236}">
                <a16:creationId xmlns:a16="http://schemas.microsoft.com/office/drawing/2014/main" id="{72C85618-079C-4A02-8F7F-3D66F0F75506}"/>
              </a:ext>
            </a:extLst>
          </p:cNvPr>
          <p:cNvSpPr>
            <a:spLocks noGrp="1"/>
          </p:cNvSpPr>
          <p:nvPr>
            <p:ph type="title"/>
          </p:nvPr>
        </p:nvSpPr>
        <p:spPr>
          <a:xfrm>
            <a:off x="442624" y="0"/>
            <a:ext cx="10972800" cy="1838565"/>
          </a:xfrm>
        </p:spPr>
        <p:txBody>
          <a:bodyPr>
            <a:normAutofit/>
          </a:bodyPr>
          <a:lstStyle/>
          <a:p>
            <a:pPr algn="l"/>
            <a:r>
              <a:rPr lang="en-GB" dirty="0"/>
              <a:t>“Disinterested science” is causing concern about activism </a:t>
            </a:r>
          </a:p>
        </p:txBody>
      </p:sp>
      <p:pic>
        <p:nvPicPr>
          <p:cNvPr id="4" name="Picture 3">
            <a:extLst>
              <a:ext uri="{FF2B5EF4-FFF2-40B4-BE49-F238E27FC236}">
                <a16:creationId xmlns:a16="http://schemas.microsoft.com/office/drawing/2014/main" id="{792E084E-BC63-4EB3-B94F-EB4194AD334B}"/>
              </a:ext>
            </a:extLst>
          </p:cNvPr>
          <p:cNvPicPr>
            <a:picLocks noChangeAspect="1"/>
          </p:cNvPicPr>
          <p:nvPr/>
        </p:nvPicPr>
        <p:blipFill>
          <a:blip r:embed="rId3"/>
          <a:stretch>
            <a:fillRect/>
          </a:stretch>
        </p:blipFill>
        <p:spPr>
          <a:xfrm>
            <a:off x="7384530" y="1538652"/>
            <a:ext cx="4485855" cy="4207266"/>
          </a:xfrm>
          <a:prstGeom prst="rect">
            <a:avLst/>
          </a:prstGeom>
        </p:spPr>
      </p:pic>
      <p:sp>
        <p:nvSpPr>
          <p:cNvPr id="6" name="Freeform: Shape 5">
            <a:extLst>
              <a:ext uri="{FF2B5EF4-FFF2-40B4-BE49-F238E27FC236}">
                <a16:creationId xmlns:a16="http://schemas.microsoft.com/office/drawing/2014/main" id="{92938EA7-8D4B-45C8-9D15-9462B0B6755B}"/>
              </a:ext>
            </a:extLst>
          </p:cNvPr>
          <p:cNvSpPr/>
          <p:nvPr/>
        </p:nvSpPr>
        <p:spPr>
          <a:xfrm>
            <a:off x="9478973" y="4491981"/>
            <a:ext cx="2281821" cy="904126"/>
          </a:xfrm>
          <a:custGeom>
            <a:avLst/>
            <a:gdLst>
              <a:gd name="connsiteX0" fmla="*/ 2271547 w 2281821"/>
              <a:gd name="connsiteY0" fmla="*/ 133564 h 904126"/>
              <a:gd name="connsiteX1" fmla="*/ 2189354 w 2281821"/>
              <a:gd name="connsiteY1" fmla="*/ 123290 h 904126"/>
              <a:gd name="connsiteX2" fmla="*/ 2014693 w 2281821"/>
              <a:gd name="connsiteY2" fmla="*/ 92467 h 904126"/>
              <a:gd name="connsiteX3" fmla="*/ 1860581 w 2281821"/>
              <a:gd name="connsiteY3" fmla="*/ 61645 h 904126"/>
              <a:gd name="connsiteX4" fmla="*/ 1798936 w 2281821"/>
              <a:gd name="connsiteY4" fmla="*/ 41097 h 904126"/>
              <a:gd name="connsiteX5" fmla="*/ 1716742 w 2281821"/>
              <a:gd name="connsiteY5" fmla="*/ 30823 h 904126"/>
              <a:gd name="connsiteX6" fmla="*/ 1685920 w 2281821"/>
              <a:gd name="connsiteY6" fmla="*/ 20548 h 904126"/>
              <a:gd name="connsiteX7" fmla="*/ 1634549 w 2281821"/>
              <a:gd name="connsiteY7" fmla="*/ 10274 h 904126"/>
              <a:gd name="connsiteX8" fmla="*/ 1593452 w 2281821"/>
              <a:gd name="connsiteY8" fmla="*/ 0 h 904126"/>
              <a:gd name="connsiteX9" fmla="*/ 1244131 w 2281821"/>
              <a:gd name="connsiteY9" fmla="*/ 20548 h 904126"/>
              <a:gd name="connsiteX10" fmla="*/ 1110567 w 2281821"/>
              <a:gd name="connsiteY10" fmla="*/ 41097 h 904126"/>
              <a:gd name="connsiteX11" fmla="*/ 1018100 w 2281821"/>
              <a:gd name="connsiteY11" fmla="*/ 61645 h 904126"/>
              <a:gd name="connsiteX12" fmla="*/ 627682 w 2281821"/>
              <a:gd name="connsiteY12" fmla="*/ 82193 h 904126"/>
              <a:gd name="connsiteX13" fmla="*/ 494118 w 2281821"/>
              <a:gd name="connsiteY13" fmla="*/ 113016 h 904126"/>
              <a:gd name="connsiteX14" fmla="*/ 411924 w 2281821"/>
              <a:gd name="connsiteY14" fmla="*/ 143838 h 904126"/>
              <a:gd name="connsiteX15" fmla="*/ 340005 w 2281821"/>
              <a:gd name="connsiteY15" fmla="*/ 174661 h 904126"/>
              <a:gd name="connsiteX16" fmla="*/ 288634 w 2281821"/>
              <a:gd name="connsiteY16" fmla="*/ 195209 h 904126"/>
              <a:gd name="connsiteX17" fmla="*/ 226990 w 2281821"/>
              <a:gd name="connsiteY17" fmla="*/ 215757 h 904126"/>
              <a:gd name="connsiteX18" fmla="*/ 196167 w 2281821"/>
              <a:gd name="connsiteY18" fmla="*/ 226032 h 904126"/>
              <a:gd name="connsiteX19" fmla="*/ 134522 w 2281821"/>
              <a:gd name="connsiteY19" fmla="*/ 267128 h 904126"/>
              <a:gd name="connsiteX20" fmla="*/ 83151 w 2281821"/>
              <a:gd name="connsiteY20" fmla="*/ 318499 h 904126"/>
              <a:gd name="connsiteX21" fmla="*/ 72877 w 2281821"/>
              <a:gd name="connsiteY21" fmla="*/ 349321 h 904126"/>
              <a:gd name="connsiteX22" fmla="*/ 31781 w 2281821"/>
              <a:gd name="connsiteY22" fmla="*/ 410966 h 904126"/>
              <a:gd name="connsiteX23" fmla="*/ 21506 w 2281821"/>
              <a:gd name="connsiteY23" fmla="*/ 452063 h 904126"/>
              <a:gd name="connsiteX24" fmla="*/ 958 w 2281821"/>
              <a:gd name="connsiteY24" fmla="*/ 482885 h 904126"/>
              <a:gd name="connsiteX25" fmla="*/ 11232 w 2281821"/>
              <a:gd name="connsiteY25" fmla="*/ 678094 h 904126"/>
              <a:gd name="connsiteX26" fmla="*/ 31781 w 2281821"/>
              <a:gd name="connsiteY26" fmla="*/ 698643 h 904126"/>
              <a:gd name="connsiteX27" fmla="*/ 52329 w 2281821"/>
              <a:gd name="connsiteY27" fmla="*/ 729465 h 904126"/>
              <a:gd name="connsiteX28" fmla="*/ 83151 w 2281821"/>
              <a:gd name="connsiteY28" fmla="*/ 739739 h 904126"/>
              <a:gd name="connsiteX29" fmla="*/ 124248 w 2281821"/>
              <a:gd name="connsiteY29" fmla="*/ 760288 h 904126"/>
              <a:gd name="connsiteX30" fmla="*/ 196167 w 2281821"/>
              <a:gd name="connsiteY30" fmla="*/ 780836 h 904126"/>
              <a:gd name="connsiteX31" fmla="*/ 268086 w 2281821"/>
              <a:gd name="connsiteY31" fmla="*/ 832207 h 904126"/>
              <a:gd name="connsiteX32" fmla="*/ 340005 w 2281821"/>
              <a:gd name="connsiteY32" fmla="*/ 883578 h 904126"/>
              <a:gd name="connsiteX33" fmla="*/ 401650 w 2281821"/>
              <a:gd name="connsiteY33" fmla="*/ 904126 h 904126"/>
              <a:gd name="connsiteX34" fmla="*/ 607133 w 2281821"/>
              <a:gd name="connsiteY34" fmla="*/ 893852 h 904126"/>
              <a:gd name="connsiteX35" fmla="*/ 720149 w 2281821"/>
              <a:gd name="connsiteY35" fmla="*/ 883578 h 904126"/>
              <a:gd name="connsiteX36" fmla="*/ 1274954 w 2281821"/>
              <a:gd name="connsiteY36" fmla="*/ 873303 h 904126"/>
              <a:gd name="connsiteX37" fmla="*/ 1316050 w 2281821"/>
              <a:gd name="connsiteY37" fmla="*/ 863029 h 904126"/>
              <a:gd name="connsiteX38" fmla="*/ 1357147 w 2281821"/>
              <a:gd name="connsiteY38" fmla="*/ 842481 h 904126"/>
              <a:gd name="connsiteX39" fmla="*/ 1408518 w 2281821"/>
              <a:gd name="connsiteY39" fmla="*/ 832207 h 904126"/>
              <a:gd name="connsiteX40" fmla="*/ 1439340 w 2281821"/>
              <a:gd name="connsiteY40" fmla="*/ 811658 h 904126"/>
              <a:gd name="connsiteX41" fmla="*/ 1490711 w 2281821"/>
              <a:gd name="connsiteY41" fmla="*/ 801384 h 904126"/>
              <a:gd name="connsiteX42" fmla="*/ 1521533 w 2281821"/>
              <a:gd name="connsiteY42" fmla="*/ 791110 h 904126"/>
              <a:gd name="connsiteX43" fmla="*/ 1840032 w 2281821"/>
              <a:gd name="connsiteY43" fmla="*/ 780836 h 904126"/>
              <a:gd name="connsiteX44" fmla="*/ 1881129 w 2281821"/>
              <a:gd name="connsiteY44" fmla="*/ 770562 h 904126"/>
              <a:gd name="connsiteX45" fmla="*/ 1983870 w 2281821"/>
              <a:gd name="connsiteY45" fmla="*/ 750014 h 904126"/>
              <a:gd name="connsiteX46" fmla="*/ 2045515 w 2281821"/>
              <a:gd name="connsiteY46" fmla="*/ 729465 h 904126"/>
              <a:gd name="connsiteX47" fmla="*/ 2076338 w 2281821"/>
              <a:gd name="connsiteY47" fmla="*/ 719191 h 904126"/>
              <a:gd name="connsiteX48" fmla="*/ 2107160 w 2281821"/>
              <a:gd name="connsiteY48" fmla="*/ 698643 h 904126"/>
              <a:gd name="connsiteX49" fmla="*/ 2137983 w 2281821"/>
              <a:gd name="connsiteY49" fmla="*/ 688369 h 904126"/>
              <a:gd name="connsiteX50" fmla="*/ 2179079 w 2281821"/>
              <a:gd name="connsiteY50" fmla="*/ 636998 h 904126"/>
              <a:gd name="connsiteX51" fmla="*/ 2199628 w 2281821"/>
              <a:gd name="connsiteY51" fmla="*/ 565079 h 904126"/>
              <a:gd name="connsiteX52" fmla="*/ 2220176 w 2281821"/>
              <a:gd name="connsiteY52" fmla="*/ 503434 h 904126"/>
              <a:gd name="connsiteX53" fmla="*/ 2230450 w 2281821"/>
              <a:gd name="connsiteY53" fmla="*/ 472611 h 904126"/>
              <a:gd name="connsiteX54" fmla="*/ 2250999 w 2281821"/>
              <a:gd name="connsiteY54" fmla="*/ 452063 h 904126"/>
              <a:gd name="connsiteX55" fmla="*/ 2261273 w 2281821"/>
              <a:gd name="connsiteY55" fmla="*/ 349321 h 904126"/>
              <a:gd name="connsiteX56" fmla="*/ 2271547 w 2281821"/>
              <a:gd name="connsiteY56" fmla="*/ 318499 h 904126"/>
              <a:gd name="connsiteX57" fmla="*/ 2281821 w 2281821"/>
              <a:gd name="connsiteY57" fmla="*/ 256854 h 904126"/>
              <a:gd name="connsiteX58" fmla="*/ 2271547 w 2281821"/>
              <a:gd name="connsiteY58" fmla="*/ 133564 h 90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281821" h="904126">
                <a:moveTo>
                  <a:pt x="2271547" y="133564"/>
                </a:moveTo>
                <a:cubicBezTo>
                  <a:pt x="2244149" y="130139"/>
                  <a:pt x="2216545" y="128088"/>
                  <a:pt x="2189354" y="123290"/>
                </a:cubicBezTo>
                <a:cubicBezTo>
                  <a:pt x="1963756" y="83479"/>
                  <a:pt x="2221065" y="118266"/>
                  <a:pt x="2014693" y="92467"/>
                </a:cubicBezTo>
                <a:cubicBezTo>
                  <a:pt x="1870549" y="44420"/>
                  <a:pt x="2050572" y="99643"/>
                  <a:pt x="1860581" y="61645"/>
                </a:cubicBezTo>
                <a:cubicBezTo>
                  <a:pt x="1839342" y="57397"/>
                  <a:pt x="1820115" y="45635"/>
                  <a:pt x="1798936" y="41097"/>
                </a:cubicBezTo>
                <a:cubicBezTo>
                  <a:pt x="1771938" y="35312"/>
                  <a:pt x="1744140" y="34248"/>
                  <a:pt x="1716742" y="30823"/>
                </a:cubicBezTo>
                <a:cubicBezTo>
                  <a:pt x="1706468" y="27398"/>
                  <a:pt x="1696426" y="23175"/>
                  <a:pt x="1685920" y="20548"/>
                </a:cubicBezTo>
                <a:cubicBezTo>
                  <a:pt x="1668979" y="16313"/>
                  <a:pt x="1651596" y="14062"/>
                  <a:pt x="1634549" y="10274"/>
                </a:cubicBezTo>
                <a:cubicBezTo>
                  <a:pt x="1620765" y="7211"/>
                  <a:pt x="1607151" y="3425"/>
                  <a:pt x="1593452" y="0"/>
                </a:cubicBezTo>
                <a:lnTo>
                  <a:pt x="1244131" y="20548"/>
                </a:lnTo>
                <a:cubicBezTo>
                  <a:pt x="1228578" y="21686"/>
                  <a:pt x="1129871" y="37236"/>
                  <a:pt x="1110567" y="41097"/>
                </a:cubicBezTo>
                <a:cubicBezTo>
                  <a:pt x="1070030" y="49204"/>
                  <a:pt x="1061673" y="56519"/>
                  <a:pt x="1018100" y="61645"/>
                </a:cubicBezTo>
                <a:cubicBezTo>
                  <a:pt x="897916" y="75784"/>
                  <a:pt x="737428" y="77972"/>
                  <a:pt x="627682" y="82193"/>
                </a:cubicBezTo>
                <a:cubicBezTo>
                  <a:pt x="569172" y="90551"/>
                  <a:pt x="547564" y="89262"/>
                  <a:pt x="494118" y="113016"/>
                </a:cubicBezTo>
                <a:cubicBezTo>
                  <a:pt x="407540" y="151495"/>
                  <a:pt x="533704" y="119482"/>
                  <a:pt x="411924" y="143838"/>
                </a:cubicBezTo>
                <a:cubicBezTo>
                  <a:pt x="374205" y="181559"/>
                  <a:pt x="409569" y="153792"/>
                  <a:pt x="340005" y="174661"/>
                </a:cubicBezTo>
                <a:cubicBezTo>
                  <a:pt x="322340" y="179960"/>
                  <a:pt x="305966" y="188906"/>
                  <a:pt x="288634" y="195209"/>
                </a:cubicBezTo>
                <a:cubicBezTo>
                  <a:pt x="268279" y="202611"/>
                  <a:pt x="247538" y="208908"/>
                  <a:pt x="226990" y="215757"/>
                </a:cubicBezTo>
                <a:cubicBezTo>
                  <a:pt x="216716" y="219182"/>
                  <a:pt x="205178" y="220025"/>
                  <a:pt x="196167" y="226032"/>
                </a:cubicBezTo>
                <a:cubicBezTo>
                  <a:pt x="175619" y="239731"/>
                  <a:pt x="151985" y="249665"/>
                  <a:pt x="134522" y="267128"/>
                </a:cubicBezTo>
                <a:lnTo>
                  <a:pt x="83151" y="318499"/>
                </a:lnTo>
                <a:cubicBezTo>
                  <a:pt x="79726" y="328773"/>
                  <a:pt x="78136" y="339854"/>
                  <a:pt x="72877" y="349321"/>
                </a:cubicBezTo>
                <a:cubicBezTo>
                  <a:pt x="60884" y="370909"/>
                  <a:pt x="31781" y="410966"/>
                  <a:pt x="31781" y="410966"/>
                </a:cubicBezTo>
                <a:cubicBezTo>
                  <a:pt x="28356" y="424665"/>
                  <a:pt x="27068" y="439084"/>
                  <a:pt x="21506" y="452063"/>
                </a:cubicBezTo>
                <a:cubicBezTo>
                  <a:pt x="16642" y="463412"/>
                  <a:pt x="1519" y="470550"/>
                  <a:pt x="958" y="482885"/>
                </a:cubicBezTo>
                <a:cubicBezTo>
                  <a:pt x="-2001" y="547978"/>
                  <a:pt x="2017" y="613589"/>
                  <a:pt x="11232" y="678094"/>
                </a:cubicBezTo>
                <a:cubicBezTo>
                  <a:pt x="12602" y="687684"/>
                  <a:pt x="25730" y="691079"/>
                  <a:pt x="31781" y="698643"/>
                </a:cubicBezTo>
                <a:cubicBezTo>
                  <a:pt x="39495" y="708285"/>
                  <a:pt x="42687" y="721751"/>
                  <a:pt x="52329" y="729465"/>
                </a:cubicBezTo>
                <a:cubicBezTo>
                  <a:pt x="60786" y="736230"/>
                  <a:pt x="73197" y="735473"/>
                  <a:pt x="83151" y="739739"/>
                </a:cubicBezTo>
                <a:cubicBezTo>
                  <a:pt x="97229" y="745772"/>
                  <a:pt x="110170" y="754255"/>
                  <a:pt x="124248" y="760288"/>
                </a:cubicBezTo>
                <a:cubicBezTo>
                  <a:pt x="144883" y="769132"/>
                  <a:pt x="175313" y="775623"/>
                  <a:pt x="196167" y="780836"/>
                </a:cubicBezTo>
                <a:cubicBezTo>
                  <a:pt x="254924" y="839592"/>
                  <a:pt x="195965" y="787131"/>
                  <a:pt x="268086" y="832207"/>
                </a:cubicBezTo>
                <a:cubicBezTo>
                  <a:pt x="277413" y="838036"/>
                  <a:pt x="324969" y="876895"/>
                  <a:pt x="340005" y="883578"/>
                </a:cubicBezTo>
                <a:cubicBezTo>
                  <a:pt x="359798" y="892375"/>
                  <a:pt x="401650" y="904126"/>
                  <a:pt x="401650" y="904126"/>
                </a:cubicBezTo>
                <a:lnTo>
                  <a:pt x="607133" y="893852"/>
                </a:lnTo>
                <a:cubicBezTo>
                  <a:pt x="644882" y="891417"/>
                  <a:pt x="682340" y="884741"/>
                  <a:pt x="720149" y="883578"/>
                </a:cubicBezTo>
                <a:cubicBezTo>
                  <a:pt x="905028" y="877889"/>
                  <a:pt x="1090019" y="876728"/>
                  <a:pt x="1274954" y="873303"/>
                </a:cubicBezTo>
                <a:cubicBezTo>
                  <a:pt x="1288653" y="869878"/>
                  <a:pt x="1302829" y="867987"/>
                  <a:pt x="1316050" y="863029"/>
                </a:cubicBezTo>
                <a:cubicBezTo>
                  <a:pt x="1330391" y="857651"/>
                  <a:pt x="1342617" y="847324"/>
                  <a:pt x="1357147" y="842481"/>
                </a:cubicBezTo>
                <a:cubicBezTo>
                  <a:pt x="1373714" y="836959"/>
                  <a:pt x="1391394" y="835632"/>
                  <a:pt x="1408518" y="832207"/>
                </a:cubicBezTo>
                <a:cubicBezTo>
                  <a:pt x="1418792" y="825357"/>
                  <a:pt x="1427778" y="815994"/>
                  <a:pt x="1439340" y="811658"/>
                </a:cubicBezTo>
                <a:cubicBezTo>
                  <a:pt x="1455691" y="805526"/>
                  <a:pt x="1473770" y="805619"/>
                  <a:pt x="1490711" y="801384"/>
                </a:cubicBezTo>
                <a:cubicBezTo>
                  <a:pt x="1501217" y="798757"/>
                  <a:pt x="1510722" y="791746"/>
                  <a:pt x="1521533" y="791110"/>
                </a:cubicBezTo>
                <a:cubicBezTo>
                  <a:pt x="1627571" y="784873"/>
                  <a:pt x="1733866" y="784261"/>
                  <a:pt x="1840032" y="780836"/>
                </a:cubicBezTo>
                <a:cubicBezTo>
                  <a:pt x="1853731" y="777411"/>
                  <a:pt x="1867322" y="773521"/>
                  <a:pt x="1881129" y="770562"/>
                </a:cubicBezTo>
                <a:cubicBezTo>
                  <a:pt x="1915279" y="763244"/>
                  <a:pt x="1950737" y="761059"/>
                  <a:pt x="1983870" y="750014"/>
                </a:cubicBezTo>
                <a:lnTo>
                  <a:pt x="2045515" y="729465"/>
                </a:lnTo>
                <a:lnTo>
                  <a:pt x="2076338" y="719191"/>
                </a:lnTo>
                <a:cubicBezTo>
                  <a:pt x="2086612" y="712342"/>
                  <a:pt x="2096116" y="704165"/>
                  <a:pt x="2107160" y="698643"/>
                </a:cubicBezTo>
                <a:cubicBezTo>
                  <a:pt x="2116847" y="693800"/>
                  <a:pt x="2128696" y="693941"/>
                  <a:pt x="2137983" y="688369"/>
                </a:cubicBezTo>
                <a:cubicBezTo>
                  <a:pt x="2151633" y="680179"/>
                  <a:pt x="2173080" y="648996"/>
                  <a:pt x="2179079" y="636998"/>
                </a:cubicBezTo>
                <a:cubicBezTo>
                  <a:pt x="2187713" y="619730"/>
                  <a:pt x="2194688" y="581544"/>
                  <a:pt x="2199628" y="565079"/>
                </a:cubicBezTo>
                <a:cubicBezTo>
                  <a:pt x="2205852" y="544333"/>
                  <a:pt x="2213327" y="523982"/>
                  <a:pt x="2220176" y="503434"/>
                </a:cubicBezTo>
                <a:cubicBezTo>
                  <a:pt x="2223601" y="493160"/>
                  <a:pt x="2222792" y="480269"/>
                  <a:pt x="2230450" y="472611"/>
                </a:cubicBezTo>
                <a:lnTo>
                  <a:pt x="2250999" y="452063"/>
                </a:lnTo>
                <a:cubicBezTo>
                  <a:pt x="2254424" y="417816"/>
                  <a:pt x="2256040" y="383339"/>
                  <a:pt x="2261273" y="349321"/>
                </a:cubicBezTo>
                <a:cubicBezTo>
                  <a:pt x="2262920" y="338617"/>
                  <a:pt x="2269198" y="329071"/>
                  <a:pt x="2271547" y="318499"/>
                </a:cubicBezTo>
                <a:cubicBezTo>
                  <a:pt x="2276066" y="298163"/>
                  <a:pt x="2278396" y="277402"/>
                  <a:pt x="2281821" y="256854"/>
                </a:cubicBezTo>
                <a:lnTo>
                  <a:pt x="2271547" y="133564"/>
                </a:lnTo>
                <a:close/>
              </a:path>
            </a:pathLst>
          </a:cu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GB"/>
          </a:p>
        </p:txBody>
      </p:sp>
    </p:spTree>
    <p:extLst>
      <p:ext uri="{BB962C8B-B14F-4D97-AF65-F5344CB8AC3E}">
        <p14:creationId xmlns:p14="http://schemas.microsoft.com/office/powerpoint/2010/main" val="7756999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1D81259-5F39-4B4B-99A7-C683C2704DC0}"/>
              </a:ext>
            </a:extLst>
          </p:cNvPr>
          <p:cNvSpPr>
            <a:spLocks noGrp="1"/>
          </p:cNvSpPr>
          <p:nvPr>
            <p:ph idx="1"/>
          </p:nvPr>
        </p:nvSpPr>
        <p:spPr>
          <a:xfrm>
            <a:off x="609600" y="1872893"/>
            <a:ext cx="5826051" cy="3907353"/>
          </a:xfrm>
        </p:spPr>
        <p:txBody>
          <a:bodyPr>
            <a:normAutofit/>
          </a:bodyPr>
          <a:lstStyle/>
          <a:p>
            <a:r>
              <a:rPr lang="en-US" dirty="0"/>
              <a:t>When scientists/experts act as intermediaries between citizen science projects and decision making/policy processes, it is more likely that the results will be used </a:t>
            </a:r>
          </a:p>
        </p:txBody>
      </p:sp>
      <p:sp>
        <p:nvSpPr>
          <p:cNvPr id="3" name="Title 2">
            <a:extLst>
              <a:ext uri="{FF2B5EF4-FFF2-40B4-BE49-F238E27FC236}">
                <a16:creationId xmlns:a16="http://schemas.microsoft.com/office/drawing/2014/main" id="{72C85618-079C-4A02-8F7F-3D66F0F75506}"/>
              </a:ext>
            </a:extLst>
          </p:cNvPr>
          <p:cNvSpPr>
            <a:spLocks noGrp="1"/>
          </p:cNvSpPr>
          <p:nvPr>
            <p:ph type="title"/>
          </p:nvPr>
        </p:nvSpPr>
        <p:spPr>
          <a:xfrm>
            <a:off x="609601" y="34328"/>
            <a:ext cx="10972800" cy="1838565"/>
          </a:xfrm>
        </p:spPr>
        <p:txBody>
          <a:bodyPr>
            <a:normAutofit/>
          </a:bodyPr>
          <a:lstStyle/>
          <a:p>
            <a:pPr algn="l"/>
            <a:r>
              <a:rPr lang="en-GB" dirty="0"/>
              <a:t>“expert in the loop” assist the acceptance </a:t>
            </a:r>
          </a:p>
        </p:txBody>
      </p:sp>
      <p:pic>
        <p:nvPicPr>
          <p:cNvPr id="5" name="Picture 4">
            <a:extLst>
              <a:ext uri="{FF2B5EF4-FFF2-40B4-BE49-F238E27FC236}">
                <a16:creationId xmlns:a16="http://schemas.microsoft.com/office/drawing/2014/main" id="{5AE13875-DF25-4812-901B-0561FD8A0A91}"/>
              </a:ext>
            </a:extLst>
          </p:cNvPr>
          <p:cNvPicPr>
            <a:picLocks noChangeAspect="1"/>
          </p:cNvPicPr>
          <p:nvPr/>
        </p:nvPicPr>
        <p:blipFill>
          <a:blip r:embed="rId2"/>
          <a:stretch>
            <a:fillRect/>
          </a:stretch>
        </p:blipFill>
        <p:spPr>
          <a:xfrm>
            <a:off x="6435651" y="1878031"/>
            <a:ext cx="5756349" cy="4032607"/>
          </a:xfrm>
          <a:prstGeom prst="rect">
            <a:avLst/>
          </a:prstGeom>
        </p:spPr>
      </p:pic>
    </p:spTree>
    <p:extLst>
      <p:ext uri="{BB962C8B-B14F-4D97-AF65-F5344CB8AC3E}">
        <p14:creationId xmlns:p14="http://schemas.microsoft.com/office/powerpoint/2010/main" val="12578433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230909" y="832001"/>
            <a:ext cx="2957696" cy="1694015"/>
          </a:xfrm>
          <a:prstGeom prst="ellipse">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a:solidFill>
                  <a:schemeClr val="tx1">
                    <a:lumMod val="75000"/>
                    <a:lumOff val="25000"/>
                  </a:schemeClr>
                </a:solidFill>
                <a:latin typeface="Montserrat Regular" panose="00000500000000000000" pitchFamily="2" charset="0"/>
              </a:rPr>
              <a:t>Citizen Science as Gentlemen/ Gentlewomen science </a:t>
            </a:r>
          </a:p>
        </p:txBody>
      </p:sp>
      <p:graphicFrame>
        <p:nvGraphicFramePr>
          <p:cNvPr id="11" name="Diagram 10">
            <a:extLst>
              <a:ext uri="{FF2B5EF4-FFF2-40B4-BE49-F238E27FC236}">
                <a16:creationId xmlns:a16="http://schemas.microsoft.com/office/drawing/2014/main" id="{6242A90C-193B-491B-9946-3B7D1FC27289}"/>
              </a:ext>
            </a:extLst>
          </p:cNvPr>
          <p:cNvGraphicFramePr/>
          <p:nvPr>
            <p:extLst>
              <p:ext uri="{D42A27DB-BD31-4B8C-83A1-F6EECF244321}">
                <p14:modId xmlns:p14="http://schemas.microsoft.com/office/powerpoint/2010/main" val="1052475760"/>
              </p:ext>
            </p:extLst>
          </p:nvPr>
        </p:nvGraphicFramePr>
        <p:xfrm>
          <a:off x="147781" y="2470069"/>
          <a:ext cx="11961091" cy="19691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2" name="Content Placeholder 3">
            <a:extLst>
              <a:ext uri="{FF2B5EF4-FFF2-40B4-BE49-F238E27FC236}">
                <a16:creationId xmlns:a16="http://schemas.microsoft.com/office/drawing/2014/main" id="{312EE7B3-33CD-48FC-85C4-CD9CB7B18269}"/>
              </a:ext>
            </a:extLst>
          </p:cNvPr>
          <p:cNvGraphicFramePr>
            <a:graphicFrameLocks/>
          </p:cNvGraphicFramePr>
          <p:nvPr>
            <p:extLst>
              <p:ext uri="{D42A27DB-BD31-4B8C-83A1-F6EECF244321}">
                <p14:modId xmlns:p14="http://schemas.microsoft.com/office/powerpoint/2010/main" val="3631642183"/>
              </p:ext>
            </p:extLst>
          </p:nvPr>
        </p:nvGraphicFramePr>
        <p:xfrm>
          <a:off x="230909" y="3774950"/>
          <a:ext cx="11822546" cy="230230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 name="Oval 4">
            <a:extLst>
              <a:ext uri="{FF2B5EF4-FFF2-40B4-BE49-F238E27FC236}">
                <a16:creationId xmlns:a16="http://schemas.microsoft.com/office/drawing/2014/main" id="{704DC49B-BF33-454A-8CFD-67B66FCF581C}"/>
              </a:ext>
            </a:extLst>
          </p:cNvPr>
          <p:cNvSpPr/>
          <p:nvPr/>
        </p:nvSpPr>
        <p:spPr>
          <a:xfrm>
            <a:off x="4072440" y="832001"/>
            <a:ext cx="2957696" cy="1694015"/>
          </a:xfrm>
          <a:prstGeom prst="ellipse">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a:solidFill>
                  <a:schemeClr val="tx1">
                    <a:lumMod val="75000"/>
                    <a:lumOff val="25000"/>
                  </a:schemeClr>
                </a:solidFill>
                <a:latin typeface="Montserrat Regular" panose="00000500000000000000" pitchFamily="2" charset="0"/>
              </a:rPr>
              <a:t>Citizen science diminishing / marginalised</a:t>
            </a:r>
          </a:p>
        </p:txBody>
      </p:sp>
      <p:sp>
        <p:nvSpPr>
          <p:cNvPr id="6" name="Oval 5">
            <a:extLst>
              <a:ext uri="{FF2B5EF4-FFF2-40B4-BE49-F238E27FC236}">
                <a16:creationId xmlns:a16="http://schemas.microsoft.com/office/drawing/2014/main" id="{241ECAD3-2D4A-4B90-AC11-63087048A21E}"/>
              </a:ext>
            </a:extLst>
          </p:cNvPr>
          <p:cNvSpPr/>
          <p:nvPr/>
        </p:nvSpPr>
        <p:spPr>
          <a:xfrm>
            <a:off x="7666978" y="832001"/>
            <a:ext cx="2957696" cy="1694015"/>
          </a:xfrm>
          <a:prstGeom prst="ellipse">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a:solidFill>
                  <a:schemeClr val="tx1">
                    <a:lumMod val="75000"/>
                    <a:lumOff val="25000"/>
                  </a:schemeClr>
                </a:solidFill>
                <a:latin typeface="Montserrat Regular" panose="00000500000000000000" pitchFamily="2" charset="0"/>
              </a:rPr>
              <a:t>Citizen Science – part of open &amp;  inclusive science </a:t>
            </a:r>
          </a:p>
        </p:txBody>
      </p:sp>
    </p:spTree>
    <p:extLst>
      <p:ext uri="{BB962C8B-B14F-4D97-AF65-F5344CB8AC3E}">
        <p14:creationId xmlns:p14="http://schemas.microsoft.com/office/powerpoint/2010/main" val="36585353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E1177-ED0B-D482-D9A1-1599B1A741EB}"/>
              </a:ext>
            </a:extLst>
          </p:cNvPr>
          <p:cNvSpPr>
            <a:spLocks noGrp="1"/>
          </p:cNvSpPr>
          <p:nvPr>
            <p:ph type="title"/>
          </p:nvPr>
        </p:nvSpPr>
        <p:spPr>
          <a:xfrm>
            <a:off x="838200" y="0"/>
            <a:ext cx="10515600" cy="1325563"/>
          </a:xfrm>
        </p:spPr>
        <p:txBody>
          <a:bodyPr/>
          <a:lstStyle/>
          <a:p>
            <a:r>
              <a:rPr lang="en-GB" dirty="0"/>
              <a:t>Growing recognition across scientific fields  </a:t>
            </a:r>
          </a:p>
        </p:txBody>
      </p:sp>
      <p:graphicFrame>
        <p:nvGraphicFramePr>
          <p:cNvPr id="4" name="Chart 3">
            <a:extLst>
              <a:ext uri="{FF2B5EF4-FFF2-40B4-BE49-F238E27FC236}">
                <a16:creationId xmlns:a16="http://schemas.microsoft.com/office/drawing/2014/main" id="{BFFB499D-33AA-B1D6-EA5B-0C526DE82A48}"/>
              </a:ext>
            </a:extLst>
          </p:cNvPr>
          <p:cNvGraphicFramePr>
            <a:graphicFrameLocks/>
          </p:cNvGraphicFramePr>
          <p:nvPr/>
        </p:nvGraphicFramePr>
        <p:xfrm>
          <a:off x="0" y="888763"/>
          <a:ext cx="12191999" cy="53069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125495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C069C-C138-6454-E4CD-A2CCA89DE695}"/>
              </a:ext>
            </a:extLst>
          </p:cNvPr>
          <p:cNvSpPr>
            <a:spLocks noGrp="1"/>
          </p:cNvSpPr>
          <p:nvPr>
            <p:ph type="title"/>
          </p:nvPr>
        </p:nvSpPr>
        <p:spPr/>
        <p:txBody>
          <a:bodyPr/>
          <a:lstStyle/>
          <a:p>
            <a:r>
              <a:rPr lang="en-GB" dirty="0"/>
              <a:t>Societal benefits and return on investment </a:t>
            </a:r>
          </a:p>
        </p:txBody>
      </p:sp>
      <p:sp>
        <p:nvSpPr>
          <p:cNvPr id="3" name="Content Placeholder 2">
            <a:extLst>
              <a:ext uri="{FF2B5EF4-FFF2-40B4-BE49-F238E27FC236}">
                <a16:creationId xmlns:a16="http://schemas.microsoft.com/office/drawing/2014/main" id="{34C1863F-407E-50F6-2B6B-7E4FD23083C1}"/>
              </a:ext>
            </a:extLst>
          </p:cNvPr>
          <p:cNvSpPr>
            <a:spLocks noGrp="1"/>
          </p:cNvSpPr>
          <p:nvPr>
            <p:ph idx="1"/>
          </p:nvPr>
        </p:nvSpPr>
        <p:spPr/>
        <p:txBody>
          <a:bodyPr/>
          <a:lstStyle/>
          <a:p>
            <a:r>
              <a:rPr lang="en-GB" dirty="0"/>
              <a:t>Citizen science provides a way to capitalise on the societal investment in increasing levels of education to high levels </a:t>
            </a:r>
          </a:p>
          <a:p>
            <a:r>
              <a:rPr lang="en-GB" dirty="0"/>
              <a:t>It provides a way to gain access and engage the high number of people with high education who are outside the formal R&amp;D system  </a:t>
            </a:r>
          </a:p>
          <a:p>
            <a:r>
              <a:rPr lang="en-GB" dirty="0"/>
              <a:t>Provide additional benefits and efficiencies at a national level</a:t>
            </a:r>
            <a:br>
              <a:rPr lang="en-GB" dirty="0"/>
            </a:br>
            <a:endParaRPr lang="en-GB" dirty="0"/>
          </a:p>
        </p:txBody>
      </p:sp>
    </p:spTree>
    <p:extLst>
      <p:ext uri="{BB962C8B-B14F-4D97-AF65-F5344CB8AC3E}">
        <p14:creationId xmlns:p14="http://schemas.microsoft.com/office/powerpoint/2010/main" val="18688770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imeline&#10;&#10;Description automatically generated">
            <a:extLst>
              <a:ext uri="{FF2B5EF4-FFF2-40B4-BE49-F238E27FC236}">
                <a16:creationId xmlns:a16="http://schemas.microsoft.com/office/drawing/2014/main" id="{8101F7D4-27AF-A97C-BB1E-65C67DAB8B4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109" y="0"/>
            <a:ext cx="12187007" cy="6858000"/>
          </a:xfrm>
          <a:prstGeom prst="rect">
            <a:avLst/>
          </a:prstGeom>
        </p:spPr>
      </p:pic>
      <p:sp>
        <p:nvSpPr>
          <p:cNvPr id="4" name="Title 2">
            <a:extLst>
              <a:ext uri="{FF2B5EF4-FFF2-40B4-BE49-F238E27FC236}">
                <a16:creationId xmlns:a16="http://schemas.microsoft.com/office/drawing/2014/main" id="{97AD090A-42CB-DEA3-DD0D-932CDFC04BA9}"/>
              </a:ext>
            </a:extLst>
          </p:cNvPr>
          <p:cNvSpPr txBox="1">
            <a:spLocks/>
          </p:cNvSpPr>
          <p:nvPr/>
        </p:nvSpPr>
        <p:spPr>
          <a:xfrm>
            <a:off x="418898" y="345421"/>
            <a:ext cx="10972799" cy="804899"/>
          </a:xfrm>
          <a:prstGeom prst="rect">
            <a:avLst/>
          </a:prstGeom>
        </p:spPr>
        <p:txBody>
          <a:bodyPr>
            <a:normAutofit fontScale="97500"/>
          </a:bodyPr>
          <a:lstStyle>
            <a:lvl1pPr algn="ctr" defTabSz="457200" rtl="0" eaLnBrk="1" latinLnBrk="0" hangingPunct="1">
              <a:spcBef>
                <a:spcPct val="0"/>
              </a:spcBef>
              <a:buNone/>
              <a:defRPr sz="4400" kern="1200">
                <a:solidFill>
                  <a:schemeClr val="tx1"/>
                </a:solidFill>
                <a:latin typeface="Montserrat ExtraBold" panose="00000900000000000000" pitchFamily="2" charset="0"/>
                <a:ea typeface="+mj-ea"/>
                <a:cs typeface="+mj-cs"/>
              </a:defRPr>
            </a:lvl1pPr>
          </a:lstStyle>
          <a:p>
            <a:r>
              <a:rPr lang="en-GB" dirty="0">
                <a:latin typeface="Garamond" panose="02020404030301010803" pitchFamily="18" charset="0"/>
              </a:rPr>
              <a:t>Institutional transformation – TIME4CS</a:t>
            </a:r>
          </a:p>
        </p:txBody>
      </p:sp>
    </p:spTree>
    <p:extLst>
      <p:ext uri="{BB962C8B-B14F-4D97-AF65-F5344CB8AC3E}">
        <p14:creationId xmlns:p14="http://schemas.microsoft.com/office/powerpoint/2010/main" val="20885677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AC39DC55-FDDD-993D-CA22-06BB35BE3E28}"/>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b="1" dirty="0">
                <a:solidFill>
                  <a:srgbClr val="FFFFFF"/>
                </a:solidFill>
              </a:rPr>
              <a:t>More resources</a:t>
            </a:r>
            <a:endParaRPr lang="en-US" sz="4000" b="1" kern="1200" dirty="0">
              <a:solidFill>
                <a:srgbClr val="FFFFFF"/>
              </a:solidFill>
            </a:endParaRPr>
          </a:p>
        </p:txBody>
      </p:sp>
      <p:sp>
        <p:nvSpPr>
          <p:cNvPr id="5" name="Text Placeholder 4">
            <a:extLst>
              <a:ext uri="{FF2B5EF4-FFF2-40B4-BE49-F238E27FC236}">
                <a16:creationId xmlns:a16="http://schemas.microsoft.com/office/drawing/2014/main" id="{AAC7F0FB-0026-F56E-466B-3BB489A6C6C2}"/>
              </a:ext>
            </a:extLst>
          </p:cNvPr>
          <p:cNvSpPr>
            <a:spLocks noGrp="1"/>
          </p:cNvSpPr>
          <p:nvPr>
            <p:ph type="body" idx="1"/>
          </p:nvPr>
        </p:nvSpPr>
        <p:spPr>
          <a:xfrm>
            <a:off x="660042" y="806824"/>
            <a:ext cx="2919738" cy="1494117"/>
          </a:xfrm>
        </p:spPr>
        <p:txBody>
          <a:bodyPr vert="horz" lIns="91440" tIns="45720" rIns="91440" bIns="45720" rtlCol="0" anchor="b">
            <a:normAutofit/>
          </a:bodyPr>
          <a:lstStyle/>
          <a:p>
            <a:r>
              <a:rPr lang="en-GB" sz="2000" dirty="0">
                <a:solidFill>
                  <a:srgbClr val="FFFFFF"/>
                </a:solidFill>
              </a:rPr>
              <a:t>Discover, collaborate, explore: From theory to practice</a:t>
            </a:r>
            <a:endParaRPr lang="en-US" sz="2000" kern="1200" dirty="0">
              <a:solidFill>
                <a:srgbClr val="FFFFFF"/>
              </a:solidFill>
            </a:endParaRPr>
          </a:p>
        </p:txBody>
      </p:sp>
      <p:pic>
        <p:nvPicPr>
          <p:cNvPr id="2050" name="Picture 2">
            <a:extLst>
              <a:ext uri="{FF2B5EF4-FFF2-40B4-BE49-F238E27FC236}">
                <a16:creationId xmlns:a16="http://schemas.microsoft.com/office/drawing/2014/main" id="{2A6970D4-9958-BDCC-C3EC-B9FCF6B5807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038603" y="-17820"/>
            <a:ext cx="815339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25312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1" name="Google Shape;111;g11a9a9ddbcf_4_251"/>
          <p:cNvSpPr/>
          <p:nvPr/>
        </p:nvSpPr>
        <p:spPr>
          <a:xfrm>
            <a:off x="87506" y="1088433"/>
            <a:ext cx="4335900" cy="3539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nl-NL" sz="3500" b="0" i="0" u="none" strike="noStrike" cap="none" dirty="0">
                <a:solidFill>
                  <a:srgbClr val="182950"/>
                </a:solidFill>
                <a:latin typeface="Arial"/>
                <a:ea typeface="Arial"/>
                <a:cs typeface="Arial"/>
                <a:sym typeface="Arial"/>
              </a:rPr>
              <a:t>The platform to </a:t>
            </a:r>
            <a:r>
              <a:rPr lang="nl-NL" sz="3500" b="1" i="0" u="none" strike="noStrike" cap="none" dirty="0">
                <a:solidFill>
                  <a:srgbClr val="182950"/>
                </a:solidFill>
                <a:latin typeface="Arial"/>
                <a:ea typeface="Arial"/>
                <a:cs typeface="Arial"/>
                <a:sym typeface="Arial"/>
              </a:rPr>
              <a:t>share, initiate </a:t>
            </a:r>
            <a:endParaRPr sz="3500" b="1" i="0" u="none" strike="noStrike" cap="none" dirty="0">
              <a:solidFill>
                <a:srgbClr val="18295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000"/>
              <a:buFont typeface="Arial"/>
              <a:buNone/>
            </a:pPr>
            <a:r>
              <a:rPr lang="nl-NL" sz="3500" b="1" i="0" u="none" strike="noStrike" cap="none" dirty="0">
                <a:solidFill>
                  <a:srgbClr val="182950"/>
                </a:solidFill>
                <a:latin typeface="Arial"/>
                <a:ea typeface="Arial"/>
                <a:cs typeface="Arial"/>
                <a:sym typeface="Arial"/>
              </a:rPr>
              <a:t>and learn </a:t>
            </a:r>
            <a:endParaRPr sz="35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000"/>
              <a:buFont typeface="Arial"/>
              <a:buNone/>
            </a:pPr>
            <a:r>
              <a:rPr lang="nl-NL" sz="3500" b="1" i="0" u="none" strike="noStrike" cap="none" dirty="0">
                <a:solidFill>
                  <a:srgbClr val="182950"/>
                </a:solidFill>
                <a:latin typeface="Arial"/>
                <a:ea typeface="Arial"/>
                <a:cs typeface="Arial"/>
                <a:sym typeface="Arial"/>
              </a:rPr>
              <a:t>citizen science</a:t>
            </a:r>
            <a:r>
              <a:rPr lang="nl-NL" sz="3500" b="0" i="0" u="none" strike="noStrike" cap="none" dirty="0">
                <a:solidFill>
                  <a:srgbClr val="182950"/>
                </a:solidFill>
                <a:latin typeface="Arial"/>
                <a:ea typeface="Arial"/>
                <a:cs typeface="Arial"/>
                <a:sym typeface="Arial"/>
              </a:rPr>
              <a:t> </a:t>
            </a:r>
            <a:endParaRPr sz="3500" b="0" i="0" u="none" strike="noStrike" cap="none" dirty="0">
              <a:solidFill>
                <a:srgbClr val="18295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000"/>
              <a:buFont typeface="Arial"/>
              <a:buNone/>
            </a:pPr>
            <a:r>
              <a:rPr lang="nl-NL" sz="3500" b="0" i="0" u="none" strike="noStrike" cap="none" dirty="0">
                <a:solidFill>
                  <a:srgbClr val="182950"/>
                </a:solidFill>
                <a:latin typeface="Arial"/>
                <a:ea typeface="Arial"/>
                <a:cs typeface="Arial"/>
                <a:sym typeface="Arial"/>
              </a:rPr>
              <a:t>in Europe</a:t>
            </a:r>
            <a:endParaRPr sz="3500" b="0" i="0" u="none" strike="noStrike" cap="none" dirty="0">
              <a:solidFill>
                <a:srgbClr val="000000"/>
              </a:solidFill>
              <a:latin typeface="Arial"/>
              <a:ea typeface="Arial"/>
              <a:cs typeface="Arial"/>
              <a:sym typeface="Arial"/>
            </a:endParaRPr>
          </a:p>
        </p:txBody>
      </p:sp>
      <p:sp>
        <p:nvSpPr>
          <p:cNvPr id="113" name="Google Shape;113;g11a9a9ddbcf_4_251"/>
          <p:cNvSpPr txBox="1"/>
          <p:nvPr/>
        </p:nvSpPr>
        <p:spPr>
          <a:xfrm>
            <a:off x="100033" y="4090869"/>
            <a:ext cx="39369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nl-NL" sz="1800" b="1" i="0" u="none" strike="noStrike" cap="none" dirty="0">
                <a:solidFill>
                  <a:srgbClr val="000000"/>
                </a:solidFill>
                <a:latin typeface="Arial"/>
                <a:ea typeface="Arial"/>
                <a:cs typeface="Arial"/>
                <a:sym typeface="Arial"/>
              </a:rPr>
              <a:t>https://eu-citizen.science</a:t>
            </a:r>
            <a:endParaRPr sz="1800" b="1" i="0" u="none" strike="noStrike" cap="none" dirty="0">
              <a:solidFill>
                <a:srgbClr val="000000"/>
              </a:solidFill>
              <a:latin typeface="Arial"/>
              <a:ea typeface="Arial"/>
              <a:cs typeface="Arial"/>
              <a:sym typeface="Arial"/>
            </a:endParaRPr>
          </a:p>
        </p:txBody>
      </p:sp>
      <p:grpSp>
        <p:nvGrpSpPr>
          <p:cNvPr id="6" name="Google Shape;207;p4">
            <a:extLst>
              <a:ext uri="{FF2B5EF4-FFF2-40B4-BE49-F238E27FC236}">
                <a16:creationId xmlns:a16="http://schemas.microsoft.com/office/drawing/2014/main" id="{2B54D48F-EB49-6F50-E351-B2B4A56097C8}"/>
              </a:ext>
            </a:extLst>
          </p:cNvPr>
          <p:cNvGrpSpPr/>
          <p:nvPr/>
        </p:nvGrpSpPr>
        <p:grpSpPr>
          <a:xfrm>
            <a:off x="280428" y="5080687"/>
            <a:ext cx="3576109" cy="895749"/>
            <a:chOff x="1162050" y="2190750"/>
            <a:chExt cx="9886948" cy="2476498"/>
          </a:xfrm>
        </p:grpSpPr>
        <p:pic>
          <p:nvPicPr>
            <p:cNvPr id="7" name="Google Shape;208;p4">
              <a:extLst>
                <a:ext uri="{FF2B5EF4-FFF2-40B4-BE49-F238E27FC236}">
                  <a16:creationId xmlns:a16="http://schemas.microsoft.com/office/drawing/2014/main" id="{1B9441AF-4855-F7CE-58AB-C7A56F5053E7}"/>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62050" y="2190750"/>
              <a:ext cx="3092577" cy="2476498"/>
            </a:xfrm>
            <a:prstGeom prst="rect">
              <a:avLst/>
            </a:prstGeom>
            <a:noFill/>
            <a:ln>
              <a:noFill/>
            </a:ln>
          </p:spPr>
        </p:pic>
        <p:pic>
          <p:nvPicPr>
            <p:cNvPr id="8" name="Google Shape;209;p4">
              <a:extLst>
                <a:ext uri="{FF2B5EF4-FFF2-40B4-BE49-F238E27FC236}">
                  <a16:creationId xmlns:a16="http://schemas.microsoft.com/office/drawing/2014/main" id="{F99E0737-3B40-9464-1799-C007ACEC2518}"/>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953000" y="2613650"/>
              <a:ext cx="3371802" cy="1224925"/>
            </a:xfrm>
            <a:prstGeom prst="rect">
              <a:avLst/>
            </a:prstGeom>
            <a:noFill/>
            <a:ln>
              <a:noFill/>
            </a:ln>
          </p:spPr>
        </p:pic>
        <p:pic>
          <p:nvPicPr>
            <p:cNvPr id="9" name="Google Shape;210;p4">
              <a:extLst>
                <a:ext uri="{FF2B5EF4-FFF2-40B4-BE49-F238E27FC236}">
                  <a16:creationId xmlns:a16="http://schemas.microsoft.com/office/drawing/2014/main" id="{0BB81335-88C8-84B8-FC1E-B35566FA4B71}"/>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985075" y="2652700"/>
              <a:ext cx="2063923" cy="1146825"/>
            </a:xfrm>
            <a:prstGeom prst="rect">
              <a:avLst/>
            </a:prstGeom>
            <a:noFill/>
            <a:ln>
              <a:noFill/>
            </a:ln>
          </p:spPr>
        </p:pic>
      </p:grpSp>
      <p:pic>
        <p:nvPicPr>
          <p:cNvPr id="4" name="Picture 3">
            <a:extLst>
              <a:ext uri="{FF2B5EF4-FFF2-40B4-BE49-F238E27FC236}">
                <a16:creationId xmlns:a16="http://schemas.microsoft.com/office/drawing/2014/main" id="{FE94ADE3-E005-D2C6-B1C1-A9F572CADC1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34300" y="72976"/>
            <a:ext cx="7529774" cy="4753023"/>
          </a:xfrm>
          <a:prstGeom prst="rect">
            <a:avLst/>
          </a:prstGeom>
        </p:spPr>
      </p:pic>
    </p:spTree>
    <p:extLst>
      <p:ext uri="{BB962C8B-B14F-4D97-AF65-F5344CB8AC3E}">
        <p14:creationId xmlns:p14="http://schemas.microsoft.com/office/powerpoint/2010/main" val="18677401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3DAF7B-5529-B71C-9B68-6A3A168C0EC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820987"/>
            <a:ext cx="12192000" cy="3037013"/>
          </a:xfrm>
          <a:prstGeom prst="rect">
            <a:avLst/>
          </a:prstGeom>
        </p:spPr>
      </p:pic>
      <p:pic>
        <p:nvPicPr>
          <p:cNvPr id="3" name="Picture 2">
            <a:extLst>
              <a:ext uri="{FF2B5EF4-FFF2-40B4-BE49-F238E27FC236}">
                <a16:creationId xmlns:a16="http://schemas.microsoft.com/office/drawing/2014/main" id="{1273A004-DC55-4152-BB2C-0F90FE24C79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973487"/>
            <a:ext cx="12192000" cy="3196368"/>
          </a:xfrm>
          <a:prstGeom prst="rect">
            <a:avLst/>
          </a:prstGeom>
        </p:spPr>
      </p:pic>
    </p:spTree>
    <p:extLst>
      <p:ext uri="{BB962C8B-B14F-4D97-AF65-F5344CB8AC3E}">
        <p14:creationId xmlns:p14="http://schemas.microsoft.com/office/powerpoint/2010/main" val="36999899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909068-2BB5-4435-A78A-C584610955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18988" y="33512"/>
            <a:ext cx="7605157" cy="4693684"/>
          </a:xfrm>
          <a:prstGeom prst="rect">
            <a:avLst/>
          </a:prstGeom>
        </p:spPr>
      </p:pic>
      <p:pic>
        <p:nvPicPr>
          <p:cNvPr id="3" name="Picture 2" descr="Geographic Citizen Science Design">
            <a:extLst>
              <a:ext uri="{FF2B5EF4-FFF2-40B4-BE49-F238E27FC236}">
                <a16:creationId xmlns:a16="http://schemas.microsoft.com/office/drawing/2014/main" id="{A27A06C5-8119-5C7E-BD0B-B19A60241B2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138835" y="2129584"/>
            <a:ext cx="2725360" cy="4082936"/>
          </a:xfrm>
          <a:prstGeom prst="rect">
            <a:avLst/>
          </a:prstGeom>
          <a:solidFill>
            <a:srgbClr val="FFFFFF"/>
          </a:solidFill>
        </p:spPr>
      </p:pic>
      <p:pic>
        <p:nvPicPr>
          <p:cNvPr id="8" name="Picture 7">
            <a:extLst>
              <a:ext uri="{FF2B5EF4-FFF2-40B4-BE49-F238E27FC236}">
                <a16:creationId xmlns:a16="http://schemas.microsoft.com/office/drawing/2014/main" id="{9ADACE90-E632-C83E-EC9E-84C79289AA1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84942" y="1680543"/>
            <a:ext cx="3364984" cy="5143945"/>
          </a:xfrm>
          <a:prstGeom prst="rect">
            <a:avLst/>
          </a:prstGeom>
        </p:spPr>
      </p:pic>
    </p:spTree>
    <p:extLst>
      <p:ext uri="{BB962C8B-B14F-4D97-AF65-F5344CB8AC3E}">
        <p14:creationId xmlns:p14="http://schemas.microsoft.com/office/powerpoint/2010/main" val="8961570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FA5399-86C6-33F1-2B96-C8F9963B99B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61715" y="541090"/>
            <a:ext cx="5657988" cy="5477201"/>
          </a:xfrm>
          <a:prstGeom prst="rect">
            <a:avLst/>
          </a:prstGeom>
        </p:spPr>
      </p:pic>
      <p:pic>
        <p:nvPicPr>
          <p:cNvPr id="5" name="Picture 4">
            <a:extLst>
              <a:ext uri="{FF2B5EF4-FFF2-40B4-BE49-F238E27FC236}">
                <a16:creationId xmlns:a16="http://schemas.microsoft.com/office/drawing/2014/main" id="{FB911428-73D5-54FD-FE31-6C159AB47A7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76650"/>
            <a:ext cx="5542023" cy="5045978"/>
          </a:xfrm>
          <a:prstGeom prst="rect">
            <a:avLst/>
          </a:prstGeom>
        </p:spPr>
      </p:pic>
    </p:spTree>
    <p:extLst>
      <p:ext uri="{BB962C8B-B14F-4D97-AF65-F5344CB8AC3E}">
        <p14:creationId xmlns:p14="http://schemas.microsoft.com/office/powerpoint/2010/main" val="18863203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9F34D2-CADC-052A-20B4-098919762454}"/>
              </a:ext>
            </a:extLst>
          </p:cNvPr>
          <p:cNvSpPr>
            <a:spLocks noGrp="1"/>
          </p:cNvSpPr>
          <p:nvPr>
            <p:ph type="title"/>
          </p:nvPr>
        </p:nvSpPr>
        <p:spPr/>
        <p:txBody>
          <a:bodyPr/>
          <a:lstStyle/>
          <a:p>
            <a:r>
              <a:rPr lang="en-GB" dirty="0"/>
              <a:t>Growing opportunities to learn…</a:t>
            </a:r>
          </a:p>
        </p:txBody>
      </p:sp>
      <p:sp>
        <p:nvSpPr>
          <p:cNvPr id="5" name="Content Placeholder 4">
            <a:extLst>
              <a:ext uri="{FF2B5EF4-FFF2-40B4-BE49-F238E27FC236}">
                <a16:creationId xmlns:a16="http://schemas.microsoft.com/office/drawing/2014/main" id="{28C45AFA-2311-6389-B9A5-75F56D6D0039}"/>
              </a:ext>
            </a:extLst>
          </p:cNvPr>
          <p:cNvSpPr>
            <a:spLocks noGrp="1"/>
          </p:cNvSpPr>
          <p:nvPr>
            <p:ph sz="half" idx="2"/>
          </p:nvPr>
        </p:nvSpPr>
        <p:spPr>
          <a:xfrm>
            <a:off x="839788" y="1518407"/>
            <a:ext cx="5157787" cy="4671256"/>
          </a:xfrm>
        </p:spPr>
        <p:txBody>
          <a:bodyPr/>
          <a:lstStyle/>
          <a:p>
            <a:r>
              <a:rPr lang="en-GB" dirty="0"/>
              <a:t>Marie Curie Alumni Association – network of researchers</a:t>
            </a:r>
          </a:p>
          <a:p>
            <a:r>
              <a:rPr lang="en-GB" dirty="0"/>
              <a:t>ECS project network of educators and trainers</a:t>
            </a:r>
          </a:p>
          <a:p>
            <a:r>
              <a:rPr lang="en-GB" dirty="0"/>
              <a:t>ECSA working groups and activities</a:t>
            </a:r>
          </a:p>
        </p:txBody>
      </p:sp>
      <p:pic>
        <p:nvPicPr>
          <p:cNvPr id="9" name="Picture 8">
            <a:extLst>
              <a:ext uri="{FF2B5EF4-FFF2-40B4-BE49-F238E27FC236}">
                <a16:creationId xmlns:a16="http://schemas.microsoft.com/office/drawing/2014/main" id="{05B34816-AD5E-E04D-6407-D576246832B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46552" y="1338043"/>
            <a:ext cx="5645448" cy="4920143"/>
          </a:xfrm>
          <a:prstGeom prst="rect">
            <a:avLst/>
          </a:prstGeom>
        </p:spPr>
      </p:pic>
    </p:spTree>
    <p:extLst>
      <p:ext uri="{BB962C8B-B14F-4D97-AF65-F5344CB8AC3E}">
        <p14:creationId xmlns:p14="http://schemas.microsoft.com/office/powerpoint/2010/main" val="2541846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F469EAE-9513-42E3-9EA0-9B27B89ADD86}"/>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a:stretch/>
        </p:blipFill>
        <p:spPr>
          <a:xfrm rot="5400000">
            <a:off x="7501803" y="1476037"/>
            <a:ext cx="5076407" cy="4303987"/>
          </a:xfrm>
        </p:spPr>
      </p:pic>
      <p:sp>
        <p:nvSpPr>
          <p:cNvPr id="3" name="Title 2">
            <a:extLst>
              <a:ext uri="{FF2B5EF4-FFF2-40B4-BE49-F238E27FC236}">
                <a16:creationId xmlns:a16="http://schemas.microsoft.com/office/drawing/2014/main" id="{DFFC9A9B-0C16-4A9F-B844-8444167B4CD2}"/>
              </a:ext>
            </a:extLst>
          </p:cNvPr>
          <p:cNvSpPr>
            <a:spLocks noGrp="1"/>
          </p:cNvSpPr>
          <p:nvPr>
            <p:ph type="title"/>
          </p:nvPr>
        </p:nvSpPr>
        <p:spPr>
          <a:xfrm>
            <a:off x="802817" y="9239"/>
            <a:ext cx="10515600" cy="1325563"/>
          </a:xfrm>
        </p:spPr>
        <p:txBody>
          <a:bodyPr>
            <a:normAutofit/>
          </a:bodyPr>
          <a:lstStyle/>
          <a:p>
            <a:r>
              <a:rPr lang="en-GB" dirty="0"/>
              <a:t>Mid 1990s – citizen science emerge</a:t>
            </a:r>
          </a:p>
        </p:txBody>
      </p:sp>
      <p:pic>
        <p:nvPicPr>
          <p:cNvPr id="7" name="Picture 6">
            <a:extLst>
              <a:ext uri="{FF2B5EF4-FFF2-40B4-BE49-F238E27FC236}">
                <a16:creationId xmlns:a16="http://schemas.microsoft.com/office/drawing/2014/main" id="{103F8F86-2C4A-4F5D-A3DA-53AA6F2F428F}"/>
              </a:ext>
            </a:extLst>
          </p:cNvPr>
          <p:cNvPicPr>
            <a:picLocks noChangeAspect="1"/>
          </p:cNvPicPr>
          <p:nvPr/>
        </p:nvPicPr>
        <p:blipFill>
          <a:blip r:embed="rId4"/>
          <a:stretch>
            <a:fillRect/>
          </a:stretch>
        </p:blipFill>
        <p:spPr>
          <a:xfrm>
            <a:off x="4348854" y="1089827"/>
            <a:ext cx="3483196" cy="5076407"/>
          </a:xfrm>
          <a:prstGeom prst="rect">
            <a:avLst/>
          </a:prstGeom>
        </p:spPr>
      </p:pic>
      <p:sp>
        <p:nvSpPr>
          <p:cNvPr id="8" name="TextBox 7">
            <a:extLst>
              <a:ext uri="{FF2B5EF4-FFF2-40B4-BE49-F238E27FC236}">
                <a16:creationId xmlns:a16="http://schemas.microsoft.com/office/drawing/2014/main" id="{E2B7C190-9B12-40B3-A3E2-4DA7856E00B2}"/>
              </a:ext>
            </a:extLst>
          </p:cNvPr>
          <p:cNvSpPr txBox="1"/>
          <p:nvPr/>
        </p:nvSpPr>
        <p:spPr>
          <a:xfrm>
            <a:off x="4292891" y="1556172"/>
            <a:ext cx="2595069" cy="338554"/>
          </a:xfrm>
          <a:prstGeom prst="rect">
            <a:avLst/>
          </a:prstGeom>
          <a:noFill/>
        </p:spPr>
        <p:txBody>
          <a:bodyPr wrap="none" rtlCol="0">
            <a:spAutoFit/>
          </a:bodyPr>
          <a:lstStyle/>
          <a:p>
            <a:r>
              <a:rPr lang="en-GB" sz="1600" dirty="0">
                <a:latin typeface="Garamond" panose="02020404030301010803" pitchFamily="18" charset="0"/>
              </a:rPr>
              <a:t>MIT Technology Review 1989</a:t>
            </a:r>
          </a:p>
        </p:txBody>
      </p:sp>
      <p:pic>
        <p:nvPicPr>
          <p:cNvPr id="10" name="Picture 9">
            <a:extLst>
              <a:ext uri="{FF2B5EF4-FFF2-40B4-BE49-F238E27FC236}">
                <a16:creationId xmlns:a16="http://schemas.microsoft.com/office/drawing/2014/main" id="{682B51F7-C0A2-4F6E-8E1F-27634C2D193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0521" y="1099962"/>
            <a:ext cx="4270352" cy="4807537"/>
          </a:xfrm>
          <a:prstGeom prst="rect">
            <a:avLst/>
          </a:prstGeom>
        </p:spPr>
      </p:pic>
      <p:sp>
        <p:nvSpPr>
          <p:cNvPr id="11" name="TextBox 10">
            <a:extLst>
              <a:ext uri="{FF2B5EF4-FFF2-40B4-BE49-F238E27FC236}">
                <a16:creationId xmlns:a16="http://schemas.microsoft.com/office/drawing/2014/main" id="{A81EB0AA-F10F-4D71-82F5-B7E1EED87690}"/>
              </a:ext>
            </a:extLst>
          </p:cNvPr>
          <p:cNvSpPr txBox="1"/>
          <p:nvPr/>
        </p:nvSpPr>
        <p:spPr>
          <a:xfrm>
            <a:off x="22540" y="5847425"/>
            <a:ext cx="1560555" cy="338554"/>
          </a:xfrm>
          <a:prstGeom prst="rect">
            <a:avLst/>
          </a:prstGeom>
          <a:noFill/>
        </p:spPr>
        <p:txBody>
          <a:bodyPr wrap="none" rtlCol="0">
            <a:spAutoFit/>
          </a:bodyPr>
          <a:lstStyle/>
          <a:p>
            <a:r>
              <a:rPr lang="en-GB" sz="1600" dirty="0">
                <a:latin typeface="Garamond" panose="02020404030301010803" pitchFamily="18" charset="0"/>
              </a:rPr>
              <a:t>Living Bird, 1996</a:t>
            </a:r>
          </a:p>
        </p:txBody>
      </p:sp>
    </p:spTree>
    <p:extLst>
      <p:ext uri="{BB962C8B-B14F-4D97-AF65-F5344CB8AC3E}">
        <p14:creationId xmlns:p14="http://schemas.microsoft.com/office/powerpoint/2010/main" val="38108589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Early recognition of citizen science by environmental information authorities</a:t>
            </a:r>
          </a:p>
        </p:txBody>
      </p:sp>
      <p:sp>
        <p:nvSpPr>
          <p:cNvPr id="3" name="Content Placeholder 2"/>
          <p:cNvSpPr>
            <a:spLocks noGrp="1"/>
          </p:cNvSpPr>
          <p:nvPr>
            <p:ph idx="1"/>
          </p:nvPr>
        </p:nvSpPr>
        <p:spPr/>
        <p:txBody>
          <a:bodyPr>
            <a:normAutofit/>
          </a:bodyPr>
          <a:lstStyle/>
          <a:p>
            <a:r>
              <a:rPr lang="en-GB" dirty="0" err="1"/>
              <a:t>Prof.</a:t>
            </a:r>
            <a:r>
              <a:rPr lang="en-GB" dirty="0"/>
              <a:t> Jacquie </a:t>
            </a:r>
            <a:r>
              <a:rPr lang="en-GB" dirty="0" err="1"/>
              <a:t>McGlade</a:t>
            </a:r>
            <a:r>
              <a:rPr lang="en-GB" dirty="0"/>
              <a:t>, head of European Environment Agency, 2008 (Aarhus + 10):</a:t>
            </a:r>
          </a:p>
          <a:p>
            <a:endParaRPr lang="en-GB" dirty="0"/>
          </a:p>
          <a:p>
            <a:pPr marL="0" indent="-457200">
              <a:buNone/>
            </a:pPr>
            <a:r>
              <a:rPr lang="en-GB" sz="2400" b="1" dirty="0">
                <a:latin typeface="Courier New" panose="02070309020205020404" pitchFamily="49" charset="0"/>
                <a:cs typeface="Courier New" panose="02070309020205020404" pitchFamily="49" charset="0"/>
              </a:rPr>
              <a:t>‘</a:t>
            </a:r>
            <a:r>
              <a:rPr lang="en-GB" sz="2400" b="1" dirty="0">
                <a:solidFill>
                  <a:srgbClr val="C00000"/>
                </a:solidFill>
                <a:latin typeface="Courier New" panose="02070309020205020404" pitchFamily="49" charset="0"/>
                <a:cs typeface="Courier New" panose="02070309020205020404" pitchFamily="49" charset="0"/>
              </a:rPr>
              <a:t>Often the best information comes from those who are closest to it</a:t>
            </a:r>
            <a:r>
              <a:rPr lang="en-GB" sz="2400" b="1" dirty="0">
                <a:latin typeface="Courier New" panose="02070309020205020404" pitchFamily="49" charset="0"/>
                <a:cs typeface="Courier New" panose="02070309020205020404" pitchFamily="49" charset="0"/>
              </a:rPr>
              <a:t>, and it is important we harness this local knowledge if we are to tackle climate change adequately… people are encouraged to give their own opinion on the quality of the beach and water, to supplement the official information.’</a:t>
            </a:r>
          </a:p>
          <a:p>
            <a:pPr marL="0" indent="-457200">
              <a:buNone/>
            </a:pPr>
            <a:endParaRPr lang="en-GB" sz="2000" b="1" dirty="0"/>
          </a:p>
        </p:txBody>
      </p:sp>
    </p:spTree>
    <p:extLst>
      <p:ext uri="{BB962C8B-B14F-4D97-AF65-F5344CB8AC3E}">
        <p14:creationId xmlns:p14="http://schemas.microsoft.com/office/powerpoint/2010/main" val="29758491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77292"/>
            <a:ext cx="10972799" cy="804899"/>
          </a:xfrm>
        </p:spPr>
        <p:txBody>
          <a:bodyPr/>
          <a:lstStyle/>
          <a:p>
            <a:r>
              <a:rPr lang="en-GB" dirty="0"/>
              <a:t>EEA </a:t>
            </a:r>
            <a:r>
              <a:rPr lang="en-GB" dirty="0" err="1"/>
              <a:t>WaterWatch</a:t>
            </a:r>
            <a:r>
              <a:rPr lang="en-GB" dirty="0"/>
              <a:t> </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46433" y="760345"/>
            <a:ext cx="10845567" cy="6097655"/>
          </a:xfrm>
          <a:prstGeom prst="rect">
            <a:avLst/>
          </a:prstGeom>
        </p:spPr>
      </p:pic>
    </p:spTree>
    <p:extLst>
      <p:ext uri="{BB962C8B-B14F-4D97-AF65-F5344CB8AC3E}">
        <p14:creationId xmlns:p14="http://schemas.microsoft.com/office/powerpoint/2010/main" val="33998828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92F4C-1D09-5371-512A-88B4181D1D10}"/>
              </a:ext>
            </a:extLst>
          </p:cNvPr>
          <p:cNvSpPr>
            <a:spLocks noGrp="1"/>
          </p:cNvSpPr>
          <p:nvPr>
            <p:ph type="title"/>
          </p:nvPr>
        </p:nvSpPr>
        <p:spPr/>
        <p:txBody>
          <a:bodyPr/>
          <a:lstStyle/>
          <a:p>
            <a:r>
              <a:rPr lang="en-GB" dirty="0"/>
              <a:t>European Citizen Science Association </a:t>
            </a:r>
          </a:p>
        </p:txBody>
      </p:sp>
      <p:pic>
        <p:nvPicPr>
          <p:cNvPr id="7" name="Content Placeholder 6" descr="A person standing at a podium&#10;&#10;Description automatically generated">
            <a:extLst>
              <a:ext uri="{FF2B5EF4-FFF2-40B4-BE49-F238E27FC236}">
                <a16:creationId xmlns:a16="http://schemas.microsoft.com/office/drawing/2014/main" id="{582D4AB5-FAF1-0E09-DAB5-D84944E9314A}"/>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5694196" y="1451961"/>
            <a:ext cx="5938187" cy="3952026"/>
          </a:xfrm>
        </p:spPr>
      </p:pic>
      <p:sp>
        <p:nvSpPr>
          <p:cNvPr id="5" name="TextBox 4">
            <a:extLst>
              <a:ext uri="{FF2B5EF4-FFF2-40B4-BE49-F238E27FC236}">
                <a16:creationId xmlns:a16="http://schemas.microsoft.com/office/drawing/2014/main" id="{54FED8D7-70CA-863B-1256-6F6E12A5DA89}"/>
              </a:ext>
            </a:extLst>
          </p:cNvPr>
          <p:cNvSpPr txBox="1"/>
          <p:nvPr/>
        </p:nvSpPr>
        <p:spPr>
          <a:xfrm>
            <a:off x="5535685" y="5403987"/>
            <a:ext cx="6096698" cy="707886"/>
          </a:xfrm>
          <a:prstGeom prst="rect">
            <a:avLst/>
          </a:prstGeom>
          <a:noFill/>
        </p:spPr>
        <p:txBody>
          <a:bodyPr wrap="square">
            <a:spAutoFit/>
          </a:bodyPr>
          <a:lstStyle/>
          <a:p>
            <a:r>
              <a:rPr lang="en-GB" sz="1000" b="0" i="0" dirty="0">
                <a:solidFill>
                  <a:srgbClr val="212124"/>
                </a:solidFill>
                <a:effectLst/>
                <a:latin typeface="Trebuchet MS" panose="020B0603020202020204" pitchFamily="34" charset="0"/>
              </a:rPr>
              <a:t>Brussels , Belgium , 06 June 2013 - Green Week 2013 - Evening Session - Launch of the European Citizen Science Association (ESCA) and discussion on its aims and objectives with interactive displays of best examples of Citizen Science Programmes in the EU - Prof. Jacqueline McGlade , Member of the International Resource Panel © EU - Patrick </a:t>
            </a:r>
            <a:r>
              <a:rPr lang="en-GB" sz="1000" b="0" i="0" dirty="0" err="1">
                <a:solidFill>
                  <a:srgbClr val="212124"/>
                </a:solidFill>
                <a:effectLst/>
                <a:latin typeface="Trebuchet MS" panose="020B0603020202020204" pitchFamily="34" charset="0"/>
              </a:rPr>
              <a:t>Mascart</a:t>
            </a:r>
            <a:endParaRPr lang="en-GB" sz="1000" dirty="0">
              <a:latin typeface="Trebuchet MS" panose="020B0603020202020204" pitchFamily="34" charset="0"/>
            </a:endParaRPr>
          </a:p>
        </p:txBody>
      </p:sp>
      <p:sp>
        <p:nvSpPr>
          <p:cNvPr id="8" name="Content Placeholder 2">
            <a:extLst>
              <a:ext uri="{FF2B5EF4-FFF2-40B4-BE49-F238E27FC236}">
                <a16:creationId xmlns:a16="http://schemas.microsoft.com/office/drawing/2014/main" id="{E05EDCCC-43F7-CCDA-B47A-F73537446729}"/>
              </a:ext>
            </a:extLst>
          </p:cNvPr>
          <p:cNvSpPr txBox="1">
            <a:spLocks/>
          </p:cNvSpPr>
          <p:nvPr/>
        </p:nvSpPr>
        <p:spPr>
          <a:xfrm>
            <a:off x="838200" y="1825625"/>
            <a:ext cx="469748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Following a large, nationwide project in the UK (Open Air Laboratories), ECSA was launch in 2013 to achieve European-wide impact</a:t>
            </a:r>
          </a:p>
          <a:p>
            <a:r>
              <a:rPr lang="en-GB" dirty="0"/>
              <a:t>Based in Berlin, at the Museum of Natural History </a:t>
            </a:r>
          </a:p>
        </p:txBody>
      </p:sp>
    </p:spTree>
    <p:extLst>
      <p:ext uri="{BB962C8B-B14F-4D97-AF65-F5344CB8AC3E}">
        <p14:creationId xmlns:p14="http://schemas.microsoft.com/office/powerpoint/2010/main" val="16660996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9774" y="128643"/>
            <a:ext cx="8206705" cy="820065"/>
          </a:xfrm>
        </p:spPr>
        <p:txBody>
          <a:bodyPr>
            <a:normAutofit/>
          </a:bodyPr>
          <a:lstStyle/>
          <a:p>
            <a:r>
              <a:rPr lang="en-GB" dirty="0">
                <a:solidFill>
                  <a:schemeClr val="bg1"/>
                </a:solidFill>
              </a:rPr>
              <a:t>ECSA 10 principles</a:t>
            </a:r>
          </a:p>
        </p:txBody>
      </p:sp>
      <p:sp>
        <p:nvSpPr>
          <p:cNvPr id="3" name="Content Placeholder 2"/>
          <p:cNvSpPr>
            <a:spLocks noGrp="1"/>
          </p:cNvSpPr>
          <p:nvPr>
            <p:ph idx="1"/>
          </p:nvPr>
        </p:nvSpPr>
        <p:spPr>
          <a:xfrm>
            <a:off x="1" y="1249580"/>
            <a:ext cx="12192000" cy="5608420"/>
          </a:xfrm>
          <a:solidFill>
            <a:schemeClr val="bg1"/>
          </a:solidFill>
        </p:spPr>
        <p:txBody>
          <a:bodyPr>
            <a:noAutofit/>
          </a:bodyPr>
          <a:lstStyle/>
          <a:p>
            <a:pPr marL="514350" indent="-514350">
              <a:buFont typeface="+mj-lt"/>
              <a:buAutoNum type="arabicPeriod"/>
            </a:pPr>
            <a:r>
              <a:rPr lang="en-GB" sz="2000" dirty="0"/>
              <a:t>Citizen science projects actively involve citizens in scientific endeavour that generates new knowledge or understanding.</a:t>
            </a:r>
          </a:p>
          <a:p>
            <a:pPr marL="514350" indent="-514350">
              <a:buFont typeface="+mj-lt"/>
              <a:buAutoNum type="arabicPeriod"/>
            </a:pPr>
            <a:r>
              <a:rPr lang="en-GB" sz="2000" dirty="0"/>
              <a:t>Citizen science projects have a genuine science outcome. </a:t>
            </a:r>
          </a:p>
          <a:p>
            <a:pPr marL="514350" indent="-514350">
              <a:buFont typeface="+mj-lt"/>
              <a:buAutoNum type="arabicPeriod"/>
            </a:pPr>
            <a:r>
              <a:rPr lang="en-GB" sz="2000" dirty="0"/>
              <a:t>Both the professional scientists and the citizen scientists benefit from taking part. </a:t>
            </a:r>
          </a:p>
          <a:p>
            <a:pPr marL="514350" indent="-514350">
              <a:buFont typeface="+mj-lt"/>
              <a:buAutoNum type="arabicPeriod"/>
            </a:pPr>
            <a:r>
              <a:rPr lang="en-GB" sz="2000" dirty="0"/>
              <a:t>Citizen scientists may, if they wish, participate in multiple stages of the scientific process. </a:t>
            </a:r>
          </a:p>
          <a:p>
            <a:pPr marL="514350" indent="-514350">
              <a:buFont typeface="+mj-lt"/>
              <a:buAutoNum type="arabicPeriod"/>
            </a:pPr>
            <a:r>
              <a:rPr lang="en-GB" sz="2000" dirty="0"/>
              <a:t>Citizen scientists receive feedback from the project. </a:t>
            </a:r>
          </a:p>
          <a:p>
            <a:pPr marL="514350" indent="-514350">
              <a:buFont typeface="+mj-lt"/>
              <a:buAutoNum type="arabicPeriod"/>
            </a:pPr>
            <a:r>
              <a:rPr lang="en-GB" sz="2000" dirty="0"/>
              <a:t>Citizen science is considered a research approach like any other, with limitations and biases that should be considered and controlled for. </a:t>
            </a:r>
          </a:p>
          <a:p>
            <a:pPr marL="514350" indent="-514350">
              <a:buFont typeface="+mj-lt"/>
              <a:buAutoNum type="arabicPeriod"/>
            </a:pPr>
            <a:r>
              <a:rPr lang="en-GB" sz="2000" dirty="0"/>
              <a:t>Citizen science project data and meta-data are made publicly available and where possible, results are published in an open access format. </a:t>
            </a:r>
          </a:p>
          <a:p>
            <a:pPr marL="514350" indent="-514350">
              <a:buFont typeface="+mj-lt"/>
              <a:buAutoNum type="arabicPeriod"/>
            </a:pPr>
            <a:r>
              <a:rPr lang="en-GB" sz="2000" dirty="0"/>
              <a:t>Citizen scientists are acknowledged in project results and publications. </a:t>
            </a:r>
          </a:p>
          <a:p>
            <a:pPr marL="514350" indent="-514350">
              <a:buFont typeface="+mj-lt"/>
              <a:buAutoNum type="arabicPeriod"/>
            </a:pPr>
            <a:r>
              <a:rPr lang="en-GB" sz="2000" dirty="0"/>
              <a:t>Citizen science programmes are evaluated for their scientific output, data quality, participant experience and wider societal or policy impact. </a:t>
            </a:r>
          </a:p>
          <a:p>
            <a:pPr marL="514350" indent="-514350">
              <a:buFont typeface="+mj-lt"/>
              <a:buAutoNum type="arabicPeriod"/>
            </a:pPr>
            <a:r>
              <a:rPr lang="en-GB" sz="2000" dirty="0"/>
              <a:t>The leaders of citizen science projects take into consideration legal and ethical issues surrounding copyright, intellectual property, data sharing agreements, confidentiality, attribution, and the environmental impact of any activities.</a:t>
            </a:r>
          </a:p>
        </p:txBody>
      </p:sp>
      <p:pic>
        <p:nvPicPr>
          <p:cNvPr id="2050" name="Picture 2" descr="http://ecsa.biodiv.naturkundemuseum-berlin.de/sites/ecsa.biodiv.naturkundemuseum-berlin.de/files/ecsa_logo_25.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9350"/>
            <a:ext cx="1811102" cy="127893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FD57289C-0B2D-9958-870E-E09EB4E52CA8}"/>
              </a:ext>
            </a:extLst>
          </p:cNvPr>
          <p:cNvSpPr txBox="1">
            <a:spLocks/>
          </p:cNvSpPr>
          <p:nvPr/>
        </p:nvSpPr>
        <p:spPr>
          <a:xfrm>
            <a:off x="2009774" y="-11627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Garamond" panose="02020404030301010803" pitchFamily="18" charset="0"/>
                <a:ea typeface="+mj-ea"/>
                <a:cs typeface="+mj-cs"/>
              </a:defRPr>
            </a:lvl1pPr>
          </a:lstStyle>
          <a:p>
            <a:r>
              <a:rPr lang="en-GB" dirty="0"/>
              <a:t>ECSA 10 Principles of Citizen Science </a:t>
            </a:r>
          </a:p>
        </p:txBody>
      </p:sp>
    </p:spTree>
    <p:extLst>
      <p:ext uri="{BB962C8B-B14F-4D97-AF65-F5344CB8AC3E}">
        <p14:creationId xmlns:p14="http://schemas.microsoft.com/office/powerpoint/2010/main" val="2447929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1557</TotalTime>
  <Words>2641</Words>
  <Application>Microsoft Office PowerPoint</Application>
  <PresentationFormat>Widescreen</PresentationFormat>
  <Paragraphs>164</Paragraphs>
  <Slides>48</Slides>
  <Notes>12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48</vt:i4>
      </vt:variant>
    </vt:vector>
  </HeadingPairs>
  <TitlesOfParts>
    <vt:vector size="58" baseType="lpstr">
      <vt:lpstr>Arial</vt:lpstr>
      <vt:lpstr>Barlow Semi Condensed</vt:lpstr>
      <vt:lpstr>Calibri</vt:lpstr>
      <vt:lpstr>Calibri Light</vt:lpstr>
      <vt:lpstr>Courier New</vt:lpstr>
      <vt:lpstr>Garamond</vt:lpstr>
      <vt:lpstr>Montserrat Light</vt:lpstr>
      <vt:lpstr>Montserrat Regular</vt:lpstr>
      <vt:lpstr>Trebuchet MS</vt:lpstr>
      <vt:lpstr>Office Theme</vt:lpstr>
      <vt:lpstr>Citizen Science – from the margins to the mainstream?</vt:lpstr>
      <vt:lpstr>Overview</vt:lpstr>
      <vt:lpstr>European context</vt:lpstr>
      <vt:lpstr>PowerPoint Presentation</vt:lpstr>
      <vt:lpstr>Mid 1990s – citizen science emerge</vt:lpstr>
      <vt:lpstr>Early recognition of citizen science by environmental information authorities</vt:lpstr>
      <vt:lpstr>EEA WaterWatch </vt:lpstr>
      <vt:lpstr>European Citizen Science Association </vt:lpstr>
      <vt:lpstr>ECSA 10 principles</vt:lpstr>
      <vt:lpstr>Fast forward - current practice developments</vt:lpstr>
      <vt:lpstr>Endorsing citizen science   Citizen Science is part of Open Science in the EU policy framing.  “citizen science can be described as the voluntary participation of non-professional scientists in research and innovation at different stages of the process and at different levels of engagement, from shaping research agendas and policies, to gathering, processing and analysing data, and assessing the outcomes of research.” (Citizen Science factsheet 2020)      </vt:lpstr>
      <vt:lpstr>PowerPoint Presentation</vt:lpstr>
      <vt:lpstr>PowerPoint Presentation</vt:lpstr>
      <vt:lpstr>Horizon Europe legal texts</vt:lpstr>
      <vt:lpstr>PowerPoint Presentation</vt:lpstr>
      <vt:lpstr>PowerPoint Presentation</vt:lpstr>
      <vt:lpstr>Public engagement evidence  - Eurobarometer 516</vt:lpstr>
      <vt:lpstr>A high level of interest in science</vt:lpstr>
      <vt:lpstr>PowerPoint Presentation</vt:lpstr>
      <vt:lpstr>Citizen Science with public engagement</vt:lpstr>
      <vt:lpstr>PowerPoint Presentation</vt:lpstr>
      <vt:lpstr>PowerPoint Presentation</vt:lpstr>
      <vt:lpstr>MLE process</vt:lpstr>
      <vt:lpstr>Outcomes</vt:lpstr>
      <vt:lpstr>PowerPoint Presentation</vt:lpstr>
      <vt:lpstr>UNESCO Recommendation on Open Science</vt:lpstr>
      <vt:lpstr>Current policy push </vt:lpstr>
      <vt:lpstr>Challenges and opportunities </vt:lpstr>
      <vt:lpstr>Citizen Science &amp; Open Science </vt:lpstr>
      <vt:lpstr>PowerPoint Presentation</vt:lpstr>
      <vt:lpstr>Open science “schools” and components </vt:lpstr>
      <vt:lpstr>Budget allocation in Horizon Europe</vt:lpstr>
      <vt:lpstr>PowerPoint Presentation</vt:lpstr>
      <vt:lpstr>A place for citizen science </vt:lpstr>
      <vt:lpstr>PowerPoint Presentation</vt:lpstr>
      <vt:lpstr>PowerPoint Presentation</vt:lpstr>
      <vt:lpstr>Status anxiety plays an important role in institutional resistance </vt:lpstr>
      <vt:lpstr>“Disinterested science” is causing concern about activism </vt:lpstr>
      <vt:lpstr>“expert in the loop” assist the acceptance </vt:lpstr>
      <vt:lpstr>Growing recognition across scientific fields  </vt:lpstr>
      <vt:lpstr>Societal benefits and return on investment </vt:lpstr>
      <vt:lpstr>PowerPoint Presentation</vt:lpstr>
      <vt:lpstr>More resources</vt:lpstr>
      <vt:lpstr>PowerPoint Presentation</vt:lpstr>
      <vt:lpstr>PowerPoint Presentation</vt:lpstr>
      <vt:lpstr>PowerPoint Presentation</vt:lpstr>
      <vt:lpstr>PowerPoint Presentation</vt:lpstr>
      <vt:lpstr>Growing opportunities to learn…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Professor Muki Haklay FAcSS</dc:title>
  <dc:creator>Muki Haklay</dc:creator>
  <cp:lastModifiedBy>Haklay, Muki</cp:lastModifiedBy>
  <cp:revision>39</cp:revision>
  <dcterms:created xsi:type="dcterms:W3CDTF">2024-01-07T16:53:21Z</dcterms:created>
  <dcterms:modified xsi:type="dcterms:W3CDTF">2024-12-03T21:41:15Z</dcterms:modified>
</cp:coreProperties>
</file>