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441" r:id="rId3"/>
    <p:sldId id="2147375631" r:id="rId4"/>
    <p:sldId id="2147375633" r:id="rId5"/>
    <p:sldId id="2147375678" r:id="rId6"/>
    <p:sldId id="2147375673" r:id="rId7"/>
    <p:sldId id="2147375666" r:id="rId8"/>
    <p:sldId id="2147375688" r:id="rId9"/>
    <p:sldId id="2147375679" r:id="rId10"/>
    <p:sldId id="2147375604" r:id="rId11"/>
    <p:sldId id="2147375605" r:id="rId12"/>
    <p:sldId id="2147375623" r:id="rId13"/>
    <p:sldId id="2147375627" r:id="rId14"/>
    <p:sldId id="2147375628" r:id="rId15"/>
    <p:sldId id="2147375680" r:id="rId16"/>
    <p:sldId id="268" r:id="rId17"/>
    <p:sldId id="260" r:id="rId18"/>
    <p:sldId id="283" r:id="rId19"/>
    <p:sldId id="284" r:id="rId20"/>
    <p:sldId id="2147375682" r:id="rId21"/>
    <p:sldId id="2147375686" r:id="rId22"/>
    <p:sldId id="2147375683" r:id="rId23"/>
    <p:sldId id="2147375685" r:id="rId24"/>
    <p:sldId id="2147375687" r:id="rId25"/>
    <p:sldId id="2147375632" r:id="rId26"/>
    <p:sldId id="451" r:id="rId27"/>
    <p:sldId id="452" r:id="rId28"/>
    <p:sldId id="285" r:id="rId29"/>
    <p:sldId id="286" r:id="rId30"/>
    <p:sldId id="287" r:id="rId31"/>
    <p:sldId id="288" r:id="rId32"/>
    <p:sldId id="289" r:id="rId33"/>
    <p:sldId id="290" r:id="rId34"/>
    <p:sldId id="291" r:id="rId35"/>
    <p:sldId id="292" r:id="rId36"/>
    <p:sldId id="2147375677" r:id="rId37"/>
    <p:sldId id="444" r:id="rId38"/>
    <p:sldId id="445" r:id="rId39"/>
    <p:sldId id="418" r:id="rId40"/>
    <p:sldId id="454" r:id="rId41"/>
    <p:sldId id="2147375635" r:id="rId42"/>
    <p:sldId id="2147375636" r:id="rId43"/>
    <p:sldId id="2147375637" r:id="rId44"/>
    <p:sldId id="2147375638" r:id="rId45"/>
    <p:sldId id="2147375639" r:id="rId46"/>
    <p:sldId id="2147375667" r:id="rId47"/>
    <p:sldId id="2147375676" r:id="rId48"/>
    <p:sldId id="2147375668" r:id="rId49"/>
    <p:sldId id="2147375669" r:id="rId50"/>
    <p:sldId id="2147375691" r:id="rId51"/>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8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64"/>
    <p:restoredTop sz="80616"/>
  </p:normalViewPr>
  <p:slideViewPr>
    <p:cSldViewPr snapToGrid="0">
      <p:cViewPr varScale="1">
        <p:scale>
          <a:sx n="79" d="100"/>
          <a:sy n="79" d="100"/>
        </p:scale>
        <p:origin x="216" y="576"/>
      </p:cViewPr>
      <p:guideLst/>
    </p:cSldViewPr>
  </p:slideViewPr>
  <p:outlineViewPr>
    <p:cViewPr>
      <p:scale>
        <a:sx n="33" d="100"/>
        <a:sy n="33" d="100"/>
      </p:scale>
      <p:origin x="0" y="-32"/>
    </p:cViewPr>
  </p:outlineViewPr>
  <p:notesTextViewPr>
    <p:cViewPr>
      <p:scale>
        <a:sx n="70" d="100"/>
        <a:sy n="70" d="100"/>
      </p:scale>
      <p:origin x="0" y="0"/>
    </p:cViewPr>
  </p:notesTextViewPr>
  <p:sorterViewPr>
    <p:cViewPr>
      <p:scale>
        <a:sx n="80" d="100"/>
        <a:sy n="80" d="100"/>
      </p:scale>
      <p:origin x="0" y="0"/>
    </p:cViewPr>
  </p:sorterViewPr>
  <p:notesViewPr>
    <p:cSldViewPr snapToGrid="0">
      <p:cViewPr varScale="1">
        <p:scale>
          <a:sx n="96" d="100"/>
          <a:sy n="96" d="100"/>
        </p:scale>
        <p:origin x="391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98B3E-75C7-D747-A6C5-289E5685BC23}" type="doc">
      <dgm:prSet loTypeId="urn:microsoft.com/office/officeart/2009/3/layout/SubStepProcess" loCatId="" qsTypeId="urn:microsoft.com/office/officeart/2005/8/quickstyle/3d3" qsCatId="3D" csTypeId="urn:microsoft.com/office/officeart/2005/8/colors/accent1_2" csCatId="accent1" phldr="1"/>
      <dgm:spPr/>
      <dgm:t>
        <a:bodyPr/>
        <a:lstStyle/>
        <a:p>
          <a:endParaRPr lang="en-GB"/>
        </a:p>
      </dgm:t>
    </dgm:pt>
    <dgm:pt modelId="{DB65F01A-F3FF-8F4A-88CA-E9F3BE6FFDFE}">
      <dgm:prSet phldrT="[Text]"/>
      <dgm:spPr>
        <a:solidFill>
          <a:srgbClr val="FF611E"/>
        </a:solidFill>
      </dgm:spPr>
      <dgm:t>
        <a:bodyPr/>
        <a:lstStyle/>
        <a:p>
          <a:r>
            <a:rPr lang="en-GB"/>
            <a:t>Pre-Implementation Consultation and Analysis</a:t>
          </a:r>
        </a:p>
      </dgm:t>
    </dgm:pt>
    <dgm:pt modelId="{00A4746C-BA13-574F-9F04-443F2B07E564}" type="parTrans" cxnId="{EF3DE67E-BA2F-894A-9DB5-21C22DED8606}">
      <dgm:prSet/>
      <dgm:spPr/>
      <dgm:t>
        <a:bodyPr/>
        <a:lstStyle/>
        <a:p>
          <a:endParaRPr lang="en-GB"/>
        </a:p>
      </dgm:t>
    </dgm:pt>
    <dgm:pt modelId="{CFD4023F-1C93-0B41-BDFA-FB9FB35C1CE1}" type="sibTrans" cxnId="{EF3DE67E-BA2F-894A-9DB5-21C22DED8606}">
      <dgm:prSet/>
      <dgm:spPr/>
      <dgm:t>
        <a:bodyPr/>
        <a:lstStyle/>
        <a:p>
          <a:endParaRPr lang="en-GB"/>
        </a:p>
      </dgm:t>
    </dgm:pt>
    <dgm:pt modelId="{2C1D8E95-3E78-3A43-AFF5-710B692C5559}">
      <dgm:prSet phldrT="[Text]"/>
      <dgm:spPr>
        <a:solidFill>
          <a:srgbClr val="FF0000"/>
        </a:solidFill>
      </dgm:spPr>
      <dgm:t>
        <a:bodyPr/>
        <a:lstStyle/>
        <a:p>
          <a:r>
            <a:rPr lang="en-GB"/>
            <a:t>Priority Setting and Custom Workshops</a:t>
          </a:r>
        </a:p>
      </dgm:t>
    </dgm:pt>
    <dgm:pt modelId="{D2C34FED-E548-9747-B519-710DA5AAF4BF}" type="parTrans" cxnId="{3F010472-1DD8-C543-B606-A3542F37AFD6}">
      <dgm:prSet/>
      <dgm:spPr/>
      <dgm:t>
        <a:bodyPr/>
        <a:lstStyle/>
        <a:p>
          <a:endParaRPr lang="en-GB"/>
        </a:p>
      </dgm:t>
    </dgm:pt>
    <dgm:pt modelId="{B3EB21FD-9DE1-0848-A3A3-37E58FBA3AF6}" type="sibTrans" cxnId="{3F010472-1DD8-C543-B606-A3542F37AFD6}">
      <dgm:prSet/>
      <dgm:spPr/>
      <dgm:t>
        <a:bodyPr/>
        <a:lstStyle/>
        <a:p>
          <a:endParaRPr lang="en-GB"/>
        </a:p>
      </dgm:t>
    </dgm:pt>
    <dgm:pt modelId="{C3CB63AD-9C9D-EA42-8134-6ACFB212D2B2}">
      <dgm:prSet phldrT="[Text]"/>
      <dgm:spPr>
        <a:solidFill>
          <a:srgbClr val="FF0000"/>
        </a:solidFill>
      </dgm:spPr>
      <dgm:t>
        <a:bodyPr/>
        <a:lstStyle/>
        <a:p>
          <a:r>
            <a:rPr lang="en-GB"/>
            <a:t>Comprehensive Module Implementation</a:t>
          </a:r>
        </a:p>
      </dgm:t>
    </dgm:pt>
    <dgm:pt modelId="{B0ED1AA4-FD4F-8F42-A6A0-CF506E356B7C}" type="parTrans" cxnId="{0FD193D1-9925-F74D-85AD-D8545DAFAA7A}">
      <dgm:prSet/>
      <dgm:spPr/>
      <dgm:t>
        <a:bodyPr/>
        <a:lstStyle/>
        <a:p>
          <a:endParaRPr lang="en-GB"/>
        </a:p>
      </dgm:t>
    </dgm:pt>
    <dgm:pt modelId="{C169A6BB-5FBF-BB43-8B34-49D2D48BF25B}" type="sibTrans" cxnId="{0FD193D1-9925-F74D-85AD-D8545DAFAA7A}">
      <dgm:prSet/>
      <dgm:spPr/>
      <dgm:t>
        <a:bodyPr/>
        <a:lstStyle/>
        <a:p>
          <a:endParaRPr lang="en-GB"/>
        </a:p>
      </dgm:t>
    </dgm:pt>
    <dgm:pt modelId="{128CD95E-E985-A146-B5C8-F012F296D5F7}">
      <dgm:prSet/>
      <dgm:spPr>
        <a:solidFill>
          <a:srgbClr val="FF0000"/>
        </a:solidFill>
      </dgm:spPr>
      <dgm:t>
        <a:bodyPr/>
        <a:lstStyle/>
        <a:p>
          <a:r>
            <a:rPr lang="en-GB"/>
            <a:t>Diverse Participant Recruitment</a:t>
          </a:r>
        </a:p>
      </dgm:t>
    </dgm:pt>
    <dgm:pt modelId="{85A00196-6C62-FE44-974D-297BDB16D673}" type="parTrans" cxnId="{DDB42591-C5AF-4345-816E-A4D18EF5D8B8}">
      <dgm:prSet/>
      <dgm:spPr/>
      <dgm:t>
        <a:bodyPr/>
        <a:lstStyle/>
        <a:p>
          <a:endParaRPr lang="en-GB"/>
        </a:p>
      </dgm:t>
    </dgm:pt>
    <dgm:pt modelId="{351CDDA4-4E23-944C-8556-20F1EE1E3069}" type="sibTrans" cxnId="{DDB42591-C5AF-4345-816E-A4D18EF5D8B8}">
      <dgm:prSet/>
      <dgm:spPr/>
      <dgm:t>
        <a:bodyPr/>
        <a:lstStyle/>
        <a:p>
          <a:endParaRPr lang="en-GB"/>
        </a:p>
      </dgm:t>
    </dgm:pt>
    <dgm:pt modelId="{00E1FF65-BEF5-8D44-82CE-ADCA358E8C68}">
      <dgm:prSet/>
      <dgm:spPr>
        <a:solidFill>
          <a:srgbClr val="FF611E"/>
        </a:solidFill>
      </dgm:spPr>
      <dgm:t>
        <a:bodyPr/>
        <a:lstStyle/>
        <a:p>
          <a:r>
            <a:rPr lang="en-GB"/>
            <a:t>Collaborative Tools and Communication Platforms</a:t>
          </a:r>
        </a:p>
      </dgm:t>
    </dgm:pt>
    <dgm:pt modelId="{540B4B94-4543-404B-B878-F60058477EE7}" type="parTrans" cxnId="{11FBE038-B41F-CA41-B3AD-5B92852E0AF6}">
      <dgm:prSet/>
      <dgm:spPr/>
      <dgm:t>
        <a:bodyPr/>
        <a:lstStyle/>
        <a:p>
          <a:endParaRPr lang="en-GB"/>
        </a:p>
      </dgm:t>
    </dgm:pt>
    <dgm:pt modelId="{10332C71-8C42-9948-9799-130F8B3D8CA9}" type="sibTrans" cxnId="{11FBE038-B41F-CA41-B3AD-5B92852E0AF6}">
      <dgm:prSet/>
      <dgm:spPr/>
      <dgm:t>
        <a:bodyPr/>
        <a:lstStyle/>
        <a:p>
          <a:endParaRPr lang="en-GB"/>
        </a:p>
      </dgm:t>
    </dgm:pt>
    <dgm:pt modelId="{59C89392-3D71-7748-94EC-68D083D873A3}">
      <dgm:prSet/>
      <dgm:spPr>
        <a:solidFill>
          <a:srgbClr val="FF0000"/>
        </a:solidFill>
      </dgm:spPr>
      <dgm:t>
        <a:bodyPr/>
        <a:lstStyle/>
        <a:p>
          <a:r>
            <a:rPr lang="en-GB"/>
            <a:t>Analytical Framework</a:t>
          </a:r>
        </a:p>
      </dgm:t>
    </dgm:pt>
    <dgm:pt modelId="{0CA8CB48-159A-2E4B-ABA5-2C3934907AAE}" type="parTrans" cxnId="{44BCC9CF-4877-1B48-90DB-BA9D1D457B52}">
      <dgm:prSet/>
      <dgm:spPr/>
      <dgm:t>
        <a:bodyPr/>
        <a:lstStyle/>
        <a:p>
          <a:endParaRPr lang="en-GB"/>
        </a:p>
      </dgm:t>
    </dgm:pt>
    <dgm:pt modelId="{13E3D322-2567-594A-8CCF-DEA4B53CF0A9}" type="sibTrans" cxnId="{44BCC9CF-4877-1B48-90DB-BA9D1D457B52}">
      <dgm:prSet/>
      <dgm:spPr/>
      <dgm:t>
        <a:bodyPr/>
        <a:lstStyle/>
        <a:p>
          <a:endParaRPr lang="en-GB"/>
        </a:p>
      </dgm:t>
    </dgm:pt>
    <dgm:pt modelId="{6AE4EC00-B80C-6D44-96A6-412AC1664242}" type="pres">
      <dgm:prSet presAssocID="{51198B3E-75C7-D747-A6C5-289E5685BC23}" presName="Name0" presStyleCnt="0">
        <dgm:presLayoutVars>
          <dgm:chMax val="7"/>
          <dgm:dir/>
          <dgm:animOne val="branch"/>
        </dgm:presLayoutVars>
      </dgm:prSet>
      <dgm:spPr/>
    </dgm:pt>
    <dgm:pt modelId="{692101BE-7D1C-7340-AE6E-DDEDBF89DFC5}" type="pres">
      <dgm:prSet presAssocID="{DB65F01A-F3FF-8F4A-88CA-E9F3BE6FFDFE}" presName="parTx1" presStyleLbl="node1" presStyleIdx="0" presStyleCnt="6"/>
      <dgm:spPr/>
    </dgm:pt>
    <dgm:pt modelId="{116AC2FE-1E56-3E4D-9701-754B8DDF59CC}" type="pres">
      <dgm:prSet presAssocID="{00E1FF65-BEF5-8D44-82CE-ADCA358E8C68}" presName="parTx2" presStyleLbl="node1" presStyleIdx="1" presStyleCnt="6"/>
      <dgm:spPr/>
    </dgm:pt>
    <dgm:pt modelId="{F87CA530-112D-344B-94CC-E8FB31326C15}" type="pres">
      <dgm:prSet presAssocID="{2C1D8E95-3E78-3A43-AFF5-710B692C5559}" presName="parTx3" presStyleLbl="node1" presStyleIdx="2" presStyleCnt="6"/>
      <dgm:spPr/>
    </dgm:pt>
    <dgm:pt modelId="{07DFDC0A-5E09-5345-A10C-F89A7380D8D7}" type="pres">
      <dgm:prSet presAssocID="{128CD95E-E985-A146-B5C8-F012F296D5F7}" presName="parTx4" presStyleLbl="node1" presStyleIdx="3" presStyleCnt="6"/>
      <dgm:spPr/>
    </dgm:pt>
    <dgm:pt modelId="{B7344FAF-8545-FB47-B1E5-2385EC9B773A}" type="pres">
      <dgm:prSet presAssocID="{C3CB63AD-9C9D-EA42-8134-6ACFB212D2B2}" presName="parTx5" presStyleLbl="node1" presStyleIdx="4" presStyleCnt="6"/>
      <dgm:spPr/>
    </dgm:pt>
    <dgm:pt modelId="{DF6642FA-C453-4147-AB08-FFA0305DB014}" type="pres">
      <dgm:prSet presAssocID="{59C89392-3D71-7748-94EC-68D083D873A3}" presName="parTx6" presStyleLbl="node1" presStyleIdx="5" presStyleCnt="6"/>
      <dgm:spPr/>
    </dgm:pt>
  </dgm:ptLst>
  <dgm:cxnLst>
    <dgm:cxn modelId="{CE57D620-8088-6142-AD4C-6EDD77928C43}" type="presOf" srcId="{51198B3E-75C7-D747-A6C5-289E5685BC23}" destId="{6AE4EC00-B80C-6D44-96A6-412AC1664242}" srcOrd="0" destOrd="0" presId="urn:microsoft.com/office/officeart/2009/3/layout/SubStepProcess"/>
    <dgm:cxn modelId="{11FBE038-B41F-CA41-B3AD-5B92852E0AF6}" srcId="{51198B3E-75C7-D747-A6C5-289E5685BC23}" destId="{00E1FF65-BEF5-8D44-82CE-ADCA358E8C68}" srcOrd="1" destOrd="0" parTransId="{540B4B94-4543-404B-B878-F60058477EE7}" sibTransId="{10332C71-8C42-9948-9799-130F8B3D8CA9}"/>
    <dgm:cxn modelId="{F08A4E5C-56EF-AB47-8B74-AF6A963406FB}" type="presOf" srcId="{C3CB63AD-9C9D-EA42-8134-6ACFB212D2B2}" destId="{B7344FAF-8545-FB47-B1E5-2385EC9B773A}" srcOrd="0" destOrd="0" presId="urn:microsoft.com/office/officeart/2009/3/layout/SubStepProcess"/>
    <dgm:cxn modelId="{9B234C61-1A05-6A4C-BBD7-4246DAA1A5C8}" type="presOf" srcId="{00E1FF65-BEF5-8D44-82CE-ADCA358E8C68}" destId="{116AC2FE-1E56-3E4D-9701-754B8DDF59CC}" srcOrd="0" destOrd="0" presId="urn:microsoft.com/office/officeart/2009/3/layout/SubStepProcess"/>
    <dgm:cxn modelId="{EBE44D67-F018-EF4F-84E8-033CDE35C68E}" type="presOf" srcId="{59C89392-3D71-7748-94EC-68D083D873A3}" destId="{DF6642FA-C453-4147-AB08-FFA0305DB014}" srcOrd="0" destOrd="0" presId="urn:microsoft.com/office/officeart/2009/3/layout/SubStepProcess"/>
    <dgm:cxn modelId="{3F010472-1DD8-C543-B606-A3542F37AFD6}" srcId="{51198B3E-75C7-D747-A6C5-289E5685BC23}" destId="{2C1D8E95-3E78-3A43-AFF5-710B692C5559}" srcOrd="2" destOrd="0" parTransId="{D2C34FED-E548-9747-B519-710DA5AAF4BF}" sibTransId="{B3EB21FD-9DE1-0848-A3A3-37E58FBA3AF6}"/>
    <dgm:cxn modelId="{EF3DE67E-BA2F-894A-9DB5-21C22DED8606}" srcId="{51198B3E-75C7-D747-A6C5-289E5685BC23}" destId="{DB65F01A-F3FF-8F4A-88CA-E9F3BE6FFDFE}" srcOrd="0" destOrd="0" parTransId="{00A4746C-BA13-574F-9F04-443F2B07E564}" sibTransId="{CFD4023F-1C93-0B41-BDFA-FB9FB35C1CE1}"/>
    <dgm:cxn modelId="{DDB42591-C5AF-4345-816E-A4D18EF5D8B8}" srcId="{51198B3E-75C7-D747-A6C5-289E5685BC23}" destId="{128CD95E-E985-A146-B5C8-F012F296D5F7}" srcOrd="3" destOrd="0" parTransId="{85A00196-6C62-FE44-974D-297BDB16D673}" sibTransId="{351CDDA4-4E23-944C-8556-20F1EE1E3069}"/>
    <dgm:cxn modelId="{788A82B5-6B25-AE4B-80E4-21337A42BA83}" type="presOf" srcId="{128CD95E-E985-A146-B5C8-F012F296D5F7}" destId="{07DFDC0A-5E09-5345-A10C-F89A7380D8D7}" srcOrd="0" destOrd="0" presId="urn:microsoft.com/office/officeart/2009/3/layout/SubStepProcess"/>
    <dgm:cxn modelId="{8FED63BA-AAF8-074F-9BFF-15C4067328A0}" type="presOf" srcId="{DB65F01A-F3FF-8F4A-88CA-E9F3BE6FFDFE}" destId="{692101BE-7D1C-7340-AE6E-DDEDBF89DFC5}" srcOrd="0" destOrd="0" presId="urn:microsoft.com/office/officeart/2009/3/layout/SubStepProcess"/>
    <dgm:cxn modelId="{16134CC6-AD0F-3E44-985C-B8E16C4DCB2A}" type="presOf" srcId="{2C1D8E95-3E78-3A43-AFF5-710B692C5559}" destId="{F87CA530-112D-344B-94CC-E8FB31326C15}" srcOrd="0" destOrd="0" presId="urn:microsoft.com/office/officeart/2009/3/layout/SubStepProcess"/>
    <dgm:cxn modelId="{44BCC9CF-4877-1B48-90DB-BA9D1D457B52}" srcId="{51198B3E-75C7-D747-A6C5-289E5685BC23}" destId="{59C89392-3D71-7748-94EC-68D083D873A3}" srcOrd="5" destOrd="0" parTransId="{0CA8CB48-159A-2E4B-ABA5-2C3934907AAE}" sibTransId="{13E3D322-2567-594A-8CCF-DEA4B53CF0A9}"/>
    <dgm:cxn modelId="{0FD193D1-9925-F74D-85AD-D8545DAFAA7A}" srcId="{51198B3E-75C7-D747-A6C5-289E5685BC23}" destId="{C3CB63AD-9C9D-EA42-8134-6ACFB212D2B2}" srcOrd="4" destOrd="0" parTransId="{B0ED1AA4-FD4F-8F42-A6A0-CF506E356B7C}" sibTransId="{C169A6BB-5FBF-BB43-8B34-49D2D48BF25B}"/>
    <dgm:cxn modelId="{94F53B60-71B5-CE48-A875-5A97C3DF04DD}" type="presParOf" srcId="{6AE4EC00-B80C-6D44-96A6-412AC1664242}" destId="{692101BE-7D1C-7340-AE6E-DDEDBF89DFC5}" srcOrd="0" destOrd="0" presId="urn:microsoft.com/office/officeart/2009/3/layout/SubStepProcess"/>
    <dgm:cxn modelId="{EF154F5A-C18C-0049-BDCA-774BB257A56E}" type="presParOf" srcId="{6AE4EC00-B80C-6D44-96A6-412AC1664242}" destId="{116AC2FE-1E56-3E4D-9701-754B8DDF59CC}" srcOrd="1" destOrd="0" presId="urn:microsoft.com/office/officeart/2009/3/layout/SubStepProcess"/>
    <dgm:cxn modelId="{945355D8-46A4-474B-88E6-648A8F8AE695}" type="presParOf" srcId="{6AE4EC00-B80C-6D44-96A6-412AC1664242}" destId="{F87CA530-112D-344B-94CC-E8FB31326C15}" srcOrd="2" destOrd="0" presId="urn:microsoft.com/office/officeart/2009/3/layout/SubStepProcess"/>
    <dgm:cxn modelId="{2D373D84-7857-EC4B-A5A3-2F187ADC8654}" type="presParOf" srcId="{6AE4EC00-B80C-6D44-96A6-412AC1664242}" destId="{07DFDC0A-5E09-5345-A10C-F89A7380D8D7}" srcOrd="3" destOrd="0" presId="urn:microsoft.com/office/officeart/2009/3/layout/SubStepProcess"/>
    <dgm:cxn modelId="{AF76B056-9AAA-ED4A-9DFF-8FCD8AC6BF15}" type="presParOf" srcId="{6AE4EC00-B80C-6D44-96A6-412AC1664242}" destId="{B7344FAF-8545-FB47-B1E5-2385EC9B773A}" srcOrd="4" destOrd="0" presId="urn:microsoft.com/office/officeart/2009/3/layout/SubStepProcess"/>
    <dgm:cxn modelId="{8C610650-741A-9448-A78F-B2FF41C1F93A}" type="presParOf" srcId="{6AE4EC00-B80C-6D44-96A6-412AC1664242}" destId="{DF6642FA-C453-4147-AB08-FFA0305DB014}" srcOrd="5"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B52A67-AC53-F94A-B485-50BE83580B1C}" type="doc">
      <dgm:prSet loTypeId="urn:microsoft.com/office/officeart/2005/8/layout/hProcess9" loCatId="" qsTypeId="urn:microsoft.com/office/officeart/2005/8/quickstyle/3d3" qsCatId="3D" csTypeId="urn:microsoft.com/office/officeart/2005/8/colors/accent1_2" csCatId="accent1" phldr="1"/>
      <dgm:spPr/>
    </dgm:pt>
    <dgm:pt modelId="{9C14AEA1-20E2-0246-AB95-E01D0651FB00}">
      <dgm:prSet phldrT="[Text]"/>
      <dgm:spPr>
        <a:solidFill>
          <a:srgbClr val="FF0000"/>
        </a:solidFill>
      </dgm:spPr>
      <dgm:t>
        <a:bodyPr/>
        <a:lstStyle/>
        <a:p>
          <a:r>
            <a:rPr lang="en-GB" b="0" i="1" u="none"/>
            <a:t>Implementation Process and Key Milestones</a:t>
          </a:r>
          <a:endParaRPr lang="en-GB"/>
        </a:p>
      </dgm:t>
    </dgm:pt>
    <dgm:pt modelId="{065A16E6-4ACE-0A43-85F6-809F02C73A6B}" type="parTrans" cxnId="{C8E2CFD4-624D-3443-B93B-8A6E7FAF4694}">
      <dgm:prSet/>
      <dgm:spPr/>
      <dgm:t>
        <a:bodyPr/>
        <a:lstStyle/>
        <a:p>
          <a:endParaRPr lang="en-GB"/>
        </a:p>
      </dgm:t>
    </dgm:pt>
    <dgm:pt modelId="{7E00173C-180D-2141-A8A4-B38B66B38A90}" type="sibTrans" cxnId="{C8E2CFD4-624D-3443-B93B-8A6E7FAF4694}">
      <dgm:prSet/>
      <dgm:spPr/>
      <dgm:t>
        <a:bodyPr/>
        <a:lstStyle/>
        <a:p>
          <a:endParaRPr lang="en-GB"/>
        </a:p>
      </dgm:t>
    </dgm:pt>
    <dgm:pt modelId="{D8788288-3949-1B42-B4F9-C43E04EE5C77}">
      <dgm:prSet phldrT="[Text]"/>
      <dgm:spPr>
        <a:solidFill>
          <a:srgbClr val="FF0000"/>
        </a:solidFill>
      </dgm:spPr>
      <dgm:t>
        <a:bodyPr/>
        <a:lstStyle/>
        <a:p>
          <a:r>
            <a:rPr lang="en-GB" b="0" i="1" u="none"/>
            <a:t>Institutional Changes Observed</a:t>
          </a:r>
          <a:endParaRPr lang="en-GB"/>
        </a:p>
      </dgm:t>
    </dgm:pt>
    <dgm:pt modelId="{DAC940DA-1F4D-C64C-B606-9FF0EF4F411B}" type="parTrans" cxnId="{50A1FF50-92F1-2349-9B45-57643DADFCA8}">
      <dgm:prSet/>
      <dgm:spPr/>
      <dgm:t>
        <a:bodyPr/>
        <a:lstStyle/>
        <a:p>
          <a:endParaRPr lang="en-GB"/>
        </a:p>
      </dgm:t>
    </dgm:pt>
    <dgm:pt modelId="{D446E674-F8EB-304F-95D6-04C1527CD7E1}" type="sibTrans" cxnId="{50A1FF50-92F1-2349-9B45-57643DADFCA8}">
      <dgm:prSet/>
      <dgm:spPr/>
      <dgm:t>
        <a:bodyPr/>
        <a:lstStyle/>
        <a:p>
          <a:endParaRPr lang="en-GB"/>
        </a:p>
      </dgm:t>
    </dgm:pt>
    <dgm:pt modelId="{7450649A-768F-5C4C-A298-C4E2769E8EB1}">
      <dgm:prSet phldrT="[Text]"/>
      <dgm:spPr>
        <a:solidFill>
          <a:srgbClr val="FF0000"/>
        </a:solidFill>
      </dgm:spPr>
      <dgm:t>
        <a:bodyPr/>
        <a:lstStyle/>
        <a:p>
          <a:r>
            <a:rPr lang="en-GB"/>
            <a:t>Impact Assessment</a:t>
          </a:r>
        </a:p>
      </dgm:t>
    </dgm:pt>
    <dgm:pt modelId="{63CDE3E9-AC22-2046-AE7D-EF9CA1007697}" type="parTrans" cxnId="{87A4C5B1-8E02-9448-BB55-81DF5D740899}">
      <dgm:prSet/>
      <dgm:spPr/>
      <dgm:t>
        <a:bodyPr/>
        <a:lstStyle/>
        <a:p>
          <a:endParaRPr lang="en-GB"/>
        </a:p>
      </dgm:t>
    </dgm:pt>
    <dgm:pt modelId="{28C04CE5-F54C-F64B-937A-16A78CDB701F}" type="sibTrans" cxnId="{87A4C5B1-8E02-9448-BB55-81DF5D740899}">
      <dgm:prSet/>
      <dgm:spPr/>
      <dgm:t>
        <a:bodyPr/>
        <a:lstStyle/>
        <a:p>
          <a:endParaRPr lang="en-GB"/>
        </a:p>
      </dgm:t>
    </dgm:pt>
    <dgm:pt modelId="{B69DD97F-4425-DB4E-89F0-43DEA2D33B02}">
      <dgm:prSet phldrT="[Text]"/>
      <dgm:spPr>
        <a:solidFill>
          <a:srgbClr val="FF0000"/>
        </a:solidFill>
      </dgm:spPr>
      <dgm:t>
        <a:bodyPr/>
        <a:lstStyle/>
        <a:p>
          <a:r>
            <a:rPr lang="en-GB"/>
            <a:t>Challenges and Future Steps</a:t>
          </a:r>
        </a:p>
      </dgm:t>
    </dgm:pt>
    <dgm:pt modelId="{92E7C68E-D81A-1C44-9681-6EA8366EBD93}" type="parTrans" cxnId="{60D53B25-9ACD-9743-A724-673132A834A4}">
      <dgm:prSet/>
      <dgm:spPr/>
      <dgm:t>
        <a:bodyPr/>
        <a:lstStyle/>
        <a:p>
          <a:endParaRPr lang="en-GB"/>
        </a:p>
      </dgm:t>
    </dgm:pt>
    <dgm:pt modelId="{E8972DB1-7A85-AB4F-A773-EC49C4B313BD}" type="sibTrans" cxnId="{60D53B25-9ACD-9743-A724-673132A834A4}">
      <dgm:prSet/>
      <dgm:spPr/>
      <dgm:t>
        <a:bodyPr/>
        <a:lstStyle/>
        <a:p>
          <a:endParaRPr lang="en-GB"/>
        </a:p>
      </dgm:t>
    </dgm:pt>
    <dgm:pt modelId="{DFD73130-F045-2F48-BA87-65032191B717}">
      <dgm:prSet phldrT="[Text]"/>
      <dgm:spPr>
        <a:solidFill>
          <a:srgbClr val="FF0000"/>
        </a:solidFill>
      </dgm:spPr>
      <dgm:t>
        <a:bodyPr/>
        <a:lstStyle/>
        <a:p>
          <a:r>
            <a:rPr lang="en-GB"/>
            <a:t>Conclusion</a:t>
          </a:r>
        </a:p>
      </dgm:t>
    </dgm:pt>
    <dgm:pt modelId="{0E923E1E-9725-BE45-BF8B-ED9F11FD6859}" type="parTrans" cxnId="{0889C226-A402-9749-90AE-94E22C50BB44}">
      <dgm:prSet/>
      <dgm:spPr/>
      <dgm:t>
        <a:bodyPr/>
        <a:lstStyle/>
        <a:p>
          <a:endParaRPr lang="en-GB"/>
        </a:p>
      </dgm:t>
    </dgm:pt>
    <dgm:pt modelId="{6EB22DD3-BBCA-2747-A3CD-201481BAEBD0}" type="sibTrans" cxnId="{0889C226-A402-9749-90AE-94E22C50BB44}">
      <dgm:prSet/>
      <dgm:spPr/>
      <dgm:t>
        <a:bodyPr/>
        <a:lstStyle/>
        <a:p>
          <a:endParaRPr lang="en-GB"/>
        </a:p>
      </dgm:t>
    </dgm:pt>
    <dgm:pt modelId="{50324F8D-8063-2B42-AA55-ABFF9C85CE93}" type="pres">
      <dgm:prSet presAssocID="{98B52A67-AC53-F94A-B485-50BE83580B1C}" presName="CompostProcess" presStyleCnt="0">
        <dgm:presLayoutVars>
          <dgm:dir/>
          <dgm:resizeHandles val="exact"/>
        </dgm:presLayoutVars>
      </dgm:prSet>
      <dgm:spPr/>
    </dgm:pt>
    <dgm:pt modelId="{4508DAC5-BD57-4A42-B2E8-E874960D445A}" type="pres">
      <dgm:prSet presAssocID="{98B52A67-AC53-F94A-B485-50BE83580B1C}" presName="arrow" presStyleLbl="bgShp" presStyleIdx="0" presStyleCnt="1" custScaleX="117647"/>
      <dgm:spPr/>
    </dgm:pt>
    <dgm:pt modelId="{D4061F77-B6B5-C047-8127-4D0E370023F2}" type="pres">
      <dgm:prSet presAssocID="{98B52A67-AC53-F94A-B485-50BE83580B1C}" presName="linearProcess" presStyleCnt="0"/>
      <dgm:spPr/>
    </dgm:pt>
    <dgm:pt modelId="{27FA9D0F-2C74-2742-87A0-A885B5AE2D6A}" type="pres">
      <dgm:prSet presAssocID="{9C14AEA1-20E2-0246-AB95-E01D0651FB00}" presName="textNode" presStyleLbl="node1" presStyleIdx="0" presStyleCnt="5">
        <dgm:presLayoutVars>
          <dgm:bulletEnabled val="1"/>
        </dgm:presLayoutVars>
      </dgm:prSet>
      <dgm:spPr/>
    </dgm:pt>
    <dgm:pt modelId="{1153A69A-D197-6F48-A369-505B0C133016}" type="pres">
      <dgm:prSet presAssocID="{7E00173C-180D-2141-A8A4-B38B66B38A90}" presName="sibTrans" presStyleCnt="0"/>
      <dgm:spPr/>
    </dgm:pt>
    <dgm:pt modelId="{DEE9E462-038B-B24A-BC64-6829D1DDF639}" type="pres">
      <dgm:prSet presAssocID="{D8788288-3949-1B42-B4F9-C43E04EE5C77}" presName="textNode" presStyleLbl="node1" presStyleIdx="1" presStyleCnt="5">
        <dgm:presLayoutVars>
          <dgm:bulletEnabled val="1"/>
        </dgm:presLayoutVars>
      </dgm:prSet>
      <dgm:spPr/>
    </dgm:pt>
    <dgm:pt modelId="{6312CF9D-5EC9-BA42-8AF8-6627C0D02200}" type="pres">
      <dgm:prSet presAssocID="{D446E674-F8EB-304F-95D6-04C1527CD7E1}" presName="sibTrans" presStyleCnt="0"/>
      <dgm:spPr/>
    </dgm:pt>
    <dgm:pt modelId="{ABC32210-9722-EC4D-879C-6479E7FF23A2}" type="pres">
      <dgm:prSet presAssocID="{7450649A-768F-5C4C-A298-C4E2769E8EB1}" presName="textNode" presStyleLbl="node1" presStyleIdx="2" presStyleCnt="5">
        <dgm:presLayoutVars>
          <dgm:bulletEnabled val="1"/>
        </dgm:presLayoutVars>
      </dgm:prSet>
      <dgm:spPr/>
    </dgm:pt>
    <dgm:pt modelId="{E706CBA3-CFF1-F94B-9186-9F75C1242217}" type="pres">
      <dgm:prSet presAssocID="{28C04CE5-F54C-F64B-937A-16A78CDB701F}" presName="sibTrans" presStyleCnt="0"/>
      <dgm:spPr/>
    </dgm:pt>
    <dgm:pt modelId="{C6B1281E-10B6-214F-ABA9-4BB4D11431DD}" type="pres">
      <dgm:prSet presAssocID="{B69DD97F-4425-DB4E-89F0-43DEA2D33B02}" presName="textNode" presStyleLbl="node1" presStyleIdx="3" presStyleCnt="5">
        <dgm:presLayoutVars>
          <dgm:bulletEnabled val="1"/>
        </dgm:presLayoutVars>
      </dgm:prSet>
      <dgm:spPr/>
    </dgm:pt>
    <dgm:pt modelId="{2F39323E-B876-FA48-A8EE-BF9160458ED0}" type="pres">
      <dgm:prSet presAssocID="{E8972DB1-7A85-AB4F-A773-EC49C4B313BD}" presName="sibTrans" presStyleCnt="0"/>
      <dgm:spPr/>
    </dgm:pt>
    <dgm:pt modelId="{BD3DDA93-EB60-5C40-B605-50D7D88CBE46}" type="pres">
      <dgm:prSet presAssocID="{DFD73130-F045-2F48-BA87-65032191B717}" presName="textNode" presStyleLbl="node1" presStyleIdx="4" presStyleCnt="5">
        <dgm:presLayoutVars>
          <dgm:bulletEnabled val="1"/>
        </dgm:presLayoutVars>
      </dgm:prSet>
      <dgm:spPr/>
    </dgm:pt>
  </dgm:ptLst>
  <dgm:cxnLst>
    <dgm:cxn modelId="{60D53B25-9ACD-9743-A724-673132A834A4}" srcId="{98B52A67-AC53-F94A-B485-50BE83580B1C}" destId="{B69DD97F-4425-DB4E-89F0-43DEA2D33B02}" srcOrd="3" destOrd="0" parTransId="{92E7C68E-D81A-1C44-9681-6EA8366EBD93}" sibTransId="{E8972DB1-7A85-AB4F-A773-EC49C4B313BD}"/>
    <dgm:cxn modelId="{0889C226-A402-9749-90AE-94E22C50BB44}" srcId="{98B52A67-AC53-F94A-B485-50BE83580B1C}" destId="{DFD73130-F045-2F48-BA87-65032191B717}" srcOrd="4" destOrd="0" parTransId="{0E923E1E-9725-BE45-BF8B-ED9F11FD6859}" sibTransId="{6EB22DD3-BBCA-2747-A3CD-201481BAEBD0}"/>
    <dgm:cxn modelId="{12E78643-90D4-A941-895B-56EAEB38342D}" type="presOf" srcId="{B69DD97F-4425-DB4E-89F0-43DEA2D33B02}" destId="{C6B1281E-10B6-214F-ABA9-4BB4D11431DD}" srcOrd="0" destOrd="0" presId="urn:microsoft.com/office/officeart/2005/8/layout/hProcess9"/>
    <dgm:cxn modelId="{50A1FF50-92F1-2349-9B45-57643DADFCA8}" srcId="{98B52A67-AC53-F94A-B485-50BE83580B1C}" destId="{D8788288-3949-1B42-B4F9-C43E04EE5C77}" srcOrd="1" destOrd="0" parTransId="{DAC940DA-1F4D-C64C-B606-9FF0EF4F411B}" sibTransId="{D446E674-F8EB-304F-95D6-04C1527CD7E1}"/>
    <dgm:cxn modelId="{A381B49C-04FF-6946-BFAD-28E7E132E79A}" type="presOf" srcId="{DFD73130-F045-2F48-BA87-65032191B717}" destId="{BD3DDA93-EB60-5C40-B605-50D7D88CBE46}" srcOrd="0" destOrd="0" presId="urn:microsoft.com/office/officeart/2005/8/layout/hProcess9"/>
    <dgm:cxn modelId="{B744D9A2-2CF4-9747-90BE-7B7A8B21D737}" type="presOf" srcId="{D8788288-3949-1B42-B4F9-C43E04EE5C77}" destId="{DEE9E462-038B-B24A-BC64-6829D1DDF639}" srcOrd="0" destOrd="0" presId="urn:microsoft.com/office/officeart/2005/8/layout/hProcess9"/>
    <dgm:cxn modelId="{87A4C5B1-8E02-9448-BB55-81DF5D740899}" srcId="{98B52A67-AC53-F94A-B485-50BE83580B1C}" destId="{7450649A-768F-5C4C-A298-C4E2769E8EB1}" srcOrd="2" destOrd="0" parTransId="{63CDE3E9-AC22-2046-AE7D-EF9CA1007697}" sibTransId="{28C04CE5-F54C-F64B-937A-16A78CDB701F}"/>
    <dgm:cxn modelId="{BCCFC6B8-F62D-1844-94A0-DDDFC3DA5CEC}" type="presOf" srcId="{98B52A67-AC53-F94A-B485-50BE83580B1C}" destId="{50324F8D-8063-2B42-AA55-ABFF9C85CE93}" srcOrd="0" destOrd="0" presId="urn:microsoft.com/office/officeart/2005/8/layout/hProcess9"/>
    <dgm:cxn modelId="{4F68C1BB-3B51-594A-B99C-3D6F6C8C497D}" type="presOf" srcId="{7450649A-768F-5C4C-A298-C4E2769E8EB1}" destId="{ABC32210-9722-EC4D-879C-6479E7FF23A2}" srcOrd="0" destOrd="0" presId="urn:microsoft.com/office/officeart/2005/8/layout/hProcess9"/>
    <dgm:cxn modelId="{C8E2CFD4-624D-3443-B93B-8A6E7FAF4694}" srcId="{98B52A67-AC53-F94A-B485-50BE83580B1C}" destId="{9C14AEA1-20E2-0246-AB95-E01D0651FB00}" srcOrd="0" destOrd="0" parTransId="{065A16E6-4ACE-0A43-85F6-809F02C73A6B}" sibTransId="{7E00173C-180D-2141-A8A4-B38B66B38A90}"/>
    <dgm:cxn modelId="{17278DF2-444D-B748-855B-843FCA9E447D}" type="presOf" srcId="{9C14AEA1-20E2-0246-AB95-E01D0651FB00}" destId="{27FA9D0F-2C74-2742-87A0-A885B5AE2D6A}" srcOrd="0" destOrd="0" presId="urn:microsoft.com/office/officeart/2005/8/layout/hProcess9"/>
    <dgm:cxn modelId="{F8F439BF-C8F8-F642-9C62-98CD36E87061}" type="presParOf" srcId="{50324F8D-8063-2B42-AA55-ABFF9C85CE93}" destId="{4508DAC5-BD57-4A42-B2E8-E874960D445A}" srcOrd="0" destOrd="0" presId="urn:microsoft.com/office/officeart/2005/8/layout/hProcess9"/>
    <dgm:cxn modelId="{A09DE184-93B7-C448-88BB-BA58D879444A}" type="presParOf" srcId="{50324F8D-8063-2B42-AA55-ABFF9C85CE93}" destId="{D4061F77-B6B5-C047-8127-4D0E370023F2}" srcOrd="1" destOrd="0" presId="urn:microsoft.com/office/officeart/2005/8/layout/hProcess9"/>
    <dgm:cxn modelId="{5340A905-8D13-C842-840E-212B848D0075}" type="presParOf" srcId="{D4061F77-B6B5-C047-8127-4D0E370023F2}" destId="{27FA9D0F-2C74-2742-87A0-A885B5AE2D6A}" srcOrd="0" destOrd="0" presId="urn:microsoft.com/office/officeart/2005/8/layout/hProcess9"/>
    <dgm:cxn modelId="{DDFEC407-AAF5-474A-9D8E-0FBE3DA14EC5}" type="presParOf" srcId="{D4061F77-B6B5-C047-8127-4D0E370023F2}" destId="{1153A69A-D197-6F48-A369-505B0C133016}" srcOrd="1" destOrd="0" presId="urn:microsoft.com/office/officeart/2005/8/layout/hProcess9"/>
    <dgm:cxn modelId="{4EAC003F-1CA7-8B43-8881-373A3D69AAD4}" type="presParOf" srcId="{D4061F77-B6B5-C047-8127-4D0E370023F2}" destId="{DEE9E462-038B-B24A-BC64-6829D1DDF639}" srcOrd="2" destOrd="0" presId="urn:microsoft.com/office/officeart/2005/8/layout/hProcess9"/>
    <dgm:cxn modelId="{B87B5A3A-70E7-7642-B01A-6980671B3348}" type="presParOf" srcId="{D4061F77-B6B5-C047-8127-4D0E370023F2}" destId="{6312CF9D-5EC9-BA42-8AF8-6627C0D02200}" srcOrd="3" destOrd="0" presId="urn:microsoft.com/office/officeart/2005/8/layout/hProcess9"/>
    <dgm:cxn modelId="{CDBF9777-61E1-1747-903F-E5DB697370F3}" type="presParOf" srcId="{D4061F77-B6B5-C047-8127-4D0E370023F2}" destId="{ABC32210-9722-EC4D-879C-6479E7FF23A2}" srcOrd="4" destOrd="0" presId="urn:microsoft.com/office/officeart/2005/8/layout/hProcess9"/>
    <dgm:cxn modelId="{A6C6864E-1F3D-CA44-A57E-C42F331C9A7F}" type="presParOf" srcId="{D4061F77-B6B5-C047-8127-4D0E370023F2}" destId="{E706CBA3-CFF1-F94B-9186-9F75C1242217}" srcOrd="5" destOrd="0" presId="urn:microsoft.com/office/officeart/2005/8/layout/hProcess9"/>
    <dgm:cxn modelId="{C6990915-78F6-A34C-9DA0-56CDEC9DD454}" type="presParOf" srcId="{D4061F77-B6B5-C047-8127-4D0E370023F2}" destId="{C6B1281E-10B6-214F-ABA9-4BB4D11431DD}" srcOrd="6" destOrd="0" presId="urn:microsoft.com/office/officeart/2005/8/layout/hProcess9"/>
    <dgm:cxn modelId="{82682DEC-D7AB-C84B-A063-22E5F2710483}" type="presParOf" srcId="{D4061F77-B6B5-C047-8127-4D0E370023F2}" destId="{2F39323E-B876-FA48-A8EE-BF9160458ED0}" srcOrd="7" destOrd="0" presId="urn:microsoft.com/office/officeart/2005/8/layout/hProcess9"/>
    <dgm:cxn modelId="{1EC777EE-9F62-2947-B8C9-746A2CD897BB}" type="presParOf" srcId="{D4061F77-B6B5-C047-8127-4D0E370023F2}" destId="{BD3DDA93-EB60-5C40-B605-50D7D88CBE46}"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101BE-7D1C-7340-AE6E-DDEDBF89DFC5}">
      <dsp:nvSpPr>
        <dsp:cNvPr id="0" name=""/>
        <dsp:cNvSpPr/>
      </dsp:nvSpPr>
      <dsp:spPr>
        <a:xfrm>
          <a:off x="5716" y="185679"/>
          <a:ext cx="1949276" cy="1949276"/>
        </a:xfrm>
        <a:prstGeom prst="ellipse">
          <a:avLst/>
        </a:prstGeom>
        <a:solidFill>
          <a:srgbClr val="FF611E"/>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a:t>Pre-Implementation Consultation and Analysis</a:t>
          </a:r>
        </a:p>
      </dsp:txBody>
      <dsp:txXfrm>
        <a:off x="291181" y="471144"/>
        <a:ext cx="1378346" cy="1378346"/>
      </dsp:txXfrm>
    </dsp:sp>
    <dsp:sp modelId="{116AC2FE-1E56-3E4D-9701-754B8DDF59CC}">
      <dsp:nvSpPr>
        <dsp:cNvPr id="0" name=""/>
        <dsp:cNvSpPr/>
      </dsp:nvSpPr>
      <dsp:spPr>
        <a:xfrm>
          <a:off x="1954992" y="185679"/>
          <a:ext cx="1949276" cy="1949276"/>
        </a:xfrm>
        <a:prstGeom prst="ellipse">
          <a:avLst/>
        </a:prstGeom>
        <a:solidFill>
          <a:srgbClr val="FF611E"/>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a:t>Collaborative Tools and Communication Platforms</a:t>
          </a:r>
        </a:p>
      </dsp:txBody>
      <dsp:txXfrm>
        <a:off x="2240457" y="471144"/>
        <a:ext cx="1378346" cy="1378346"/>
      </dsp:txXfrm>
    </dsp:sp>
    <dsp:sp modelId="{F87CA530-112D-344B-94CC-E8FB31326C15}">
      <dsp:nvSpPr>
        <dsp:cNvPr id="0" name=""/>
        <dsp:cNvSpPr/>
      </dsp:nvSpPr>
      <dsp:spPr>
        <a:xfrm>
          <a:off x="3904269" y="185679"/>
          <a:ext cx="1949276" cy="1949276"/>
        </a:xfrm>
        <a:prstGeom prst="ellipse">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a:t>Priority Setting and Custom Workshops</a:t>
          </a:r>
        </a:p>
      </dsp:txBody>
      <dsp:txXfrm>
        <a:off x="4189734" y="471144"/>
        <a:ext cx="1378346" cy="1378346"/>
      </dsp:txXfrm>
    </dsp:sp>
    <dsp:sp modelId="{07DFDC0A-5E09-5345-A10C-F89A7380D8D7}">
      <dsp:nvSpPr>
        <dsp:cNvPr id="0" name=""/>
        <dsp:cNvSpPr/>
      </dsp:nvSpPr>
      <dsp:spPr>
        <a:xfrm>
          <a:off x="5853545" y="185679"/>
          <a:ext cx="1949276" cy="1949276"/>
        </a:xfrm>
        <a:prstGeom prst="ellipse">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a:t>Diverse Participant Recruitment</a:t>
          </a:r>
        </a:p>
      </dsp:txBody>
      <dsp:txXfrm>
        <a:off x="6139010" y="471144"/>
        <a:ext cx="1378346" cy="1378346"/>
      </dsp:txXfrm>
    </dsp:sp>
    <dsp:sp modelId="{B7344FAF-8545-FB47-B1E5-2385EC9B773A}">
      <dsp:nvSpPr>
        <dsp:cNvPr id="0" name=""/>
        <dsp:cNvSpPr/>
      </dsp:nvSpPr>
      <dsp:spPr>
        <a:xfrm>
          <a:off x="7802821" y="185679"/>
          <a:ext cx="1949276" cy="1949276"/>
        </a:xfrm>
        <a:prstGeom prst="ellipse">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a:t>Comprehensive Module Implementation</a:t>
          </a:r>
        </a:p>
      </dsp:txBody>
      <dsp:txXfrm>
        <a:off x="8088286" y="471144"/>
        <a:ext cx="1378346" cy="1378346"/>
      </dsp:txXfrm>
    </dsp:sp>
    <dsp:sp modelId="{DF6642FA-C453-4147-AB08-FFA0305DB014}">
      <dsp:nvSpPr>
        <dsp:cNvPr id="0" name=""/>
        <dsp:cNvSpPr/>
      </dsp:nvSpPr>
      <dsp:spPr>
        <a:xfrm>
          <a:off x="9752098" y="185679"/>
          <a:ext cx="1949276" cy="1949276"/>
        </a:xfrm>
        <a:prstGeom prst="ellipse">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a:t>Analytical Framework</a:t>
          </a:r>
        </a:p>
      </dsp:txBody>
      <dsp:txXfrm>
        <a:off x="10037563" y="471144"/>
        <a:ext cx="1378346" cy="1378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8DAC5-BD57-4A42-B2E8-E874960D445A}">
      <dsp:nvSpPr>
        <dsp:cNvPr id="0" name=""/>
        <dsp:cNvSpPr/>
      </dsp:nvSpPr>
      <dsp:spPr>
        <a:xfrm>
          <a:off x="2" y="0"/>
          <a:ext cx="10515593" cy="4722861"/>
        </a:xfrm>
        <a:prstGeom prst="rightArrow">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27FA9D0F-2C74-2742-87A0-A885B5AE2D6A}">
      <dsp:nvSpPr>
        <dsp:cNvPr id="0" name=""/>
        <dsp:cNvSpPr/>
      </dsp:nvSpPr>
      <dsp:spPr>
        <a:xfrm>
          <a:off x="4621" y="1416858"/>
          <a:ext cx="2020453" cy="1889144"/>
        </a:xfrm>
        <a:prstGeom prst="roundRect">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0" i="1" u="none" kern="1200"/>
            <a:t>Implementation Process and Key Milestones</a:t>
          </a:r>
          <a:endParaRPr lang="en-GB" sz="1900" kern="1200"/>
        </a:p>
      </dsp:txBody>
      <dsp:txXfrm>
        <a:off x="96841" y="1509078"/>
        <a:ext cx="1836013" cy="1704704"/>
      </dsp:txXfrm>
    </dsp:sp>
    <dsp:sp modelId="{DEE9E462-038B-B24A-BC64-6829D1DDF639}">
      <dsp:nvSpPr>
        <dsp:cNvPr id="0" name=""/>
        <dsp:cNvSpPr/>
      </dsp:nvSpPr>
      <dsp:spPr>
        <a:xfrm>
          <a:off x="2126096" y="1416858"/>
          <a:ext cx="2020453" cy="1889144"/>
        </a:xfrm>
        <a:prstGeom prst="roundRect">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0" i="1" u="none" kern="1200"/>
            <a:t>Institutional Changes Observed</a:t>
          </a:r>
          <a:endParaRPr lang="en-GB" sz="1900" kern="1200"/>
        </a:p>
      </dsp:txBody>
      <dsp:txXfrm>
        <a:off x="2218316" y="1509078"/>
        <a:ext cx="1836013" cy="1704704"/>
      </dsp:txXfrm>
    </dsp:sp>
    <dsp:sp modelId="{ABC32210-9722-EC4D-879C-6479E7FF23A2}">
      <dsp:nvSpPr>
        <dsp:cNvPr id="0" name=""/>
        <dsp:cNvSpPr/>
      </dsp:nvSpPr>
      <dsp:spPr>
        <a:xfrm>
          <a:off x="4247572" y="1416858"/>
          <a:ext cx="2020453" cy="1889144"/>
        </a:xfrm>
        <a:prstGeom prst="roundRect">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Impact Assessment</a:t>
          </a:r>
        </a:p>
      </dsp:txBody>
      <dsp:txXfrm>
        <a:off x="4339792" y="1509078"/>
        <a:ext cx="1836013" cy="1704704"/>
      </dsp:txXfrm>
    </dsp:sp>
    <dsp:sp modelId="{C6B1281E-10B6-214F-ABA9-4BB4D11431DD}">
      <dsp:nvSpPr>
        <dsp:cNvPr id="0" name=""/>
        <dsp:cNvSpPr/>
      </dsp:nvSpPr>
      <dsp:spPr>
        <a:xfrm>
          <a:off x="6369048" y="1416858"/>
          <a:ext cx="2020453" cy="1889144"/>
        </a:xfrm>
        <a:prstGeom prst="roundRect">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Challenges and Future Steps</a:t>
          </a:r>
        </a:p>
      </dsp:txBody>
      <dsp:txXfrm>
        <a:off x="6461268" y="1509078"/>
        <a:ext cx="1836013" cy="1704704"/>
      </dsp:txXfrm>
    </dsp:sp>
    <dsp:sp modelId="{BD3DDA93-EB60-5C40-B605-50D7D88CBE46}">
      <dsp:nvSpPr>
        <dsp:cNvPr id="0" name=""/>
        <dsp:cNvSpPr/>
      </dsp:nvSpPr>
      <dsp:spPr>
        <a:xfrm>
          <a:off x="8490524" y="1416858"/>
          <a:ext cx="2020453" cy="1889144"/>
        </a:xfrm>
        <a:prstGeom prst="roundRect">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Conclusion</a:t>
          </a:r>
        </a:p>
      </dsp:txBody>
      <dsp:txXfrm>
        <a:off x="8582744" y="1509078"/>
        <a:ext cx="1836013" cy="1704704"/>
      </dsp:txXfrm>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A6CAD-A0D6-0444-BFEE-BB66B8586153}" type="datetimeFigureOut">
              <a:rPr lang="en-GB" smtClean="0"/>
              <a:t>03/12/2024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F45D2-1BE7-8847-84D0-AF8256124486}" type="slidenum">
              <a:rPr lang="en-GB" smtClean="0"/>
              <a:t>‹#›</a:t>
            </a:fld>
            <a:endParaRPr lang="en-GB"/>
          </a:p>
        </p:txBody>
      </p:sp>
    </p:spTree>
    <p:extLst>
      <p:ext uri="{BB962C8B-B14F-4D97-AF65-F5344CB8AC3E}">
        <p14:creationId xmlns:p14="http://schemas.microsoft.com/office/powerpoint/2010/main" val="206430658"/>
      </p:ext>
    </p:extLst>
  </p:cSld>
  <p:clrMap bg1="lt1" tx1="dk1" bg2="lt2" tx2="dk2" accent1="accent1" accent2="accent2" accent3="accent3" accent4="accent4" accent5="accent5" accent6="accent6" hlink="hlink" folHlink="folHlink"/>
  <p:notesStyle>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0" i="0" u="none" strike="noStrike">
                <a:solidFill>
                  <a:srgbClr val="000000"/>
                </a:solidFill>
                <a:effectLst/>
                <a:latin typeface="Arial" panose="020B0604020202020204" pitchFamily="34" charset="0"/>
              </a:rPr>
              <a:t>Hello, everyone. Thank you for inviting me …..</a:t>
            </a:r>
          </a:p>
          <a:p>
            <a:r>
              <a:rPr lang="en-GB" sz="1600" b="0" i="0" u="none" strike="noStrike">
                <a:solidFill>
                  <a:srgbClr val="000000"/>
                </a:solidFill>
                <a:effectLst/>
                <a:latin typeface="Arial" panose="020B0604020202020204" pitchFamily="34" charset="0"/>
              </a:rPr>
              <a:t>My name is Tiberius Ignat, and I am the director of SKS Knowledge Services. </a:t>
            </a:r>
          </a:p>
          <a:p>
            <a:r>
              <a:rPr lang="en-GB" sz="1600" b="0" i="0" u="none" strike="noStrike">
                <a:solidFill>
                  <a:srgbClr val="000000"/>
                </a:solidFill>
                <a:effectLst/>
                <a:latin typeface="Arial" panose="020B0604020202020204" pitchFamily="34" charset="0"/>
              </a:rPr>
              <a:t>We will talk today about how Researchers and how their organisations could build engagement with Society at large → </a:t>
            </a:r>
            <a:endParaRPr lang="en-GB" sz="1600"/>
          </a:p>
        </p:txBody>
      </p:sp>
      <p:sp>
        <p:nvSpPr>
          <p:cNvPr id="4" name="Slide Number Placeholder 3"/>
          <p:cNvSpPr>
            <a:spLocks noGrp="1"/>
          </p:cNvSpPr>
          <p:nvPr>
            <p:ph type="sldNum" sz="quarter" idx="5"/>
          </p:nvPr>
        </p:nvSpPr>
        <p:spPr/>
        <p:txBody>
          <a:bodyPr/>
          <a:lstStyle/>
          <a:p>
            <a:fld id="{799F45D2-1BE7-8847-84D0-AF8256124486}" type="slidenum">
              <a:rPr lang="en-GB" smtClean="0"/>
              <a:t>1</a:t>
            </a:fld>
            <a:endParaRPr lang="en-GB"/>
          </a:p>
        </p:txBody>
      </p:sp>
    </p:spTree>
    <p:extLst>
      <p:ext uri="{BB962C8B-B14F-4D97-AF65-F5344CB8AC3E}">
        <p14:creationId xmlns:p14="http://schemas.microsoft.com/office/powerpoint/2010/main" val="4069338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Let’s remind ourselves about Heraclitus of Ephesus: “No man ever steps in the same river twice, for it's not the same river, and he's not the same man”.→</a:t>
            </a:r>
            <a:endParaRPr lang="en-GB" sz="1600" b="0" dirty="0">
              <a:effectLst/>
            </a:endParaRPr>
          </a:p>
        </p:txBody>
      </p:sp>
      <p:sp>
        <p:nvSpPr>
          <p:cNvPr id="4" name="Slide Number Placeholder 3"/>
          <p:cNvSpPr>
            <a:spLocks noGrp="1"/>
          </p:cNvSpPr>
          <p:nvPr>
            <p:ph type="sldNum" sz="quarter" idx="5"/>
          </p:nvPr>
        </p:nvSpPr>
        <p:spPr/>
        <p:txBody>
          <a:bodyPr/>
          <a:lstStyle/>
          <a:p>
            <a:fld id="{7E425721-C4BE-9640-9AC3-0C6434FE0F76}" type="slidenum">
              <a:rPr lang="nl-NL" smtClean="0"/>
              <a:t>10</a:t>
            </a:fld>
            <a:endParaRPr lang="nl-NL"/>
          </a:p>
        </p:txBody>
      </p:sp>
    </p:spTree>
    <p:extLst>
      <p:ext uri="{BB962C8B-B14F-4D97-AF65-F5344CB8AC3E}">
        <p14:creationId xmlns:p14="http://schemas.microsoft.com/office/powerpoint/2010/main" val="212925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F8F2-9F24-E965-234B-C90EEE2AC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3723A-19F7-F31E-719E-B6E1B09F2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3E5168-1C7C-568A-6319-3D558358B857}"/>
              </a:ext>
            </a:extLst>
          </p:cNvPr>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…And he meant “Change.” Nothing is permanent except Change. A new cycle begins for Europe and for the world. (Pause). Open Science thrived in a globalised world committed to collaboration on issues like climate change, space and health. Those times are over. Now, we witness the change. Our world is transforming under protectionism, restricted mobility, and manipulated communications. Unfortunately, the geopolitical agenda pushes research and participation in science down the priority list, but we are determined to continue our efforts.→ </a:t>
            </a:r>
            <a:endParaRPr lang="en-GB" sz="1600" b="0" dirty="0">
              <a:effectLst/>
            </a:endParaRPr>
          </a:p>
        </p:txBody>
      </p:sp>
      <p:sp>
        <p:nvSpPr>
          <p:cNvPr id="4" name="Slide Number Placeholder 3">
            <a:extLst>
              <a:ext uri="{FF2B5EF4-FFF2-40B4-BE49-F238E27FC236}">
                <a16:creationId xmlns:a16="http://schemas.microsoft.com/office/drawing/2014/main" id="{889733D7-DE12-8AAF-6766-68ECA004B700}"/>
              </a:ext>
            </a:extLst>
          </p:cNvPr>
          <p:cNvSpPr>
            <a:spLocks noGrp="1"/>
          </p:cNvSpPr>
          <p:nvPr>
            <p:ph type="sldNum" sz="quarter" idx="5"/>
          </p:nvPr>
        </p:nvSpPr>
        <p:spPr/>
        <p:txBody>
          <a:bodyPr/>
          <a:lstStyle/>
          <a:p>
            <a:fld id="{7E425721-C4BE-9640-9AC3-0C6434FE0F76}" type="slidenum">
              <a:rPr lang="nl-NL" smtClean="0"/>
              <a:t>11</a:t>
            </a:fld>
            <a:endParaRPr lang="nl-NL"/>
          </a:p>
        </p:txBody>
      </p:sp>
    </p:spTree>
    <p:extLst>
      <p:ext uri="{BB962C8B-B14F-4D97-AF65-F5344CB8AC3E}">
        <p14:creationId xmlns:p14="http://schemas.microsoft.com/office/powerpoint/2010/main" val="2002046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In the latest mission letter from President Ursula von der Leyen to Commissioner-designate Ekaterina </a:t>
            </a:r>
            <a:r>
              <a:rPr lang="en-GB" sz="1800" b="0" i="0" u="none" strike="noStrike" dirty="0" err="1">
                <a:solidFill>
                  <a:srgbClr val="000000"/>
                </a:solidFill>
                <a:effectLst/>
                <a:latin typeface="Arial" panose="020B0604020202020204" pitchFamily="34" charset="0"/>
              </a:rPr>
              <a:t>Zaharieva</a:t>
            </a:r>
            <a:r>
              <a:rPr lang="en-GB" sz="1800" b="0" i="0" u="none" strike="noStrike" dirty="0">
                <a:solidFill>
                  <a:srgbClr val="000000"/>
                </a:solidFill>
                <a:effectLst/>
                <a:latin typeface="Arial" panose="020B0604020202020204" pitchFamily="34" charset="0"/>
              </a:rPr>
              <a:t>, we see a shift in focus for the new mandate. Unlike past priorities, which emphasised open science, this mandate strongly emphasises research security. The directive highlights the need to safeguard the EU’s economic security while developing critical technologies and identifying strategic international partners. </a:t>
            </a:r>
            <a:r>
              <a:rPr lang="en-GB" sz="1800" b="0" i="0" u="none" strike="sngStrike" dirty="0">
                <a:solidFill>
                  <a:srgbClr val="000000"/>
                </a:solidFill>
                <a:effectLst/>
                <a:latin typeface="Arial" panose="020B0604020202020204" pitchFamily="34" charset="0"/>
              </a:rPr>
              <a:t>Notably, the letter underscores the importance of addressing EU dependencies in strategic sectors through secure cooperation and prioritising research that aligns with EU values</a:t>
            </a:r>
            <a:r>
              <a:rPr lang="en-GB" sz="1800" b="0" i="0" u="none" strike="noStrike" dirty="0">
                <a:solidFill>
                  <a:srgbClr val="000000"/>
                </a:solidFill>
                <a:effectLst/>
                <a:latin typeface="Arial" panose="020B0604020202020204" pitchFamily="34" charset="0"/>
              </a:rPr>
              <a:t>. This shift reflects a broader focus on protecting European interests in an increasingly turbulent global landscape. →</a:t>
            </a:r>
            <a:endParaRPr lang="en-GB"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E425721-C4BE-9640-9AC3-0C6434FE0F76}" type="slidenum">
              <a:rPr lang="nl-NL" smtClean="0"/>
              <a:t>12</a:t>
            </a:fld>
            <a:endParaRPr lang="nl-NL"/>
          </a:p>
        </p:txBody>
      </p:sp>
    </p:spTree>
    <p:extLst>
      <p:ext uri="{BB962C8B-B14F-4D97-AF65-F5344CB8AC3E}">
        <p14:creationId xmlns:p14="http://schemas.microsoft.com/office/powerpoint/2010/main" val="294262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8DEFD-A52D-BCA5-B847-CB02ABFB2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972A7-CEA2-BB14-6988-854EDB65D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8C257-6B2F-6268-C4E8-F3465D7B3798}"/>
              </a:ext>
            </a:extLst>
          </p:cNvPr>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The only notable element of Open Science that remains on that mission letter is Participatory Science: particularly, it offers support for co-creating Europe’s research priorities and envisions participatory science to instil a true and lasting culture of participatory democracy in Europe. →</a:t>
            </a:r>
            <a:endParaRPr lang="en-GB"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B14665F-50F5-E91E-83A7-AC2A6D9F80AE}"/>
              </a:ext>
            </a:extLst>
          </p:cNvPr>
          <p:cNvSpPr>
            <a:spLocks noGrp="1"/>
          </p:cNvSpPr>
          <p:nvPr>
            <p:ph type="sldNum" sz="quarter" idx="5"/>
          </p:nvPr>
        </p:nvSpPr>
        <p:spPr/>
        <p:txBody>
          <a:bodyPr/>
          <a:lstStyle/>
          <a:p>
            <a:fld id="{7E425721-C4BE-9640-9AC3-0C6434FE0F76}" type="slidenum">
              <a:rPr lang="nl-NL" smtClean="0"/>
              <a:t>13</a:t>
            </a:fld>
            <a:endParaRPr lang="nl-NL"/>
          </a:p>
        </p:txBody>
      </p:sp>
    </p:spTree>
    <p:extLst>
      <p:ext uri="{BB962C8B-B14F-4D97-AF65-F5344CB8AC3E}">
        <p14:creationId xmlns:p14="http://schemas.microsoft.com/office/powerpoint/2010/main" val="1025478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As people say, “The proof of the pudding is in the eating…”. (2:15 | 8:00)→</a:t>
            </a:r>
            <a:endParaRPr lang="en-GB" sz="1600" b="0" dirty="0">
              <a:effectLst/>
            </a:endParaRPr>
          </a:p>
        </p:txBody>
      </p:sp>
      <p:sp>
        <p:nvSpPr>
          <p:cNvPr id="4" name="Slide Number Placeholder 3"/>
          <p:cNvSpPr>
            <a:spLocks noGrp="1"/>
          </p:cNvSpPr>
          <p:nvPr>
            <p:ph type="sldNum" sz="quarter" idx="5"/>
          </p:nvPr>
        </p:nvSpPr>
        <p:spPr/>
        <p:txBody>
          <a:bodyPr/>
          <a:lstStyle/>
          <a:p>
            <a:fld id="{799F45D2-1BE7-8847-84D0-AF8256124486}" type="slidenum">
              <a:rPr lang="en-GB" smtClean="0"/>
              <a:t>14</a:t>
            </a:fld>
            <a:endParaRPr lang="en-GB"/>
          </a:p>
        </p:txBody>
      </p:sp>
    </p:spTree>
    <p:extLst>
      <p:ext uri="{BB962C8B-B14F-4D97-AF65-F5344CB8AC3E}">
        <p14:creationId xmlns:p14="http://schemas.microsoft.com/office/powerpoint/2010/main" val="4285732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F754B-D3DE-0A68-2288-ABD3A47CC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25FA0-7427-7FC1-4303-5D3CE1B02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93F52-D994-1A0D-4861-3F68261B3FFA}"/>
              </a:ext>
            </a:extLst>
          </p:cNvPr>
          <p:cNvSpPr>
            <a:spLocks noGrp="1"/>
          </p:cNvSpPr>
          <p:nvPr>
            <p:ph type="body" idx="1"/>
          </p:nvPr>
        </p:nvSpPr>
        <p:spPr/>
        <p:txBody>
          <a:bodyPr/>
          <a:lstStyle/>
          <a:p>
            <a:r>
              <a:rPr lang="en-GB" sz="1800" b="0" i="1" u="none" strike="noStrike" dirty="0">
                <a:solidFill>
                  <a:srgbClr val="000000"/>
                </a:solidFill>
                <a:effectLst/>
                <a:latin typeface="Arial" panose="020B0604020202020204" pitchFamily="34" charset="0"/>
              </a:rPr>
              <a:t>[The Way to BESPOC].</a:t>
            </a:r>
            <a:r>
              <a:rPr lang="en-GB" sz="1800" b="0" i="0" u="none" strike="noStrike" dirty="0">
                <a:solidFill>
                  <a:srgbClr val="000000"/>
                </a:solidFill>
                <a:effectLst/>
                <a:latin typeface="Arial" panose="020B0604020202020204" pitchFamily="34" charset="0"/>
              </a:rPr>
              <a:t> First, let’s talk about motivation. We are a mission-driven organisation. I keep repeating that, no matter how hard it is for people to believe it. Private companies like ours are usually put in the same pot with big, multinational companies and are met with a certain suspicion by the public. But we stand for our mission, no matter if we can convince people now or only later. Our mission is to make research more popular →</a:t>
            </a:r>
            <a:endParaRPr lang="en-GB"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91CAD53-7C6D-9E7A-6C45-1A6CF4757C0E}"/>
              </a:ext>
            </a:extLst>
          </p:cNvPr>
          <p:cNvSpPr>
            <a:spLocks noGrp="1"/>
          </p:cNvSpPr>
          <p:nvPr>
            <p:ph type="sldNum" sz="quarter" idx="5"/>
          </p:nvPr>
        </p:nvSpPr>
        <p:spPr/>
        <p:txBody>
          <a:bodyPr/>
          <a:lstStyle/>
          <a:p>
            <a:fld id="{799F45D2-1BE7-8847-84D0-AF8256124486}" type="slidenum">
              <a:rPr lang="en-GB" smtClean="0"/>
              <a:t>15</a:t>
            </a:fld>
            <a:endParaRPr lang="en-GB"/>
          </a:p>
        </p:txBody>
      </p:sp>
    </p:spTree>
    <p:extLst>
      <p:ext uri="{BB962C8B-B14F-4D97-AF65-F5344CB8AC3E}">
        <p14:creationId xmlns:p14="http://schemas.microsoft.com/office/powerpoint/2010/main" val="2548536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u="none" strike="noStrike" dirty="0">
                <a:solidFill>
                  <a:srgbClr val="000000"/>
                </a:solidFill>
                <a:effectLst/>
                <a:latin typeface="Arial" panose="020B0604020202020204" pitchFamily="34" charset="0"/>
              </a:rPr>
              <a:t>[Advocating for Open Science]. </a:t>
            </a:r>
            <a:r>
              <a:rPr lang="en-GB" sz="1800" b="0" i="0" u="none" strike="noStrike" dirty="0">
                <a:solidFill>
                  <a:srgbClr val="000000"/>
                </a:solidFill>
                <a:effectLst/>
                <a:latin typeface="Arial" panose="020B0604020202020204" pitchFamily="34" charset="0"/>
              </a:rPr>
              <a:t>At the beginning, it was an advocacy programme for Open Science. We started a series of events in 2015 called Focus on Open Science, with its inauguration here in Ljubljana. We have organised 48 events in 10 years, the latest being a month ago in Budapest. We organised such events from Dublin to Hong Kong and from </a:t>
            </a:r>
            <a:r>
              <a:rPr lang="en-GB" sz="1800" b="0" i="0" u="none" strike="noStrike" dirty="0" err="1">
                <a:solidFill>
                  <a:srgbClr val="000000"/>
                </a:solidFill>
                <a:effectLst/>
                <a:latin typeface="Arial" panose="020B0604020202020204" pitchFamily="34" charset="0"/>
              </a:rPr>
              <a:t>Korsør</a:t>
            </a:r>
            <a:r>
              <a:rPr lang="en-GB" sz="1800" b="0" i="0" u="none" strike="noStrike" dirty="0">
                <a:solidFill>
                  <a:srgbClr val="000000"/>
                </a:solidFill>
                <a:effectLst/>
                <a:latin typeface="Arial" panose="020B0604020202020204" pitchFamily="34" charset="0"/>
              </a:rPr>
              <a:t> in Denmark to Barcelona, going through Stockholm, Paris, London, Ljubljana, Vienna, Rome, and many other places. Also, together with colleagues from European universities, we contributed to growing the culture of participatory science at universities, particularly by positioning the research libraries as active supporters of citizen science. →</a:t>
            </a:r>
            <a:endParaRPr lang="en-GB" sz="1600" dirty="0"/>
          </a:p>
        </p:txBody>
      </p:sp>
      <p:sp>
        <p:nvSpPr>
          <p:cNvPr id="4" name="Slide Number Placeholder 3"/>
          <p:cNvSpPr>
            <a:spLocks noGrp="1"/>
          </p:cNvSpPr>
          <p:nvPr>
            <p:ph type="sldNum" sz="quarter" idx="5"/>
          </p:nvPr>
        </p:nvSpPr>
        <p:spPr/>
        <p:txBody>
          <a:bodyPr/>
          <a:lstStyle/>
          <a:p>
            <a:fld id="{799F45D2-1BE7-8847-84D0-AF8256124486}" type="slidenum">
              <a:rPr lang="en-GB" smtClean="0"/>
              <a:t>16</a:t>
            </a:fld>
            <a:endParaRPr lang="en-GB"/>
          </a:p>
        </p:txBody>
      </p:sp>
    </p:spTree>
    <p:extLst>
      <p:ext uri="{BB962C8B-B14F-4D97-AF65-F5344CB8AC3E}">
        <p14:creationId xmlns:p14="http://schemas.microsoft.com/office/powerpoint/2010/main" val="1643128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u="none" strike="noStrike" dirty="0">
                <a:solidFill>
                  <a:srgbClr val="000000"/>
                </a:solidFill>
                <a:effectLst/>
                <a:latin typeface="Arial" panose="020B0604020202020204" pitchFamily="34" charset="0"/>
              </a:rPr>
              <a:t>[The BESPOC Prototype].</a:t>
            </a:r>
            <a:r>
              <a:rPr lang="en-GB" sz="1800" b="0" i="0" u="none" strike="noStrike" dirty="0">
                <a:solidFill>
                  <a:srgbClr val="000000"/>
                </a:solidFill>
                <a:effectLst/>
                <a:latin typeface="Arial" panose="020B0604020202020204" pitchFamily="34" charset="0"/>
              </a:rPr>
              <a:t> Then, in 2020, I published a paper with Dr Ayris, the pro-vice-provost of UCL. In it, we envisioned how to embed open science principles for long-lasting at European Universities. In that paper, I first described the BESPOC prototype for engaging the public in research activities, a framework that includes but is not limited to citizen science→</a:t>
            </a:r>
            <a:endParaRPr lang="en-GB" sz="1600" dirty="0"/>
          </a:p>
        </p:txBody>
      </p:sp>
      <p:sp>
        <p:nvSpPr>
          <p:cNvPr id="4" name="Slide Number Placeholder 3"/>
          <p:cNvSpPr>
            <a:spLocks noGrp="1"/>
          </p:cNvSpPr>
          <p:nvPr>
            <p:ph type="sldNum" sz="quarter" idx="5"/>
          </p:nvPr>
        </p:nvSpPr>
        <p:spPr/>
        <p:txBody>
          <a:bodyPr/>
          <a:lstStyle/>
          <a:p>
            <a:fld id="{799F45D2-1BE7-8847-84D0-AF8256124486}" type="slidenum">
              <a:rPr lang="en-GB" smtClean="0"/>
              <a:t>17</a:t>
            </a:fld>
            <a:endParaRPr lang="en-GB"/>
          </a:p>
        </p:txBody>
      </p:sp>
    </p:spTree>
    <p:extLst>
      <p:ext uri="{BB962C8B-B14F-4D97-AF65-F5344CB8AC3E}">
        <p14:creationId xmlns:p14="http://schemas.microsoft.com/office/powerpoint/2010/main" val="1256144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a1b85b014e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a1b85b014e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1" u="none" strike="noStrike" dirty="0">
                <a:solidFill>
                  <a:srgbClr val="000000"/>
                </a:solidFill>
                <a:effectLst/>
                <a:latin typeface="Arial" panose="020B0604020202020204" pitchFamily="34" charset="0"/>
              </a:rPr>
              <a:t>[BESPOC Prototype (2018-2020)] </a:t>
            </a:r>
            <a:r>
              <a:rPr lang="en-GB" sz="1800" b="0" i="0" u="none" strike="noStrike" dirty="0">
                <a:solidFill>
                  <a:srgbClr val="000000"/>
                </a:solidFill>
                <a:effectLst/>
                <a:latin typeface="Arial" panose="020B0604020202020204" pitchFamily="34" charset="0"/>
              </a:rPr>
              <a:t>The prototype was developed between 2018 and 2020 and published open access in UKSG Insights, a reputable publication from the UK Serials Group.→</a:t>
            </a:r>
            <a:endParaRPr lang="en-GB" sz="1600"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5400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a1b85b014e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a1b85b014e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1" u="none" strike="noStrike" dirty="0">
                <a:solidFill>
                  <a:srgbClr val="000000"/>
                </a:solidFill>
                <a:effectLst/>
                <a:latin typeface="Arial" panose="020B0604020202020204" pitchFamily="34" charset="0"/>
              </a:rPr>
              <a:t>[BESPOC Prototype (2018-2020) to The BESPOC Model]</a:t>
            </a:r>
            <a:r>
              <a:rPr lang="en-GB" sz="1800" b="0" i="0" u="none" strike="noStrike" dirty="0">
                <a:solidFill>
                  <a:srgbClr val="000000"/>
                </a:solidFill>
                <a:effectLst/>
                <a:latin typeface="Arial" panose="020B0604020202020204" pitchFamily="34" charset="0"/>
              </a:rPr>
              <a:t>. We developed the prototype further, evolving it into an implementation model. Its first version was ready in 2022. (3:00 | 11:00)→</a:t>
            </a:r>
            <a:endParaRPr dirty="0"/>
          </a:p>
        </p:txBody>
      </p:sp>
    </p:spTree>
    <p:extLst>
      <p:ext uri="{BB962C8B-B14F-4D97-AF65-F5344CB8AC3E}">
        <p14:creationId xmlns:p14="http://schemas.microsoft.com/office/powerpoint/2010/main" val="199700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In this presentation, all ideas are man-made, while some images are AI-made.→</a:t>
            </a:r>
            <a:endParaRPr lang="en-GB"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99F45D2-1BE7-8847-84D0-AF8256124486}" type="slidenum">
              <a:rPr lang="en-GB" smtClean="0"/>
              <a:t>2</a:t>
            </a:fld>
            <a:endParaRPr lang="en-GB"/>
          </a:p>
        </p:txBody>
      </p:sp>
    </p:spTree>
    <p:extLst>
      <p:ext uri="{BB962C8B-B14F-4D97-AF65-F5344CB8AC3E}">
        <p14:creationId xmlns:p14="http://schemas.microsoft.com/office/powerpoint/2010/main" val="776765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4487A-AA41-7EE5-04CA-0D4F93F2F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BC221-147F-521E-847F-753FADE3A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66C33-BD34-1BB1-DE7B-6CBC7BC69694}"/>
              </a:ext>
            </a:extLst>
          </p:cNvPr>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What informed us in making the BESPOC Model? →</a:t>
            </a:r>
            <a:endParaRPr lang="en-GB"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23DF92A-5CB1-EC7B-F6BE-D97D3B423766}"/>
              </a:ext>
            </a:extLst>
          </p:cNvPr>
          <p:cNvSpPr>
            <a:spLocks noGrp="1"/>
          </p:cNvSpPr>
          <p:nvPr>
            <p:ph type="sldNum" sz="quarter" idx="5"/>
          </p:nvPr>
        </p:nvSpPr>
        <p:spPr/>
        <p:txBody>
          <a:bodyPr/>
          <a:lstStyle/>
          <a:p>
            <a:fld id="{799F45D2-1BE7-8847-84D0-AF8256124486}" type="slidenum">
              <a:rPr lang="en-GB" smtClean="0"/>
              <a:t>20</a:t>
            </a:fld>
            <a:endParaRPr lang="en-GB"/>
          </a:p>
        </p:txBody>
      </p:sp>
    </p:spTree>
    <p:extLst>
      <p:ext uri="{BB962C8B-B14F-4D97-AF65-F5344CB8AC3E}">
        <p14:creationId xmlns:p14="http://schemas.microsoft.com/office/powerpoint/2010/main" val="4058741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41CDF-999C-E314-EE99-2D188F0C0DB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6833E31-541B-5DB2-C33D-9B6C3F069FD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BBE5D8B-4ACC-7B60-69F6-E638773F5ABF}"/>
              </a:ext>
            </a:extLst>
          </p:cNvPr>
          <p:cNvSpPr>
            <a:spLocks noGrp="1"/>
          </p:cNvSpPr>
          <p:nvPr>
            <p:ph type="body" idx="1"/>
          </p:nvPr>
        </p:nvSpPr>
        <p:spPr/>
        <p:txBody>
          <a:bodyPr/>
          <a:lstStyle/>
          <a:p>
            <a:r>
              <a:rPr lang="en-GB" sz="1800" b="0" i="1" u="none" strike="noStrike" dirty="0">
                <a:solidFill>
                  <a:srgbClr val="000000"/>
                </a:solidFill>
                <a:effectLst/>
                <a:latin typeface="Arial" panose="020B0604020202020204" pitchFamily="34" charset="0"/>
              </a:rPr>
              <a:t>[Project Leader (EU Funded via EOSC)].</a:t>
            </a:r>
            <a:r>
              <a:rPr lang="en-GB" sz="1800" b="0" i="0" u="none" strike="noStrike" dirty="0">
                <a:solidFill>
                  <a:srgbClr val="000000"/>
                </a:solidFill>
                <a:effectLst/>
                <a:latin typeface="Arial" panose="020B0604020202020204" pitchFamily="34" charset="0"/>
              </a:rPr>
              <a:t> We led a project in 2021 that produced recommendations for the EOSC Association, recommendations for research libraries, and recommendations for other research stakeholders. We learned there, among other things, about the need for participatory science and the challenges related to data collected this way →</a:t>
            </a:r>
            <a:endParaRPr lang="en-US" sz="1600" dirty="0">
              <a:effectLst>
                <a:outerShdw blurRad="508000" dist="469900" dir="2400000" sx="90000" sy="90000" algn="ctr" rotWithShape="0">
                  <a:srgbClr val="000000">
                    <a:alpha val="43000"/>
                  </a:srgbClr>
                </a:outerShdw>
              </a:effectLst>
              <a:ea typeface="Arial"/>
              <a:cs typeface="Arial"/>
              <a:sym typeface="Arial"/>
            </a:endParaRPr>
          </a:p>
        </p:txBody>
      </p:sp>
      <p:sp>
        <p:nvSpPr>
          <p:cNvPr id="4" name="Foliennummernplatzhalter 3">
            <a:extLst>
              <a:ext uri="{FF2B5EF4-FFF2-40B4-BE49-F238E27FC236}">
                <a16:creationId xmlns:a16="http://schemas.microsoft.com/office/drawing/2014/main" id="{DDD0843E-D048-396F-12D8-4B0586007B42}"/>
              </a:ext>
            </a:extLst>
          </p:cNvPr>
          <p:cNvSpPr>
            <a:spLocks noGrp="1"/>
          </p:cNvSpPr>
          <p:nvPr>
            <p:ph type="sldNum" sz="quarter" idx="5"/>
          </p:nvPr>
        </p:nvSpPr>
        <p:spPr/>
        <p:txBody>
          <a:bodyPr/>
          <a:lstStyle/>
          <a:p>
            <a:fld id="{AB963C2B-690F-4BCB-B4A1-FC196DF2CC99}" type="slidenum">
              <a:rPr lang="de-DE" smtClean="0"/>
              <a:t>21</a:t>
            </a:fld>
            <a:endParaRPr lang="de-DE"/>
          </a:p>
        </p:txBody>
      </p:sp>
    </p:spTree>
    <p:extLst>
      <p:ext uri="{BB962C8B-B14F-4D97-AF65-F5344CB8AC3E}">
        <p14:creationId xmlns:p14="http://schemas.microsoft.com/office/powerpoint/2010/main" val="1064339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23AA4-4334-0FE1-4264-25724374F47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20923B-9BB7-61BD-E785-605F82D5556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FE633C4-5265-C5DE-0D56-430A2EC84272}"/>
              </a:ext>
            </a:extLst>
          </p:cNvPr>
          <p:cNvSpPr>
            <a:spLocks noGrp="1"/>
          </p:cNvSpPr>
          <p:nvPr>
            <p:ph type="body" idx="1"/>
          </p:nvPr>
        </p:nvSpPr>
        <p:spPr/>
        <p:txBody>
          <a:bodyPr/>
          <a:lstStyle/>
          <a:p>
            <a:r>
              <a:rPr lang="en-GB" sz="1800" b="0" i="1" u="none" strike="noStrike" dirty="0">
                <a:solidFill>
                  <a:srgbClr val="000000"/>
                </a:solidFill>
                <a:effectLst/>
                <a:latin typeface="Arial" panose="020B0604020202020204" pitchFamily="34" charset="0"/>
              </a:rPr>
              <a:t>[Project Partner (Horizon Europe)]</a:t>
            </a:r>
            <a:r>
              <a:rPr lang="en-GB" sz="1800" b="0" i="0" u="none" strike="noStrike" dirty="0">
                <a:solidFill>
                  <a:srgbClr val="000000"/>
                </a:solidFill>
                <a:effectLst/>
                <a:latin typeface="Arial" panose="020B0604020202020204" pitchFamily="34" charset="0"/>
              </a:rPr>
              <a:t>. We participated as a partner in a large citizen science project, Investigating Cookies and App GDPR Compliance.  Our project was awarded 1st Place in the </a:t>
            </a:r>
            <a:r>
              <a:rPr lang="en-GB" sz="1800" b="0" i="0" u="none" strike="noStrike" dirty="0" err="1">
                <a:solidFill>
                  <a:srgbClr val="000000"/>
                </a:solidFill>
                <a:effectLst/>
                <a:latin typeface="Arial" panose="020B0604020202020204" pitchFamily="34" charset="0"/>
              </a:rPr>
              <a:t>Piccaso</a:t>
            </a:r>
            <a:r>
              <a:rPr lang="en-GB" sz="1800" b="0" i="0" u="none" strike="noStrike" dirty="0">
                <a:solidFill>
                  <a:srgbClr val="000000"/>
                </a:solidFill>
                <a:effectLst/>
                <a:latin typeface="Arial" panose="020B0604020202020204" pitchFamily="34" charset="0"/>
              </a:rPr>
              <a:t> Privacy Awards, London 2022, competing against the UK‘s Information Commissioner Office, Price Waterhouse Cooper, and many other great organisations. In this project, we educated, tested and trained over 600 candidates; we managed 180+ selected volunteers; Changed behaviour for online activities; and Informed policymakers.→</a:t>
            </a:r>
            <a:endParaRPr lang="de-DE" sz="16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1CFD821E-F1B8-43EC-3AFA-EDB6A463CE48}"/>
              </a:ext>
            </a:extLst>
          </p:cNvPr>
          <p:cNvSpPr>
            <a:spLocks noGrp="1"/>
          </p:cNvSpPr>
          <p:nvPr>
            <p:ph type="sldNum" sz="quarter" idx="5"/>
          </p:nvPr>
        </p:nvSpPr>
        <p:spPr/>
        <p:txBody>
          <a:bodyPr/>
          <a:lstStyle/>
          <a:p>
            <a:fld id="{AB963C2B-690F-4BCB-B4A1-FC196DF2CC99}" type="slidenum">
              <a:rPr lang="de-DE" smtClean="0"/>
              <a:t>22</a:t>
            </a:fld>
            <a:endParaRPr lang="de-DE"/>
          </a:p>
        </p:txBody>
      </p:sp>
    </p:spTree>
    <p:extLst>
      <p:ext uri="{BB962C8B-B14F-4D97-AF65-F5344CB8AC3E}">
        <p14:creationId xmlns:p14="http://schemas.microsoft.com/office/powerpoint/2010/main" val="161855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182FE-818F-8664-BDD4-C9145890DB6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BB9A46C-68A0-FC1D-A400-64F9786EC1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B71EFC9-23FC-0F4A-C87D-6E0ADDE8191E}"/>
              </a:ext>
            </a:extLst>
          </p:cNvPr>
          <p:cNvSpPr>
            <a:spLocks noGrp="1"/>
          </p:cNvSpPr>
          <p:nvPr>
            <p:ph type="body" idx="1"/>
          </p:nvPr>
        </p:nvSpPr>
        <p:spPr/>
        <p:txBody>
          <a:bodyPr/>
          <a:lstStyle/>
          <a:p>
            <a:r>
              <a:rPr lang="en-GB" sz="1800" b="0" i="1" u="none" strike="noStrike" dirty="0">
                <a:solidFill>
                  <a:srgbClr val="000000"/>
                </a:solidFill>
                <a:effectLst/>
                <a:latin typeface="Arial" panose="020B0604020202020204" pitchFamily="34" charset="0"/>
              </a:rPr>
              <a:t>[Project Partner &amp; Consultant (Erasmus+)]</a:t>
            </a:r>
            <a:r>
              <a:rPr lang="en-GB" sz="1800" b="0" i="0" u="none" strike="noStrike" dirty="0">
                <a:solidFill>
                  <a:srgbClr val="000000"/>
                </a:solidFill>
                <a:effectLst/>
                <a:latin typeface="Arial" panose="020B0604020202020204" pitchFamily="34" charset="0"/>
              </a:rPr>
              <a:t>. We implemented 5 BESPOC Models. 300 hours of consultancy for senior university management, researchers, research managers, and librarians. We produced concrete institutional changes. This project was evaluated when we closed it at 90 points out of 100 by the Erasmus+ team. →</a:t>
            </a:r>
            <a:endParaRPr lang="de-DE" sz="16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DAC5C07B-4146-C288-A74B-E649AB9DE9F7}"/>
              </a:ext>
            </a:extLst>
          </p:cNvPr>
          <p:cNvSpPr>
            <a:spLocks noGrp="1"/>
          </p:cNvSpPr>
          <p:nvPr>
            <p:ph type="sldNum" sz="quarter" idx="5"/>
          </p:nvPr>
        </p:nvSpPr>
        <p:spPr/>
        <p:txBody>
          <a:bodyPr/>
          <a:lstStyle/>
          <a:p>
            <a:fld id="{AB963C2B-690F-4BCB-B4A1-FC196DF2CC99}" type="slidenum">
              <a:rPr lang="de-DE" smtClean="0"/>
              <a:t>23</a:t>
            </a:fld>
            <a:endParaRPr lang="de-DE"/>
          </a:p>
        </p:txBody>
      </p:sp>
    </p:spTree>
    <p:extLst>
      <p:ext uri="{BB962C8B-B14F-4D97-AF65-F5344CB8AC3E}">
        <p14:creationId xmlns:p14="http://schemas.microsoft.com/office/powerpoint/2010/main" val="1329505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00CE-528B-DE4B-8A93-FDC0FC58FA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F703BE-446C-25C7-D51B-91E04AC05B8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9EDAC9-1B30-1A24-3946-01EF6954F192}"/>
              </a:ext>
            </a:extLst>
          </p:cNvPr>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Further experience: I am the founder, and I was the chair of 2 Working Groups: LIBER Citizen Science Working Group (2019-2025) and ECSA Citizen Science at Universities (2020-2022). Member of Academic Organizing Committees: Sorbonne Declaration of Research Data Rights (2018-2020), OAI CERN-</a:t>
            </a:r>
            <a:r>
              <a:rPr lang="en-GB" sz="1800" b="0" i="0" u="none" strike="noStrike" dirty="0" err="1">
                <a:solidFill>
                  <a:srgbClr val="000000"/>
                </a:solidFill>
                <a:effectLst/>
                <a:latin typeface="Arial" panose="020B0604020202020204" pitchFamily="34" charset="0"/>
              </a:rPr>
              <a:t>Uni.Geneva</a:t>
            </a:r>
            <a:r>
              <a:rPr lang="en-GB" sz="1800" b="0" i="0" u="none" strike="noStrike" dirty="0">
                <a:solidFill>
                  <a:srgbClr val="000000"/>
                </a:solidFill>
                <a:effectLst/>
                <a:latin typeface="Arial" panose="020B0604020202020204" pitchFamily="34" charset="0"/>
              </a:rPr>
              <a:t> Workshop on Open Science (2018-present), EARMA Open Science Thematic Group (2023-present). </a:t>
            </a:r>
            <a:endParaRPr lang="en-GB" sz="1400" b="0" dirty="0">
              <a:effectLst/>
            </a:endParaRPr>
          </a:p>
          <a:p>
            <a:pPr rtl="0">
              <a:spcAft>
                <a:spcPts val="600"/>
              </a:spcAft>
            </a:pPr>
            <a:r>
              <a:rPr lang="en-GB" sz="1800" b="0" i="0" u="none" strike="noStrike" dirty="0">
                <a:solidFill>
                  <a:srgbClr val="000000"/>
                </a:solidFill>
                <a:effectLst/>
                <a:latin typeface="Arial" panose="020B0604020202020204" pitchFamily="34" charset="0"/>
              </a:rPr>
              <a:t>We learned from all these experiences and continued improving the BESPOC model to make it easier to implement. (3:00 |14:00) →</a:t>
            </a:r>
            <a:endParaRPr lang="en-GB" sz="1400" b="0" dirty="0">
              <a:effectLst/>
            </a:endParaRPr>
          </a:p>
        </p:txBody>
      </p:sp>
      <p:sp>
        <p:nvSpPr>
          <p:cNvPr id="4" name="Foliennummernplatzhalter 3">
            <a:extLst>
              <a:ext uri="{FF2B5EF4-FFF2-40B4-BE49-F238E27FC236}">
                <a16:creationId xmlns:a16="http://schemas.microsoft.com/office/drawing/2014/main" id="{DF7EADCD-D8F2-53FC-9CF6-57037D64B458}"/>
              </a:ext>
            </a:extLst>
          </p:cNvPr>
          <p:cNvSpPr>
            <a:spLocks noGrp="1"/>
          </p:cNvSpPr>
          <p:nvPr>
            <p:ph type="sldNum" sz="quarter" idx="5"/>
          </p:nvPr>
        </p:nvSpPr>
        <p:spPr/>
        <p:txBody>
          <a:bodyPr/>
          <a:lstStyle/>
          <a:p>
            <a:fld id="{AB963C2B-690F-4BCB-B4A1-FC196DF2CC99}" type="slidenum">
              <a:rPr lang="de-DE" smtClean="0"/>
              <a:t>24</a:t>
            </a:fld>
            <a:endParaRPr lang="de-DE"/>
          </a:p>
        </p:txBody>
      </p:sp>
    </p:spTree>
    <p:extLst>
      <p:ext uri="{BB962C8B-B14F-4D97-AF65-F5344CB8AC3E}">
        <p14:creationId xmlns:p14="http://schemas.microsoft.com/office/powerpoint/2010/main" val="2901190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So, how to get started if you want your organisation to practice Engaged Research?→</a:t>
            </a:r>
            <a:endParaRPr lang="en-GB" sz="1600" dirty="0"/>
          </a:p>
        </p:txBody>
      </p:sp>
      <p:sp>
        <p:nvSpPr>
          <p:cNvPr id="4" name="Slide Number Placeholder 3"/>
          <p:cNvSpPr>
            <a:spLocks noGrp="1"/>
          </p:cNvSpPr>
          <p:nvPr>
            <p:ph type="sldNum" sz="quarter" idx="5"/>
          </p:nvPr>
        </p:nvSpPr>
        <p:spPr/>
        <p:txBody>
          <a:bodyPr/>
          <a:lstStyle/>
          <a:p>
            <a:fld id="{799F45D2-1BE7-8847-84D0-AF8256124486}" type="slidenum">
              <a:rPr lang="en-GB" smtClean="0"/>
              <a:t>25</a:t>
            </a:fld>
            <a:endParaRPr lang="en-GB"/>
          </a:p>
        </p:txBody>
      </p:sp>
    </p:spTree>
    <p:extLst>
      <p:ext uri="{BB962C8B-B14F-4D97-AF65-F5344CB8AC3E}">
        <p14:creationId xmlns:p14="http://schemas.microsoft.com/office/powerpoint/2010/main" val="1055808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a1b85b014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a1b85b014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Let‘s now go briefly through each of the BESPOC modules.→</a:t>
            </a:r>
            <a:endParaRPr lang="en-GB" sz="1800" dirty="0"/>
          </a:p>
        </p:txBody>
      </p:sp>
    </p:spTree>
    <p:extLst>
      <p:ext uri="{BB962C8B-B14F-4D97-AF65-F5344CB8AC3E}">
        <p14:creationId xmlns:p14="http://schemas.microsoft.com/office/powerpoint/2010/main" val="980012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Policy &amp; Development Plans. This module focuses on developing and periodically updating policies specific to Engaged Research and participatory science, aiming to institutionalise these practices within academic settings. It ensures the effective communication and engagement of these policies across the institution.→</a:t>
            </a:r>
            <a:endParaRPr lang="en-GB" sz="1800" dirty="0"/>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Activities Portal. Acting as a central hub, the Activities Portal facilitates the transformation of policies into actionable projects and campaigns. It supports project engagement, dissemination, and collaboration, serving as a vital resource for citizen science endeavours.→</a:t>
            </a:r>
            <a:endParaRPr lang="en-GB" sz="1800" dirty="0"/>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4277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Partnership Frameworks. BESPOC emphasises establishing collaborative relationships with various stakeholders, outlining these partnerships' structure, roles, responsibilities, and objectives. This framework enhances the impact of participatory science both in academia and in broader society.→</a:t>
            </a:r>
            <a:endParaRPr lang="en-GB" sz="1800" dirty="0"/>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621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Let’s start with a very short introduction to what Science Engagement means →</a:t>
            </a:r>
            <a:endParaRPr lang="en-GB" sz="1600" dirty="0"/>
          </a:p>
        </p:txBody>
      </p:sp>
      <p:sp>
        <p:nvSpPr>
          <p:cNvPr id="4" name="Slide Number Placeholder 3"/>
          <p:cNvSpPr>
            <a:spLocks noGrp="1"/>
          </p:cNvSpPr>
          <p:nvPr>
            <p:ph type="sldNum" sz="quarter" idx="5"/>
          </p:nvPr>
        </p:nvSpPr>
        <p:spPr/>
        <p:txBody>
          <a:bodyPr/>
          <a:lstStyle/>
          <a:p>
            <a:fld id="{799F45D2-1BE7-8847-84D0-AF8256124486}" type="slidenum">
              <a:rPr lang="en-GB" smtClean="0"/>
              <a:t>3</a:t>
            </a:fld>
            <a:endParaRPr lang="en-GB"/>
          </a:p>
        </p:txBody>
      </p:sp>
    </p:spTree>
    <p:extLst>
      <p:ext uri="{BB962C8B-B14F-4D97-AF65-F5344CB8AC3E}">
        <p14:creationId xmlns:p14="http://schemas.microsoft.com/office/powerpoint/2010/main" val="4032280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Templates for Participatory Science Projects. This resource provides essential (almost) ready-to-use resources for initiating and executing participatory science projects. It includes consent forms, data collection sheets, safety protocols, ethical compliance tools, effective communication templates, and more. (Pause). Spoiler alert! At SKS, we also want to enable a community-driven BESPOC Repository to start sharing such templates!→</a:t>
            </a:r>
            <a:endParaRPr lang="en-GB" sz="1800" dirty="0"/>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037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Specific Engaged Research Communication. This module addresses the unique challenges of communicating complex research to non-professionals. It promotes accessibility, engagement, and two-way communication, fostering transparency and adherence to OS principles.→</a:t>
            </a:r>
            <a:endParaRPr lang="en-GB" sz="1800" dirty="0"/>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3808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Research Management &amp; Administration Connector. This connector integrates CS activities with existing research management systems and offices, facilitating efficient workflows, policy integration, and enhanced support for citizen science projects within the institution.→</a:t>
            </a:r>
            <a:endParaRPr dirty="0"/>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7922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Gateway to Society. It empowers the population to shape research priorities and ensure research findings inform policymaking. It strengthens the connections between research activities and decision-making processes. This module fits very well with President von der Leyen's mission letter to Commissioner </a:t>
            </a:r>
            <a:r>
              <a:rPr lang="en-GB" sz="1800" b="0" i="0" u="none" strike="noStrike" dirty="0" err="1">
                <a:solidFill>
                  <a:srgbClr val="000000"/>
                </a:solidFill>
                <a:effectLst/>
                <a:latin typeface="Arial" panose="020B0604020202020204" pitchFamily="34" charset="0"/>
              </a:rPr>
              <a:t>Zaharieva</a:t>
            </a:r>
            <a:r>
              <a:rPr lang="en-GB" sz="1800" b="0" i="0" u="none" strike="noStrike" dirty="0">
                <a:solidFill>
                  <a:srgbClr val="000000"/>
                </a:solidFill>
                <a:effectLst/>
                <a:latin typeface="Arial" panose="020B0604020202020204" pitchFamily="34" charset="0"/>
              </a:rPr>
              <a:t>. →</a:t>
            </a:r>
            <a:endParaRPr lang="en-GB" sz="1800" dirty="0"/>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0923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Legal &amp; Safety Office Connector. It ensures legal and safety compliance in participatory science projects and research engagement activities. It facilitates understanding and responses to legal and safety matters and safeguards participants, researchers, and the institution.→ </a:t>
            </a:r>
            <a:endParaRPr lang="en-GB" sz="1800" dirty="0"/>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1527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Finally, the Communities Builder. Focused on cultivating sustainable communities around Engaged Research (well-maintained bridges beyond projects). It supports the development of and the transition from Communities of Interest to Communities of Knowledge and to Communities of Practice, encouraging personal and collective growth within these communities.(6:00 | 20:00)→</a:t>
            </a:r>
            <a:endParaRPr lang="en-GB" sz="1800" dirty="0"/>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26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7095-5234-730C-E7EF-B5F89322F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D5381-F9FF-F03E-7474-6E1C6D896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E697A-1011-6504-68A0-52F2197727E6}"/>
              </a:ext>
            </a:extLst>
          </p:cNvPr>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Let’s look at some examples of BESPOC Implementations.→</a:t>
            </a:r>
            <a:endParaRPr lang="en-GB"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241E39-45D4-21A4-53D2-4EB555607465}"/>
              </a:ext>
            </a:extLst>
          </p:cNvPr>
          <p:cNvSpPr>
            <a:spLocks noGrp="1"/>
          </p:cNvSpPr>
          <p:nvPr>
            <p:ph type="sldNum" sz="quarter" idx="5"/>
          </p:nvPr>
        </p:nvSpPr>
        <p:spPr/>
        <p:txBody>
          <a:bodyPr/>
          <a:lstStyle/>
          <a:p>
            <a:fld id="{799F45D2-1BE7-8847-84D0-AF8256124486}" type="slidenum">
              <a:rPr lang="en-GB" smtClean="0"/>
              <a:t>36</a:t>
            </a:fld>
            <a:endParaRPr lang="en-GB"/>
          </a:p>
        </p:txBody>
      </p:sp>
    </p:spTree>
    <p:extLst>
      <p:ext uri="{BB962C8B-B14F-4D97-AF65-F5344CB8AC3E}">
        <p14:creationId xmlns:p14="http://schemas.microsoft.com/office/powerpoint/2010/main" val="974155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To illustrate this, I am using the example of the BESPOC implementation in the Baltic Region (Estonia, Latvia, and Lithuania).→</a:t>
            </a:r>
            <a:endParaRPr lang="en-GB" sz="1800" dirty="0"/>
          </a:p>
        </p:txBody>
      </p:sp>
      <p:sp>
        <p:nvSpPr>
          <p:cNvPr id="4" name="Slide Number Placeholder 3"/>
          <p:cNvSpPr>
            <a:spLocks noGrp="1"/>
          </p:cNvSpPr>
          <p:nvPr>
            <p:ph type="sldNum" sz="quarter" idx="5"/>
          </p:nvPr>
        </p:nvSpPr>
        <p:spPr/>
        <p:txBody>
          <a:bodyPr/>
          <a:lstStyle/>
          <a:p>
            <a:fld id="{799F45D2-1BE7-8847-84D0-AF8256124486}" type="slidenum">
              <a:rPr lang="en-GB" smtClean="0"/>
              <a:t>37</a:t>
            </a:fld>
            <a:endParaRPr lang="en-GB"/>
          </a:p>
        </p:txBody>
      </p:sp>
    </p:spTree>
    <p:extLst>
      <p:ext uri="{BB962C8B-B14F-4D97-AF65-F5344CB8AC3E}">
        <p14:creationId xmlns:p14="http://schemas.microsoft.com/office/powerpoint/2010/main" val="11472574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A few words about the </a:t>
            </a:r>
            <a:r>
              <a:rPr lang="en-GB" sz="1800" b="0" i="0" u="none" strike="noStrike" dirty="0" err="1">
                <a:solidFill>
                  <a:srgbClr val="000000"/>
                </a:solidFill>
                <a:effectLst/>
                <a:latin typeface="Arial" panose="020B0604020202020204" pitchFamily="34" charset="0"/>
              </a:rPr>
              <a:t>LibOCS</a:t>
            </a:r>
            <a:r>
              <a:rPr lang="en-GB" sz="1800" b="0" i="0" u="none" strike="noStrike" dirty="0">
                <a:solidFill>
                  <a:srgbClr val="000000"/>
                </a:solidFill>
                <a:effectLst/>
                <a:latin typeface="Arial" panose="020B0604020202020204" pitchFamily="34" charset="0"/>
              </a:rPr>
              <a:t> project, which offered the financial means for the BESPOC implementations. It was funded under the Erasmus+ framework. It started in January 2022 and finished in June 2024. Led by Tartu University Library in Estonia, it involved five academic institutions: the University of Tartu Library, </a:t>
            </a:r>
            <a:r>
              <a:rPr lang="en-GB" sz="1800" b="0" i="0" u="none" strike="noStrike" dirty="0" err="1">
                <a:solidFill>
                  <a:srgbClr val="000000"/>
                </a:solidFill>
                <a:effectLst/>
                <a:latin typeface="Arial" panose="020B0604020202020204" pitchFamily="34" charset="0"/>
              </a:rPr>
              <a:t>TalTech</a:t>
            </a:r>
            <a:r>
              <a:rPr lang="en-GB" sz="1800" b="0" i="0" u="none" strike="noStrike" dirty="0">
                <a:solidFill>
                  <a:srgbClr val="000000"/>
                </a:solidFill>
                <a:effectLst/>
                <a:latin typeface="Arial" panose="020B0604020202020204" pitchFamily="34" charset="0"/>
              </a:rPr>
              <a:t>, the University of Latvia, Kaunas Technological University, and Vytautas Magnus University. →</a:t>
            </a:r>
            <a:endParaRPr lang="en-GB" sz="1800" dirty="0"/>
          </a:p>
        </p:txBody>
      </p:sp>
      <p:sp>
        <p:nvSpPr>
          <p:cNvPr id="4" name="Slide Number Placeholder 3"/>
          <p:cNvSpPr>
            <a:spLocks noGrp="1"/>
          </p:cNvSpPr>
          <p:nvPr>
            <p:ph type="sldNum" sz="quarter" idx="5"/>
          </p:nvPr>
        </p:nvSpPr>
        <p:spPr/>
        <p:txBody>
          <a:bodyPr/>
          <a:lstStyle/>
          <a:p>
            <a:fld id="{799F45D2-1BE7-8847-84D0-AF8256124486}" type="slidenum">
              <a:rPr lang="en-GB" smtClean="0"/>
              <a:t>38</a:t>
            </a:fld>
            <a:endParaRPr lang="en-GB"/>
          </a:p>
        </p:txBody>
      </p:sp>
    </p:spTree>
    <p:extLst>
      <p:ext uri="{BB962C8B-B14F-4D97-AF65-F5344CB8AC3E}">
        <p14:creationId xmlns:p14="http://schemas.microsoft.com/office/powerpoint/2010/main" val="2122937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29d793c036_0_3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29d793c036_0_3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As you can see, the BESPOC implementation was contained in 6 large activities and communicated through 2 multiplier events that aimed to inspire other organisations.→</a:t>
            </a:r>
            <a:endParaRPr lang="en-GB" sz="1800" dirty="0">
              <a:solidFill>
                <a:schemeClr val="dk1"/>
              </a:solidFill>
            </a:endParaRPr>
          </a:p>
        </p:txBody>
      </p:sp>
    </p:spTree>
    <p:extLst>
      <p:ext uri="{BB962C8B-B14F-4D97-AF65-F5344CB8AC3E}">
        <p14:creationId xmlns:p14="http://schemas.microsoft.com/office/powerpoint/2010/main" val="327643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Two strands: Engagement for Education and Engagement for Research.→</a:t>
            </a:r>
          </a:p>
          <a:p>
            <a:pPr rtl="0">
              <a:spcAft>
                <a:spcPts val="600"/>
              </a:spcAft>
            </a:pPr>
            <a:r>
              <a:rPr lang="en-GB" sz="1800" b="0" i="0" u="none" strike="noStrike" dirty="0">
                <a:solidFill>
                  <a:srgbClr val="000000"/>
                </a:solidFill>
                <a:effectLst/>
                <a:latin typeface="Arial" panose="020B0604020202020204" pitchFamily="34" charset="0"/>
              </a:rPr>
              <a:t>Universities traditionally engage with the public to enhance their educational missions. They aim to recruit diverse and talented students, enrich learning experiences with practical applications, and build meaningful partnerships, </a:t>
            </a:r>
            <a:r>
              <a:rPr lang="en-GB" sz="1800" b="0" i="0" u="none" strike="sngStrike" dirty="0">
                <a:solidFill>
                  <a:srgbClr val="000000"/>
                </a:solidFill>
                <a:effectLst/>
                <a:latin typeface="Arial" panose="020B0604020202020204" pitchFamily="34" charset="0"/>
              </a:rPr>
              <a:t>such as internships and knowledge exchange</a:t>
            </a:r>
            <a:r>
              <a:rPr lang="en-GB" sz="1800" b="0" i="0" u="none" strike="noStrike" dirty="0">
                <a:solidFill>
                  <a:srgbClr val="000000"/>
                </a:solidFill>
                <a:effectLst/>
                <a:latin typeface="Arial" panose="020B0604020202020204" pitchFamily="34" charset="0"/>
              </a:rPr>
              <a:t>. Also, promoting lifelong learning and cultivating educational engagement are essential in advancing their mission as higher educators. In terms of education, the purpose of a university for engaging with the public is clear, and it’s not the topic of this presentation. →</a:t>
            </a:r>
            <a:endParaRPr lang="en-GB" sz="1400" b="0" dirty="0">
              <a:effectLst/>
            </a:endParaRPr>
          </a:p>
          <a:p>
            <a:pPr rtl="0">
              <a:spcAft>
                <a:spcPts val="600"/>
              </a:spcAft>
            </a:pPr>
            <a:r>
              <a:rPr lang="en-GB" sz="1800" b="0" i="0" u="none" strike="noStrike" dirty="0">
                <a:solidFill>
                  <a:srgbClr val="000000"/>
                </a:solidFill>
                <a:effectLst/>
                <a:latin typeface="Arial" panose="020B0604020202020204" pitchFamily="34" charset="0"/>
              </a:rPr>
              <a:t>But what about the need for universities to engage with the public on their research mission? Universities must engage with society to ensure their research advances knowledge, addresses real-world challenges, and prepares societies to accommodate changes. They meet societal needs by promoting and transferring new knowledge and creating impactful solutions through evidence adoption. Engaging the public in participatory science fosters a deeper connection and understanding. </a:t>
            </a:r>
            <a:r>
              <a:rPr lang="en-GB" sz="1800" b="0" i="0" u="none" strike="sngStrike" dirty="0">
                <a:solidFill>
                  <a:srgbClr val="000000"/>
                </a:solidFill>
                <a:effectLst/>
                <a:latin typeface="Arial" panose="020B0604020202020204" pitchFamily="34" charset="0"/>
              </a:rPr>
              <a:t>Building partnerships strengthens support for change and enriches research agendas</a:t>
            </a:r>
            <a:r>
              <a:rPr lang="en-GB" sz="1800" b="0" i="0" u="none" strike="noStrike" dirty="0">
                <a:solidFill>
                  <a:srgbClr val="000000"/>
                </a:solidFill>
                <a:effectLst/>
                <a:latin typeface="Arial" panose="020B0604020202020204" pitchFamily="34" charset="0"/>
              </a:rPr>
              <a:t>. This playbook is essential for fulfilling the research mission of universities. I am sure you are convinced about that when you work pre-award to write the “impact” sections and post-award, to reach impact. Yet, not all universities are ready to embrace this complexity. Now it’s time to support this change towards what we call Engaged Research. →</a:t>
            </a:r>
            <a:endParaRPr lang="en-GB" sz="1400" b="0" dirty="0">
              <a:effectLst/>
            </a:endParaRPr>
          </a:p>
          <a:p>
            <a:pPr rtl="0">
              <a:spcAft>
                <a:spcPts val="600"/>
              </a:spcAft>
            </a:pPr>
            <a:r>
              <a:rPr lang="en-GB" sz="1800" b="0" i="0" u="none" strike="noStrike" dirty="0">
                <a:solidFill>
                  <a:srgbClr val="000000"/>
                </a:solidFill>
                <a:effectLst/>
                <a:latin typeface="Arial" panose="020B0604020202020204" pitchFamily="34" charset="0"/>
              </a:rPr>
              <a:t>BESPOC is a model addressing that:  Public Engagement for Research!  (02:30)→</a:t>
            </a:r>
            <a:endParaRPr lang="en-GB" sz="1400" b="0" dirty="0">
              <a:effectLst/>
            </a:endParaRPr>
          </a:p>
        </p:txBody>
      </p:sp>
      <p:sp>
        <p:nvSpPr>
          <p:cNvPr id="4" name="Slide Number Placeholder 3"/>
          <p:cNvSpPr>
            <a:spLocks noGrp="1"/>
          </p:cNvSpPr>
          <p:nvPr>
            <p:ph type="sldNum" sz="quarter" idx="5"/>
          </p:nvPr>
        </p:nvSpPr>
        <p:spPr/>
        <p:txBody>
          <a:bodyPr/>
          <a:lstStyle/>
          <a:p>
            <a:fld id="{799F45D2-1BE7-8847-84D0-AF8256124486}" type="slidenum">
              <a:rPr lang="en-GB" smtClean="0"/>
              <a:t>4</a:t>
            </a:fld>
            <a:endParaRPr lang="en-GB"/>
          </a:p>
        </p:txBody>
      </p:sp>
    </p:spTree>
    <p:extLst>
      <p:ext uri="{BB962C8B-B14F-4D97-AF65-F5344CB8AC3E}">
        <p14:creationId xmlns:p14="http://schemas.microsoft.com/office/powerpoint/2010/main" val="91143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0e80213f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The BESPOC implementation had two distinct phases: (1) the pre-implementation phase, which included consultations and state-of-play analysis and (2) the implementation phase, which included establishing each university‘s priorities and custom workshops, and recruiting diverse participants from the university management for contributing to the implementation. We then implemented the BESPOC modules, and we established an analytical framework to identify our impact.→</a:t>
            </a:r>
            <a:endParaRPr lang="en-GB" sz="1800" dirty="0"/>
          </a:p>
        </p:txBody>
      </p:sp>
      <p:sp>
        <p:nvSpPr>
          <p:cNvPr id="105" name="Google Shape;105;g20e80213f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Aft>
                <a:spcPts val="600"/>
              </a:spcAft>
            </a:pPr>
            <a:r>
              <a:rPr lang="en-GB" sz="1800" b="0" i="0" u="none" strike="noStrike" dirty="0">
                <a:solidFill>
                  <a:srgbClr val="000000"/>
                </a:solidFill>
                <a:effectLst/>
                <a:latin typeface="Arial" panose="020B0604020202020204" pitchFamily="34" charset="0"/>
              </a:rPr>
              <a:t>We proudly report that the BESPOC implementation received a 9.2 score on an internal evaluation, and the </a:t>
            </a:r>
            <a:r>
              <a:rPr lang="en-GB" sz="1800" b="0" i="0" u="none" strike="noStrike" dirty="0" err="1">
                <a:solidFill>
                  <a:srgbClr val="000000"/>
                </a:solidFill>
                <a:effectLst/>
                <a:latin typeface="Arial" panose="020B0604020202020204" pitchFamily="34" charset="0"/>
              </a:rPr>
              <a:t>LibOCS</a:t>
            </a:r>
            <a:r>
              <a:rPr lang="en-GB" sz="1800" b="0" i="0" u="none" strike="noStrike" dirty="0">
                <a:solidFill>
                  <a:srgbClr val="000000"/>
                </a:solidFill>
                <a:effectLst/>
                <a:latin typeface="Arial" panose="020B0604020202020204" pitchFamily="34" charset="0"/>
              </a:rPr>
              <a:t> (the project) final evaluation—by the ERASMUS+ experts—received 90 points out of 100. In fact, they interviewed the project leader, </a:t>
            </a:r>
            <a:r>
              <a:rPr lang="en-GB" sz="1800" b="0" i="0" u="none" strike="noStrike" dirty="0" err="1">
                <a:solidFill>
                  <a:srgbClr val="000000"/>
                </a:solidFill>
                <a:effectLst/>
                <a:latin typeface="Arial" panose="020B0604020202020204" pitchFamily="34" charset="0"/>
              </a:rPr>
              <a:t>Liisi</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Lembinen</a:t>
            </a:r>
            <a:r>
              <a:rPr lang="en-GB" sz="1800" b="0" i="0" u="none" strike="noStrike" dirty="0">
                <a:solidFill>
                  <a:srgbClr val="000000"/>
                </a:solidFill>
                <a:effectLst/>
                <a:latin typeface="Arial" panose="020B0604020202020204" pitchFamily="34" charset="0"/>
              </a:rPr>
              <a:t>, from Tartu University, to learn how we scored that high.→</a:t>
            </a:r>
            <a:endParaRPr lang="en-GB" sz="1800" b="0" dirty="0">
              <a:effectLst/>
            </a:endParaRPr>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0428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Aft>
                <a:spcPts val="600"/>
              </a:spcAft>
            </a:pPr>
            <a:r>
              <a:rPr lang="en-GB" sz="1800" b="0" i="0" u="none" strike="noStrike" dirty="0">
                <a:solidFill>
                  <a:srgbClr val="000000"/>
                </a:solidFill>
                <a:effectLst/>
                <a:latin typeface="Arial" panose="020B0604020202020204" pitchFamily="34" charset="0"/>
              </a:rPr>
              <a:t>I‘d like to highlight one of the project milestones: investigating the changes we affected by implementing BESPOC at these five universities. For this, we analysed the implementation processes and milestones we achieved, observed the institutional changes we triggered, assessed our impact, and identified the challenges and the next steps. All of these were wrapped in conclusions published in a report available in </a:t>
            </a:r>
            <a:r>
              <a:rPr lang="en-GB" sz="1800" b="0" i="0" u="none" strike="noStrike" dirty="0" err="1">
                <a:solidFill>
                  <a:srgbClr val="000000"/>
                </a:solidFill>
                <a:effectLst/>
                <a:latin typeface="Arial" panose="020B0604020202020204" pitchFamily="34" charset="0"/>
              </a:rPr>
              <a:t>Zenodo</a:t>
            </a:r>
            <a:r>
              <a:rPr lang="en-GB" sz="1800" b="0" i="0" u="none" strike="noStrike" dirty="0">
                <a:solidFill>
                  <a:srgbClr val="000000"/>
                </a:solidFill>
                <a:effectLst/>
                <a:latin typeface="Arial" panose="020B0604020202020204" pitchFamily="34" charset="0"/>
              </a:rPr>
              <a:t> under the displayed DOI.→</a:t>
            </a:r>
            <a:endParaRPr lang="en-GB" sz="1800" b="0" dirty="0">
              <a:effectLst/>
            </a:endParaRPr>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9677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Aft>
                <a:spcPts val="600"/>
              </a:spcAft>
            </a:pPr>
            <a:r>
              <a:rPr lang="en-GB" sz="1800" b="0" i="0" u="none" strike="noStrike" dirty="0">
                <a:solidFill>
                  <a:srgbClr val="000000"/>
                </a:solidFill>
                <a:effectLst/>
                <a:latin typeface="Arial" panose="020B0604020202020204" pitchFamily="34" charset="0"/>
              </a:rPr>
              <a:t>The cross-institutional analysis that I mentioned recognised each university's unique specificity and priorities. The BESPOC implementation focused on valuing collaboration over competition, encouraging mutual support, sharing practices, and engaging in meaningful dialogue. This analysis was not used as an opportunity to compete or compare institutions. Rather, the opposite, we used it to share lessons learned during the BESPOC implementations.→</a:t>
            </a:r>
            <a:endParaRPr lang="en-GB" sz="1800" b="0" dirty="0">
              <a:effectLst/>
            </a:endParaRPr>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5830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You can access all our outcomes, including milestones, papers, and a five-module Self-Paced Training on Citizen Science at libraries, by going to our stand-alone </a:t>
            </a:r>
            <a:r>
              <a:rPr lang="en-GB" sz="1800" b="0" i="0" u="none" strike="noStrike" dirty="0" err="1">
                <a:solidFill>
                  <a:srgbClr val="000000"/>
                </a:solidFill>
                <a:effectLst/>
                <a:latin typeface="Arial" panose="020B0604020202020204" pitchFamily="34" charset="0"/>
              </a:rPr>
              <a:t>Zenodo</a:t>
            </a:r>
            <a:r>
              <a:rPr lang="en-GB" sz="1800" b="0" i="0" u="none" strike="noStrike" dirty="0">
                <a:solidFill>
                  <a:srgbClr val="000000"/>
                </a:solidFill>
                <a:effectLst/>
                <a:latin typeface="Arial" panose="020B0604020202020204" pitchFamily="34" charset="0"/>
              </a:rPr>
              <a:t> collection that we maintain as part of the project.→ </a:t>
            </a:r>
            <a:endParaRPr lang="en-GB" sz="1800" b="0" dirty="0">
              <a:effectLst/>
            </a:endParaRPr>
          </a:p>
        </p:txBody>
      </p:sp>
      <p:sp>
        <p:nvSpPr>
          <p:cNvPr id="4" name="Slide Number Placeholder 3"/>
          <p:cNvSpPr>
            <a:spLocks noGrp="1"/>
          </p:cNvSpPr>
          <p:nvPr>
            <p:ph type="sldNum" sz="quarter" idx="5"/>
          </p:nvPr>
        </p:nvSpPr>
        <p:spPr/>
        <p:txBody>
          <a:bodyPr/>
          <a:lstStyle/>
          <a:p>
            <a:fld id="{799F45D2-1BE7-8847-84D0-AF8256124486}" type="slidenum">
              <a:rPr lang="en-GB" smtClean="0"/>
              <a:t>44</a:t>
            </a:fld>
            <a:endParaRPr lang="en-GB"/>
          </a:p>
        </p:txBody>
      </p:sp>
    </p:spTree>
    <p:extLst>
      <p:ext uri="{BB962C8B-B14F-4D97-AF65-F5344CB8AC3E}">
        <p14:creationId xmlns:p14="http://schemas.microsoft.com/office/powerpoint/2010/main" val="3624016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Or, if you prefer this way, you can learn more about our work through these links. (5:00 | 25:00)→</a:t>
            </a:r>
            <a:endParaRPr lang="en-GB" sz="1800" b="0" dirty="0">
              <a:effectLst/>
            </a:endParaRPr>
          </a:p>
        </p:txBody>
      </p:sp>
      <p:sp>
        <p:nvSpPr>
          <p:cNvPr id="4" name="Slide Number Placeholder 3"/>
          <p:cNvSpPr>
            <a:spLocks noGrp="1"/>
          </p:cNvSpPr>
          <p:nvPr>
            <p:ph type="sldNum" sz="quarter" idx="5"/>
          </p:nvPr>
        </p:nvSpPr>
        <p:spPr/>
        <p:txBody>
          <a:bodyPr/>
          <a:lstStyle/>
          <a:p>
            <a:fld id="{799F45D2-1BE7-8847-84D0-AF8256124486}" type="slidenum">
              <a:rPr lang="en-GB" smtClean="0"/>
              <a:t>45</a:t>
            </a:fld>
            <a:endParaRPr lang="en-GB"/>
          </a:p>
        </p:txBody>
      </p:sp>
    </p:spTree>
    <p:extLst>
      <p:ext uri="{BB962C8B-B14F-4D97-AF65-F5344CB8AC3E}">
        <p14:creationId xmlns:p14="http://schemas.microsoft.com/office/powerpoint/2010/main" val="3203791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CONCLUSIONS →</a:t>
            </a:r>
            <a:endParaRPr lang="en-GB" sz="1600" dirty="0"/>
          </a:p>
        </p:txBody>
      </p:sp>
      <p:sp>
        <p:nvSpPr>
          <p:cNvPr id="4" name="Slide Number Placeholder 3"/>
          <p:cNvSpPr>
            <a:spLocks noGrp="1"/>
          </p:cNvSpPr>
          <p:nvPr>
            <p:ph type="sldNum" sz="quarter" idx="5"/>
          </p:nvPr>
        </p:nvSpPr>
        <p:spPr/>
        <p:txBody>
          <a:bodyPr/>
          <a:lstStyle/>
          <a:p>
            <a:fld id="{799F45D2-1BE7-8847-84D0-AF8256124486}" type="slidenum">
              <a:rPr lang="en-GB" smtClean="0"/>
              <a:t>46</a:t>
            </a:fld>
            <a:endParaRPr lang="en-GB"/>
          </a:p>
        </p:txBody>
      </p:sp>
    </p:spTree>
    <p:extLst>
      <p:ext uri="{BB962C8B-B14F-4D97-AF65-F5344CB8AC3E}">
        <p14:creationId xmlns:p14="http://schemas.microsoft.com/office/powerpoint/2010/main" val="489514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D62F7-620A-AB96-1220-3851D07C4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CF433-B909-F1E9-BDC9-48D5630228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8A1BA-BA58-AE46-A7FE-1E5F7DF9AECB}"/>
              </a:ext>
            </a:extLst>
          </p:cNvPr>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What is an Engaged Researcher? What should such a researcher do on top of the obvious research activities?→</a:t>
            </a:r>
            <a:endParaRPr lang="en-GB" sz="1400" b="0" dirty="0">
              <a:effectLst/>
            </a:endParaRPr>
          </a:p>
          <a:p>
            <a:pPr rtl="0">
              <a:spcAft>
                <a:spcPts val="600"/>
              </a:spcAft>
            </a:pPr>
            <a:r>
              <a:rPr lang="en-GB" sz="1800" b="0" i="0" u="none" strike="noStrike" dirty="0">
                <a:solidFill>
                  <a:srgbClr val="000000"/>
                </a:solidFill>
                <a:effectLst/>
                <a:latin typeface="Arial" panose="020B0604020202020204" pitchFamily="34" charset="0"/>
              </a:rPr>
              <a:t>He or she, engages with their organisation policies and policymakers→ Engages with their own research activity and with other research activities in their </a:t>
            </a:r>
            <a:r>
              <a:rPr lang="en-GB" sz="1800" b="0" i="0" u="none" strike="noStrike" dirty="0" err="1">
                <a:solidFill>
                  <a:srgbClr val="000000"/>
                </a:solidFill>
                <a:effectLst/>
                <a:latin typeface="Arial" panose="020B0604020202020204" pitchFamily="34" charset="0"/>
              </a:rPr>
              <a:t>university→Engages</a:t>
            </a:r>
            <a:r>
              <a:rPr lang="en-GB" sz="1800" b="0" i="0" u="none" strike="noStrike" dirty="0">
                <a:solidFill>
                  <a:srgbClr val="000000"/>
                </a:solidFill>
                <a:effectLst/>
                <a:latin typeface="Arial" panose="020B0604020202020204" pitchFamily="34" charset="0"/>
              </a:rPr>
              <a:t> with external </a:t>
            </a:r>
            <a:r>
              <a:rPr lang="en-GB" sz="1800" b="0" i="0" u="none" strike="noStrike" dirty="0" err="1">
                <a:solidFill>
                  <a:srgbClr val="000000"/>
                </a:solidFill>
                <a:effectLst/>
                <a:latin typeface="Arial" panose="020B0604020202020204" pitchFamily="34" charset="0"/>
              </a:rPr>
              <a:t>partners→Engages</a:t>
            </a:r>
            <a:r>
              <a:rPr lang="en-GB" sz="1800" b="0" i="0" u="none" strike="noStrike" dirty="0">
                <a:solidFill>
                  <a:srgbClr val="000000"/>
                </a:solidFill>
                <a:effectLst/>
                <a:latin typeface="Arial" panose="020B0604020202020204" pitchFamily="34" charset="0"/>
              </a:rPr>
              <a:t> with existing resources (templates, check-list); not only to benefit from them (use them) but also to maintain and update </a:t>
            </a:r>
            <a:r>
              <a:rPr lang="en-GB" sz="1800" b="0" i="0" u="none" strike="noStrike" dirty="0" err="1">
                <a:solidFill>
                  <a:srgbClr val="000000"/>
                </a:solidFill>
                <a:effectLst/>
                <a:latin typeface="Arial" panose="020B0604020202020204" pitchFamily="34" charset="0"/>
              </a:rPr>
              <a:t>them→Engages</a:t>
            </a:r>
            <a:r>
              <a:rPr lang="en-GB" sz="1800" b="0" i="0" u="none" strike="noStrike" dirty="0">
                <a:solidFill>
                  <a:srgbClr val="000000"/>
                </a:solidFill>
                <a:effectLst/>
                <a:latin typeface="Arial" panose="020B0604020202020204" pitchFamily="34" charset="0"/>
              </a:rPr>
              <a:t> in specific communications accessible and resonating with the </a:t>
            </a:r>
            <a:r>
              <a:rPr lang="en-GB" sz="1800" b="0" i="0" u="none" strike="noStrike" dirty="0" err="1">
                <a:solidFill>
                  <a:srgbClr val="000000"/>
                </a:solidFill>
                <a:effectLst/>
                <a:latin typeface="Arial" panose="020B0604020202020204" pitchFamily="34" charset="0"/>
              </a:rPr>
              <a:t>public→Engages</a:t>
            </a:r>
            <a:r>
              <a:rPr lang="en-GB" sz="1800" b="0" i="0" u="none" strike="noStrike" dirty="0">
                <a:solidFill>
                  <a:srgbClr val="000000"/>
                </a:solidFill>
                <a:effectLst/>
                <a:latin typeface="Arial" panose="020B0604020202020204" pitchFamily="34" charset="0"/>
              </a:rPr>
              <a:t> with the resources available for them in the Research Office (Grant Office, etc) →Engages with the broad society for learning about their priorities, co-create with them, create synergy and translate results into actionable items (public policies, petitions, engineering, public experiments, etc) →Engages with their legal and safety departments; newly, also with the research security </a:t>
            </a:r>
            <a:r>
              <a:rPr lang="en-GB" sz="1800" b="0" i="0" u="none" strike="noStrike" dirty="0" err="1">
                <a:solidFill>
                  <a:srgbClr val="000000"/>
                </a:solidFill>
                <a:effectLst/>
                <a:latin typeface="Arial" panose="020B0604020202020204" pitchFamily="34" charset="0"/>
              </a:rPr>
              <a:t>officers→Engages</a:t>
            </a:r>
            <a:r>
              <a:rPr lang="en-GB" sz="1800" b="0" i="0" u="none" strike="noStrike" dirty="0">
                <a:solidFill>
                  <a:srgbClr val="000000"/>
                </a:solidFill>
                <a:effectLst/>
                <a:latin typeface="Arial" panose="020B0604020202020204" pitchFamily="34" charset="0"/>
              </a:rPr>
              <a:t> continuously with the communities relevant for them (whether they contributed to form them or not) and support their journeys from Communities of Interest, to Communities of Knowledge, to Communities of Practice. →</a:t>
            </a:r>
            <a:endParaRPr lang="en-GB" sz="1400" b="0" dirty="0">
              <a:effectLst/>
            </a:endParaRPr>
          </a:p>
          <a:p>
            <a:pPr rtl="0">
              <a:spcAft>
                <a:spcPts val="600"/>
              </a:spcAft>
            </a:pPr>
            <a:r>
              <a:rPr lang="en-GB" sz="1800" b="0" i="0" u="none" strike="noStrike" dirty="0">
                <a:solidFill>
                  <a:srgbClr val="000000"/>
                </a:solidFill>
                <a:effectLst/>
                <a:latin typeface="Arial" panose="020B0604020202020204" pitchFamily="34" charset="0"/>
              </a:rPr>
              <a:t>Now, ask yourself: Could someone do all that alone, or do they need a service with the necessary competence and capacity to help them? If the answer is no, and you believe the Engaged Researcher is what you’d like to achieve, then it’s time to start supporting your researchers in such a journey →</a:t>
            </a:r>
            <a:endParaRPr lang="en-GB" sz="1400" b="0" dirty="0">
              <a:effectLst/>
            </a:endParaRPr>
          </a:p>
          <a:p>
            <a:endParaRPr lang="en-GB" sz="1600" dirty="0"/>
          </a:p>
        </p:txBody>
      </p:sp>
      <p:sp>
        <p:nvSpPr>
          <p:cNvPr id="4" name="Slide Number Placeholder 3">
            <a:extLst>
              <a:ext uri="{FF2B5EF4-FFF2-40B4-BE49-F238E27FC236}">
                <a16:creationId xmlns:a16="http://schemas.microsoft.com/office/drawing/2014/main" id="{B36F2407-F7F8-F9ED-338E-BF051EC412AF}"/>
              </a:ext>
            </a:extLst>
          </p:cNvPr>
          <p:cNvSpPr>
            <a:spLocks noGrp="1"/>
          </p:cNvSpPr>
          <p:nvPr>
            <p:ph type="sldNum" sz="quarter" idx="5"/>
          </p:nvPr>
        </p:nvSpPr>
        <p:spPr/>
        <p:txBody>
          <a:bodyPr/>
          <a:lstStyle/>
          <a:p>
            <a:fld id="{799F45D2-1BE7-8847-84D0-AF8256124486}" type="slidenum">
              <a:rPr lang="en-GB" smtClean="0"/>
              <a:t>47</a:t>
            </a:fld>
            <a:endParaRPr lang="en-GB"/>
          </a:p>
        </p:txBody>
      </p:sp>
    </p:spTree>
    <p:extLst>
      <p:ext uri="{BB962C8B-B14F-4D97-AF65-F5344CB8AC3E}">
        <p14:creationId xmlns:p14="http://schemas.microsoft.com/office/powerpoint/2010/main" val="1924492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We make This call by promoting BESPOC: “Make an impact, and practice engaged research!→</a:t>
            </a:r>
            <a:endParaRPr lang="en-GB"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99F45D2-1BE7-8847-84D0-AF8256124486}" type="slidenum">
              <a:rPr lang="en-GB" smtClean="0"/>
              <a:t>48</a:t>
            </a:fld>
            <a:endParaRPr lang="en-GB"/>
          </a:p>
        </p:txBody>
      </p:sp>
    </p:spTree>
    <p:extLst>
      <p:ext uri="{BB962C8B-B14F-4D97-AF65-F5344CB8AC3E}">
        <p14:creationId xmlns:p14="http://schemas.microsoft.com/office/powerpoint/2010/main" val="30979237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Our BESPOC Model is an invitation to increase research quality and impact and enhance research with engagement, not with quantity! → What will researchers leave behind? The “Publish or Perish” Culture. Salami science. Research without purpose. →As a collateral, Engaged Research will help institutions attract new support for their educational programmes. →Together, we can make Research a popular culture! This is our mission at SKS. Even if we are a private company and for some, it is hard to believe it, we are driven by this mission: “Make Research a Popular Culture”→</a:t>
            </a:r>
            <a:endParaRPr lang="en-GB"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99F45D2-1BE7-8847-84D0-AF8256124486}" type="slidenum">
              <a:rPr lang="en-GB" smtClean="0"/>
              <a:t>49</a:t>
            </a:fld>
            <a:endParaRPr lang="en-GB"/>
          </a:p>
        </p:txBody>
      </p:sp>
    </p:spTree>
    <p:extLst>
      <p:ext uri="{BB962C8B-B14F-4D97-AF65-F5344CB8AC3E}">
        <p14:creationId xmlns:p14="http://schemas.microsoft.com/office/powerpoint/2010/main" val="1074762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36C05-D6AC-8984-95EF-FFCE42F1A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7D7C5-EC8E-0782-A4BF-AD85D05C8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AC986-362C-F879-B3FF-74A41E843F68}"/>
              </a:ext>
            </a:extLst>
          </p:cNvPr>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The European Commission explains what kind of public engagement it expects. As we will see, public engagement is becoming serious business for the Commission, but how to do it? Willingness is not enough; support services for researchers are needed.</a:t>
            </a:r>
            <a:endParaRPr lang="en-GB" sz="1400" b="0" dirty="0">
              <a:effectLst/>
            </a:endParaRPr>
          </a:p>
          <a:p>
            <a:pPr rtl="0">
              <a:spcAft>
                <a:spcPts val="600"/>
              </a:spcAft>
            </a:pPr>
            <a:r>
              <a:rPr lang="en-GB" sz="1800" b="0" i="0" u="none" strike="noStrike" dirty="0">
                <a:solidFill>
                  <a:srgbClr val="000000"/>
                </a:solidFill>
                <a:effectLst/>
                <a:latin typeface="Arial" panose="020B0604020202020204" pitchFamily="34" charset="0"/>
              </a:rPr>
              <a:t>In the Commission’s words, Citizen engagement is about co-designing the research agenda, co-creating research content and co-assessing research and innovation outcomes with citizens and civil society. Involving citizens and civil society in research will ensure that the processes and results align with society's values, needs and expectations, improve the quality of research, the effectiveness of funding and its impacts, and help foster trust and understanding between science and society. →</a:t>
            </a:r>
            <a:endParaRPr lang="en-GB" sz="1400" b="0" dirty="0">
              <a:effectLst/>
            </a:endParaRPr>
          </a:p>
        </p:txBody>
      </p:sp>
      <p:sp>
        <p:nvSpPr>
          <p:cNvPr id="4" name="Slide Number Placeholder 3">
            <a:extLst>
              <a:ext uri="{FF2B5EF4-FFF2-40B4-BE49-F238E27FC236}">
                <a16:creationId xmlns:a16="http://schemas.microsoft.com/office/drawing/2014/main" id="{C3FF4A26-7804-5DD6-3B11-8BB1B00CCBDC}"/>
              </a:ext>
            </a:extLst>
          </p:cNvPr>
          <p:cNvSpPr>
            <a:spLocks noGrp="1"/>
          </p:cNvSpPr>
          <p:nvPr>
            <p:ph type="sldNum" sz="quarter" idx="5"/>
          </p:nvPr>
        </p:nvSpPr>
        <p:spPr/>
        <p:txBody>
          <a:bodyPr/>
          <a:lstStyle/>
          <a:p>
            <a:fld id="{7E425721-C4BE-9640-9AC3-0C6434FE0F76}" type="slidenum">
              <a:rPr lang="nl-NL" smtClean="0"/>
              <a:t>5</a:t>
            </a:fld>
            <a:endParaRPr lang="nl-NL"/>
          </a:p>
        </p:txBody>
      </p:sp>
    </p:spTree>
    <p:extLst>
      <p:ext uri="{BB962C8B-B14F-4D97-AF65-F5344CB8AC3E}">
        <p14:creationId xmlns:p14="http://schemas.microsoft.com/office/powerpoint/2010/main" val="499512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4EBB181C-6135-DECE-0871-76DC3978B147}"/>
            </a:ext>
          </a:extLst>
        </p:cNvPr>
        <p:cNvGrpSpPr/>
        <p:nvPr/>
      </p:nvGrpSpPr>
      <p:grpSpPr>
        <a:xfrm>
          <a:off x="0" y="0"/>
          <a:ext cx="0" cy="0"/>
          <a:chOff x="0" y="0"/>
          <a:chExt cx="0" cy="0"/>
        </a:xfrm>
      </p:grpSpPr>
      <p:sp>
        <p:nvSpPr>
          <p:cNvPr id="98" name="Google Shape;98;p4:notes">
            <a:extLst>
              <a:ext uri="{FF2B5EF4-FFF2-40B4-BE49-F238E27FC236}">
                <a16:creationId xmlns:a16="http://schemas.microsoft.com/office/drawing/2014/main" id="{74F26ADB-81FB-F8F8-3634-9B85B043FA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Aft>
                <a:spcPts val="600"/>
              </a:spcAft>
            </a:pPr>
            <a:r>
              <a:rPr lang="en-GB" sz="1800" b="0" i="0" u="none" strike="noStrike" dirty="0">
                <a:solidFill>
                  <a:srgbClr val="000000"/>
                </a:solidFill>
                <a:effectLst/>
                <a:latin typeface="Arial" panose="020B0604020202020204" pitchFamily="34" charset="0"/>
              </a:rPr>
              <a:t>Now it’s for real. I finished it. If you’ve been listening to it, thank you, and I look forward to hearing your questions! (Extra 6:00</a:t>
            </a:r>
            <a:r>
              <a:rPr lang="en-GB" sz="1800" b="0" i="0" u="none" strike="noStrike">
                <a:solidFill>
                  <a:srgbClr val="000000"/>
                </a:solidFill>
                <a:effectLst/>
                <a:latin typeface="Arial" panose="020B0604020202020204" pitchFamily="34" charset="0"/>
              </a:rPr>
              <a:t>)→</a:t>
            </a:r>
            <a:endParaRPr lang="en-GB" sz="1400" b="0" dirty="0">
              <a:effectLst/>
            </a:endParaRPr>
          </a:p>
        </p:txBody>
      </p:sp>
      <p:sp>
        <p:nvSpPr>
          <p:cNvPr id="99" name="Google Shape;99;p4:notes">
            <a:extLst>
              <a:ext uri="{FF2B5EF4-FFF2-40B4-BE49-F238E27FC236}">
                <a16:creationId xmlns:a16="http://schemas.microsoft.com/office/drawing/2014/main" id="{33B31CBF-37F5-2787-4C1A-B455A590C8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890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Over the channel, the UK Research and Innovation is playing the same tune: “engage widely to build shared understanding” between researchers and the rest of society. (1:00 | 3:30)→</a:t>
            </a:r>
            <a:endParaRPr lang="en-GB" sz="1400" b="0" dirty="0">
              <a:effectLst/>
            </a:endParaRPr>
          </a:p>
        </p:txBody>
      </p:sp>
      <p:sp>
        <p:nvSpPr>
          <p:cNvPr id="4" name="Slide Number Placeholder 3"/>
          <p:cNvSpPr>
            <a:spLocks noGrp="1"/>
          </p:cNvSpPr>
          <p:nvPr>
            <p:ph type="sldNum" sz="quarter" idx="5"/>
          </p:nvPr>
        </p:nvSpPr>
        <p:spPr/>
        <p:txBody>
          <a:bodyPr/>
          <a:lstStyle/>
          <a:p>
            <a:fld id="{799F45D2-1BE7-8847-84D0-AF8256124486}" type="slidenum">
              <a:rPr lang="en-GB" smtClean="0"/>
              <a:t>6</a:t>
            </a:fld>
            <a:endParaRPr lang="en-GB"/>
          </a:p>
        </p:txBody>
      </p:sp>
    </p:spTree>
    <p:extLst>
      <p:ext uri="{BB962C8B-B14F-4D97-AF65-F5344CB8AC3E}">
        <p14:creationId xmlns:p14="http://schemas.microsoft.com/office/powerpoint/2010/main" val="183100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But let’s examine how complex Public Engagement in Research is. Let’s call it Engaged Research. It’s easier this way.</a:t>
            </a:r>
            <a:endParaRPr lang="en-GB" sz="1400" b="0" dirty="0">
              <a:effectLst/>
            </a:endParaRPr>
          </a:p>
          <a:p>
            <a:pPr rtl="0">
              <a:spcAft>
                <a:spcPts val="600"/>
              </a:spcAft>
            </a:pPr>
            <a:r>
              <a:rPr lang="en-GB" sz="1800" b="0" i="0" u="none" strike="noStrike" dirty="0">
                <a:solidFill>
                  <a:srgbClr val="000000"/>
                </a:solidFill>
                <a:effectLst/>
                <a:latin typeface="Arial" panose="020B0604020202020204" pitchFamily="34" charset="0"/>
              </a:rPr>
              <a:t>Engaged research is a two-way process that recognises and values the expertise, skills, and knowledge of non-academics. It encompasses the different ways researchers meaningfully interact with other partners throughout the research process, enabling the co-creation of research questions and shared delivery of research. Partners could include user communities, members of the public, private companies, or non-governmental organisations.</a:t>
            </a:r>
            <a:endParaRPr lang="en-GB" sz="1400" b="0" dirty="0">
              <a:effectLst/>
            </a:endParaRPr>
          </a:p>
          <a:p>
            <a:pPr rtl="0">
              <a:spcAft>
                <a:spcPts val="600"/>
              </a:spcAft>
            </a:pPr>
            <a:r>
              <a:rPr lang="en-GB" sz="1800" b="0" i="0" u="none" strike="noStrike" dirty="0">
                <a:solidFill>
                  <a:srgbClr val="000000"/>
                </a:solidFill>
                <a:effectLst/>
                <a:latin typeface="Arial" panose="020B0604020202020204" pitchFamily="34" charset="0"/>
              </a:rPr>
              <a:t>As we see here, Engaged Research spans from one-off activities to complex, iterative processes. Participatory science is a complex, iterative process. But it’s not the only one! For example, collaboration between researchers and artists could be an equally valuable piece of Engaged Research! Reach out if you’d like to discuss more! →</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a:t>
            </a: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99F45D2-1BE7-8847-84D0-AF8256124486}" type="slidenum">
              <a:rPr lang="en-GB" smtClean="0"/>
              <a:t>7</a:t>
            </a:fld>
            <a:endParaRPr lang="en-GB"/>
          </a:p>
        </p:txBody>
      </p:sp>
    </p:spTree>
    <p:extLst>
      <p:ext uri="{BB962C8B-B14F-4D97-AF65-F5344CB8AC3E}">
        <p14:creationId xmlns:p14="http://schemas.microsoft.com/office/powerpoint/2010/main" val="410500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35E9E-37D9-4E90-86B6-E5481A36316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537C46E-AB4B-8730-21E7-DFF37F6E4B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362CF0-B47B-FF86-F9B8-EEA8152A24D1}"/>
              </a:ext>
            </a:extLst>
          </p:cNvPr>
          <p:cNvSpPr>
            <a:spLocks noGrp="1"/>
          </p:cNvSpPr>
          <p:nvPr>
            <p:ph type="body" idx="1"/>
          </p:nvPr>
        </p:nvSpPr>
        <p:spPr/>
        <p:txBody>
          <a:bodyPr/>
          <a:lstStyle/>
          <a:p>
            <a:pPr rtl="0">
              <a:spcAft>
                <a:spcPts val="600"/>
              </a:spcAft>
            </a:pPr>
            <a:r>
              <a:rPr lang="en-GB" sz="1800" b="0" i="0" u="none" strike="noStrike" dirty="0">
                <a:solidFill>
                  <a:srgbClr val="000000"/>
                </a:solidFill>
                <a:effectLst/>
                <a:latin typeface="Arial" panose="020B0604020202020204" pitchFamily="34" charset="0"/>
              </a:rPr>
              <a:t>Many organisations advocate for Open Science, Citizen Science and even Engaged Research. I am sure many of you are already familiar with it, but I wanted to highlight a few Principles, Recommendations, and Roadmaps available to you. Don’t be overenthusiastic! Coming up with these nice and thoughtful documents is an academic routine. Their implementation is less so. So, if we like these principles, recommendations, and roadmaps – I find beauty in them - let’s all turn to our own organisations and see what we can do to make reality. These associations, funders and international organisations will not implement them for us. They show us a way. But it’s us driving the car on that journey. (1:15 | 5:45)→</a:t>
            </a:r>
            <a:endParaRPr lang="en-GB" sz="1400" b="0" dirty="0">
              <a:effectLst/>
            </a:endParaRPr>
          </a:p>
        </p:txBody>
      </p:sp>
      <p:sp>
        <p:nvSpPr>
          <p:cNvPr id="4" name="Foliennummernplatzhalter 3">
            <a:extLst>
              <a:ext uri="{FF2B5EF4-FFF2-40B4-BE49-F238E27FC236}">
                <a16:creationId xmlns:a16="http://schemas.microsoft.com/office/drawing/2014/main" id="{0FC664B1-1A9F-D3D5-D3AF-B431909E68B2}"/>
              </a:ext>
            </a:extLst>
          </p:cNvPr>
          <p:cNvSpPr>
            <a:spLocks noGrp="1"/>
          </p:cNvSpPr>
          <p:nvPr>
            <p:ph type="sldNum" sz="quarter" idx="5"/>
          </p:nvPr>
        </p:nvSpPr>
        <p:spPr/>
        <p:txBody>
          <a:bodyPr/>
          <a:lstStyle/>
          <a:p>
            <a:fld id="{AB963C2B-690F-4BCB-B4A1-FC196DF2CC99}" type="slidenum">
              <a:rPr lang="de-DE" smtClean="0"/>
              <a:t>8</a:t>
            </a:fld>
            <a:endParaRPr lang="de-DE"/>
          </a:p>
        </p:txBody>
      </p:sp>
    </p:spTree>
    <p:extLst>
      <p:ext uri="{BB962C8B-B14F-4D97-AF65-F5344CB8AC3E}">
        <p14:creationId xmlns:p14="http://schemas.microsoft.com/office/powerpoint/2010/main" val="4143638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4B091-FD83-2610-22CC-2303B2129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82006-8464-156B-0A66-5E5920C0C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B50CC-8100-2017-0B9D-DA4194F6A4DB}"/>
              </a:ext>
            </a:extLst>
          </p:cNvPr>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All right! Open Science and Participatory Science. Where are we, really?→</a:t>
            </a:r>
            <a:endParaRPr lang="en-GB" sz="1600" dirty="0"/>
          </a:p>
        </p:txBody>
      </p:sp>
      <p:sp>
        <p:nvSpPr>
          <p:cNvPr id="4" name="Slide Number Placeholder 3">
            <a:extLst>
              <a:ext uri="{FF2B5EF4-FFF2-40B4-BE49-F238E27FC236}">
                <a16:creationId xmlns:a16="http://schemas.microsoft.com/office/drawing/2014/main" id="{83D1C3BD-438F-7588-D997-26C2312BE0F3}"/>
              </a:ext>
            </a:extLst>
          </p:cNvPr>
          <p:cNvSpPr>
            <a:spLocks noGrp="1"/>
          </p:cNvSpPr>
          <p:nvPr>
            <p:ph type="sldNum" sz="quarter" idx="5"/>
          </p:nvPr>
        </p:nvSpPr>
        <p:spPr/>
        <p:txBody>
          <a:bodyPr/>
          <a:lstStyle/>
          <a:p>
            <a:fld id="{799F45D2-1BE7-8847-84D0-AF8256124486}" type="slidenum">
              <a:rPr lang="en-GB" smtClean="0"/>
              <a:t>9</a:t>
            </a:fld>
            <a:endParaRPr lang="en-GB"/>
          </a:p>
        </p:txBody>
      </p:sp>
    </p:spTree>
    <p:extLst>
      <p:ext uri="{BB962C8B-B14F-4D97-AF65-F5344CB8AC3E}">
        <p14:creationId xmlns:p14="http://schemas.microsoft.com/office/powerpoint/2010/main" val="2051434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F9E1-F756-5417-A489-DD19788259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CAE1170-1733-C6E4-6A12-D346915BF2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2FB1D06-4DAC-5EF1-D6A5-4705DD0164AC}"/>
              </a:ext>
            </a:extLst>
          </p:cNvPr>
          <p:cNvSpPr>
            <a:spLocks noGrp="1"/>
          </p:cNvSpPr>
          <p:nvPr>
            <p:ph type="dt" sz="half" idx="10"/>
          </p:nvPr>
        </p:nvSpPr>
        <p:spPr/>
        <p:txBody>
          <a:bodyPr/>
          <a:lstStyle/>
          <a:p>
            <a:fld id="{86BA668F-10D4-7A47-91EF-9A89BF2614F9}" type="datetimeFigureOut">
              <a:rPr lang="en-GB" smtClean="0"/>
              <a:t>03/12/2024</a:t>
            </a:fld>
            <a:endParaRPr lang="en-GB"/>
          </a:p>
        </p:txBody>
      </p:sp>
      <p:sp>
        <p:nvSpPr>
          <p:cNvPr id="5" name="Footer Placeholder 4">
            <a:extLst>
              <a:ext uri="{FF2B5EF4-FFF2-40B4-BE49-F238E27FC236}">
                <a16:creationId xmlns:a16="http://schemas.microsoft.com/office/drawing/2014/main" id="{6A45E5AB-27A2-4ABD-C53E-431C5B1C7C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67A4C-8CE6-A2A6-9814-B90614BFE8F8}"/>
              </a:ext>
            </a:extLst>
          </p:cNvPr>
          <p:cNvSpPr>
            <a:spLocks noGrp="1"/>
          </p:cNvSpPr>
          <p:nvPr>
            <p:ph type="sldNum" sz="quarter" idx="12"/>
          </p:nvPr>
        </p:nvSpPr>
        <p:spPr/>
        <p:txBody>
          <a:bodyPr/>
          <a:lstStyle/>
          <a:p>
            <a:fld id="{70214030-FA06-3642-9508-CEEEE8C0CF39}" type="slidenum">
              <a:rPr lang="en-GB" smtClean="0"/>
              <a:t>‹#›</a:t>
            </a:fld>
            <a:endParaRPr lang="en-GB"/>
          </a:p>
        </p:txBody>
      </p:sp>
    </p:spTree>
    <p:extLst>
      <p:ext uri="{BB962C8B-B14F-4D97-AF65-F5344CB8AC3E}">
        <p14:creationId xmlns:p14="http://schemas.microsoft.com/office/powerpoint/2010/main" val="29737984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E807E-2EAC-A758-5309-4E7FD51BD87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0971DA6-D08E-E36D-2055-6111FDCEB59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11CF5AC-534A-E3D0-F312-7982BE943EF9}"/>
              </a:ext>
            </a:extLst>
          </p:cNvPr>
          <p:cNvSpPr>
            <a:spLocks noGrp="1"/>
          </p:cNvSpPr>
          <p:nvPr>
            <p:ph type="dt" sz="half" idx="10"/>
          </p:nvPr>
        </p:nvSpPr>
        <p:spPr/>
        <p:txBody>
          <a:bodyPr/>
          <a:lstStyle/>
          <a:p>
            <a:fld id="{86BA668F-10D4-7A47-91EF-9A89BF2614F9}" type="datetimeFigureOut">
              <a:rPr lang="en-GB" smtClean="0"/>
              <a:t>03/12/2024</a:t>
            </a:fld>
            <a:endParaRPr lang="en-GB"/>
          </a:p>
        </p:txBody>
      </p:sp>
      <p:sp>
        <p:nvSpPr>
          <p:cNvPr id="5" name="Footer Placeholder 4">
            <a:extLst>
              <a:ext uri="{FF2B5EF4-FFF2-40B4-BE49-F238E27FC236}">
                <a16:creationId xmlns:a16="http://schemas.microsoft.com/office/drawing/2014/main" id="{C246FC88-77D3-9788-CDD8-0189184F8D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AC3BD1-D741-75CA-C038-A2C62C229585}"/>
              </a:ext>
            </a:extLst>
          </p:cNvPr>
          <p:cNvSpPr>
            <a:spLocks noGrp="1"/>
          </p:cNvSpPr>
          <p:nvPr>
            <p:ph type="sldNum" sz="quarter" idx="12"/>
          </p:nvPr>
        </p:nvSpPr>
        <p:spPr/>
        <p:txBody>
          <a:bodyPr/>
          <a:lstStyle/>
          <a:p>
            <a:fld id="{70214030-FA06-3642-9508-CEEEE8C0CF39}" type="slidenum">
              <a:rPr lang="en-GB" smtClean="0"/>
              <a:t>‹#›</a:t>
            </a:fld>
            <a:endParaRPr lang="en-GB"/>
          </a:p>
        </p:txBody>
      </p:sp>
    </p:spTree>
    <p:extLst>
      <p:ext uri="{BB962C8B-B14F-4D97-AF65-F5344CB8AC3E}">
        <p14:creationId xmlns:p14="http://schemas.microsoft.com/office/powerpoint/2010/main" val="53125036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184F47-5EAD-A18B-D09D-3C467CF7E25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1C52E6D-DA3B-FDE6-7154-BFA5D7BE2F7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250988E-5534-B81B-D804-41B8543CCE44}"/>
              </a:ext>
            </a:extLst>
          </p:cNvPr>
          <p:cNvSpPr>
            <a:spLocks noGrp="1"/>
          </p:cNvSpPr>
          <p:nvPr>
            <p:ph type="dt" sz="half" idx="10"/>
          </p:nvPr>
        </p:nvSpPr>
        <p:spPr/>
        <p:txBody>
          <a:bodyPr/>
          <a:lstStyle/>
          <a:p>
            <a:fld id="{86BA668F-10D4-7A47-91EF-9A89BF2614F9}" type="datetimeFigureOut">
              <a:rPr lang="en-GB" smtClean="0"/>
              <a:t>03/12/2024</a:t>
            </a:fld>
            <a:endParaRPr lang="en-GB"/>
          </a:p>
        </p:txBody>
      </p:sp>
      <p:sp>
        <p:nvSpPr>
          <p:cNvPr id="5" name="Footer Placeholder 4">
            <a:extLst>
              <a:ext uri="{FF2B5EF4-FFF2-40B4-BE49-F238E27FC236}">
                <a16:creationId xmlns:a16="http://schemas.microsoft.com/office/drawing/2014/main" id="{09BCC823-2090-11E4-8775-C7208ABF3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57BB25-67B4-4D7F-4FA9-536276F9FEB2}"/>
              </a:ext>
            </a:extLst>
          </p:cNvPr>
          <p:cNvSpPr>
            <a:spLocks noGrp="1"/>
          </p:cNvSpPr>
          <p:nvPr>
            <p:ph type="sldNum" sz="quarter" idx="12"/>
          </p:nvPr>
        </p:nvSpPr>
        <p:spPr/>
        <p:txBody>
          <a:bodyPr/>
          <a:lstStyle/>
          <a:p>
            <a:fld id="{70214030-FA06-3642-9508-CEEEE8C0CF39}" type="slidenum">
              <a:rPr lang="en-GB" smtClean="0"/>
              <a:t>‹#›</a:t>
            </a:fld>
            <a:endParaRPr lang="en-GB"/>
          </a:p>
        </p:txBody>
      </p:sp>
    </p:spTree>
    <p:extLst>
      <p:ext uri="{BB962C8B-B14F-4D97-AF65-F5344CB8AC3E}">
        <p14:creationId xmlns:p14="http://schemas.microsoft.com/office/powerpoint/2010/main" val="13880607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302435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Slide good">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12973" y="654953"/>
            <a:ext cx="11371295" cy="499367"/>
          </a:xfrm>
          <a:prstGeom prst="rect">
            <a:avLst/>
          </a:prstGeom>
        </p:spPr>
        <p:txBody>
          <a:bodyPr vert="horz" wrap="square" lIns="91440" tIns="45720" rIns="91440" bIns="0" rtlCol="0" anchor="t" anchorCtr="0">
            <a:spAutoFit/>
          </a:bodyPr>
          <a:lstStyle>
            <a:lvl1pPr>
              <a:defRPr sz="3200" b="0" i="0">
                <a:solidFill>
                  <a:schemeClr val="tx1"/>
                </a:solidFill>
                <a:latin typeface="Abadi" panose="020B0604020104020204" pitchFamily="34" charset="0"/>
                <a:cs typeface="Abadi" panose="020B0604020104020204" pitchFamily="34" charset="0"/>
              </a:defRPr>
            </a:lvl1pPr>
          </a:lstStyle>
          <a:p>
            <a:r>
              <a:rPr lang="en-US" dirty="0"/>
              <a:t>Click to edit Master title style</a:t>
            </a:r>
            <a:endParaRPr lang="en-GB" dirty="0"/>
          </a:p>
        </p:txBody>
      </p:sp>
      <p:sp>
        <p:nvSpPr>
          <p:cNvPr id="3" name="Text Placeholder 2"/>
          <p:cNvSpPr>
            <a:spLocks noGrp="1"/>
          </p:cNvSpPr>
          <p:nvPr>
            <p:ph type="body" sz="quarter" idx="10" hasCustomPrompt="1"/>
          </p:nvPr>
        </p:nvSpPr>
        <p:spPr>
          <a:xfrm>
            <a:off x="312730" y="1588287"/>
            <a:ext cx="11372202" cy="4163945"/>
          </a:xfrm>
          <a:prstGeom prst="rect">
            <a:avLst/>
          </a:prstGeom>
        </p:spPr>
        <p:txBody>
          <a:bodyPr>
            <a:normAutofit/>
          </a:bodyPr>
          <a:lstStyle>
            <a:lvl1pPr marL="342900" indent="-342900">
              <a:spcAft>
                <a:spcPts val="600"/>
              </a:spcAft>
              <a:buFont typeface="Arial" panose="020B0604020202020204" pitchFamily="34" charset="0"/>
              <a:buChar char="•"/>
              <a:defRPr sz="2000" b="0" i="0">
                <a:solidFill>
                  <a:schemeClr val="tx1"/>
                </a:solidFill>
                <a:latin typeface="Abadi Extra Light" panose="020B0604020104020204" pitchFamily="34" charset="0"/>
                <a:cs typeface="Arial" panose="020B0604020202020204" pitchFamily="34" charset="0"/>
              </a:defRPr>
            </a:lvl1pPr>
            <a:lvl2pPr marL="627063" indent="-265113">
              <a:spcAft>
                <a:spcPts val="600"/>
              </a:spcAft>
              <a:tabLst/>
              <a:defRPr sz="2000" b="0" i="0">
                <a:solidFill>
                  <a:schemeClr val="tx1"/>
                </a:solidFill>
                <a:latin typeface="Abadi Extra Light" panose="020B0604020104020204" pitchFamily="34" charset="0"/>
                <a:cs typeface="Arial" panose="020B0604020202020204" pitchFamily="34" charset="0"/>
              </a:defRPr>
            </a:lvl2pPr>
            <a:lvl3pPr>
              <a:defRPr sz="2251">
                <a:solidFill>
                  <a:schemeClr val="bg1"/>
                </a:solidFill>
                <a:latin typeface="Arial" panose="020B0604020202020204" pitchFamily="34" charset="0"/>
                <a:cs typeface="Arial" panose="020B0604020202020204" pitchFamily="34" charset="0"/>
              </a:defRPr>
            </a:lvl3pPr>
            <a:lvl4pPr>
              <a:defRPr sz="1970">
                <a:solidFill>
                  <a:schemeClr val="bg1"/>
                </a:solidFill>
                <a:latin typeface="Arial" panose="020B0604020202020204" pitchFamily="34" charset="0"/>
                <a:cs typeface="Arial" panose="020B0604020202020204" pitchFamily="34" charset="0"/>
              </a:defRPr>
            </a:lvl4pPr>
            <a:lvl5pPr>
              <a:defRPr sz="1970">
                <a:solidFill>
                  <a:schemeClr val="bg1"/>
                </a:solidFill>
                <a:latin typeface="Arial" panose="020B0604020202020204" pitchFamily="34" charset="0"/>
                <a:cs typeface="Arial" panose="020B0604020202020204" pitchFamily="34" charset="0"/>
              </a:defRPr>
            </a:lvl5pPr>
          </a:lstStyle>
          <a:p>
            <a:pPr lvl="0"/>
            <a:r>
              <a:rPr lang="en-US" dirty="0"/>
              <a:t>Edit Master text</a:t>
            </a:r>
          </a:p>
          <a:p>
            <a:pPr lvl="1"/>
            <a:r>
              <a:rPr lang="en-US" dirty="0" err="1"/>
              <a:t>sasa</a:t>
            </a:r>
            <a:endParaRPr lang="en-US" dirty="0"/>
          </a:p>
        </p:txBody>
      </p:sp>
    </p:spTree>
    <p:extLst>
      <p:ext uri="{BB962C8B-B14F-4D97-AF65-F5344CB8AC3E}">
        <p14:creationId xmlns:p14="http://schemas.microsoft.com/office/powerpoint/2010/main" val="347983808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45EB-4022-709E-8E6C-D4F35ACA7AC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3CB9D55-6860-0818-F6D9-E668BF9574F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1B465B0-34ED-E426-5AFE-532C7C807A4C}"/>
              </a:ext>
            </a:extLst>
          </p:cNvPr>
          <p:cNvSpPr>
            <a:spLocks noGrp="1"/>
          </p:cNvSpPr>
          <p:nvPr>
            <p:ph type="dt" sz="half" idx="10"/>
          </p:nvPr>
        </p:nvSpPr>
        <p:spPr/>
        <p:txBody>
          <a:bodyPr/>
          <a:lstStyle/>
          <a:p>
            <a:fld id="{86BA668F-10D4-7A47-91EF-9A89BF2614F9}" type="datetimeFigureOut">
              <a:rPr lang="en-GB" smtClean="0"/>
              <a:t>03/12/2024</a:t>
            </a:fld>
            <a:endParaRPr lang="en-GB"/>
          </a:p>
        </p:txBody>
      </p:sp>
      <p:sp>
        <p:nvSpPr>
          <p:cNvPr id="5" name="Footer Placeholder 4">
            <a:extLst>
              <a:ext uri="{FF2B5EF4-FFF2-40B4-BE49-F238E27FC236}">
                <a16:creationId xmlns:a16="http://schemas.microsoft.com/office/drawing/2014/main" id="{01721C18-39B6-E3F7-CC53-CC1BD88C9B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33BF19-DF59-EB76-3DD0-11CD9A3512F1}"/>
              </a:ext>
            </a:extLst>
          </p:cNvPr>
          <p:cNvSpPr>
            <a:spLocks noGrp="1"/>
          </p:cNvSpPr>
          <p:nvPr>
            <p:ph type="sldNum" sz="quarter" idx="12"/>
          </p:nvPr>
        </p:nvSpPr>
        <p:spPr/>
        <p:txBody>
          <a:bodyPr/>
          <a:lstStyle/>
          <a:p>
            <a:fld id="{70214030-FA06-3642-9508-CEEEE8C0CF39}" type="slidenum">
              <a:rPr lang="en-GB" smtClean="0"/>
              <a:t>‹#›</a:t>
            </a:fld>
            <a:endParaRPr lang="en-GB"/>
          </a:p>
        </p:txBody>
      </p:sp>
    </p:spTree>
    <p:extLst>
      <p:ext uri="{BB962C8B-B14F-4D97-AF65-F5344CB8AC3E}">
        <p14:creationId xmlns:p14="http://schemas.microsoft.com/office/powerpoint/2010/main" val="21148478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BF494-24BF-1188-2518-AA2AD10B4ED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B3AA760-9F9A-E80E-FA3B-060BE3E5EF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37B962-BD20-0434-A30A-1B0907F59ECE}"/>
              </a:ext>
            </a:extLst>
          </p:cNvPr>
          <p:cNvSpPr>
            <a:spLocks noGrp="1"/>
          </p:cNvSpPr>
          <p:nvPr>
            <p:ph type="dt" sz="half" idx="10"/>
          </p:nvPr>
        </p:nvSpPr>
        <p:spPr/>
        <p:txBody>
          <a:bodyPr/>
          <a:lstStyle/>
          <a:p>
            <a:fld id="{86BA668F-10D4-7A47-91EF-9A89BF2614F9}" type="datetimeFigureOut">
              <a:rPr lang="en-GB" smtClean="0"/>
              <a:t>03/12/2024</a:t>
            </a:fld>
            <a:endParaRPr lang="en-GB"/>
          </a:p>
        </p:txBody>
      </p:sp>
      <p:sp>
        <p:nvSpPr>
          <p:cNvPr id="5" name="Footer Placeholder 4">
            <a:extLst>
              <a:ext uri="{FF2B5EF4-FFF2-40B4-BE49-F238E27FC236}">
                <a16:creationId xmlns:a16="http://schemas.microsoft.com/office/drawing/2014/main" id="{359BE91C-90D1-E008-7F1A-03E36C93C5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AB28D6-2E60-AAEA-2931-774E62279016}"/>
              </a:ext>
            </a:extLst>
          </p:cNvPr>
          <p:cNvSpPr>
            <a:spLocks noGrp="1"/>
          </p:cNvSpPr>
          <p:nvPr>
            <p:ph type="sldNum" sz="quarter" idx="12"/>
          </p:nvPr>
        </p:nvSpPr>
        <p:spPr/>
        <p:txBody>
          <a:bodyPr/>
          <a:lstStyle/>
          <a:p>
            <a:fld id="{70214030-FA06-3642-9508-CEEEE8C0CF39}" type="slidenum">
              <a:rPr lang="en-GB" smtClean="0"/>
              <a:t>‹#›</a:t>
            </a:fld>
            <a:endParaRPr lang="en-GB"/>
          </a:p>
        </p:txBody>
      </p:sp>
    </p:spTree>
    <p:extLst>
      <p:ext uri="{BB962C8B-B14F-4D97-AF65-F5344CB8AC3E}">
        <p14:creationId xmlns:p14="http://schemas.microsoft.com/office/powerpoint/2010/main" val="7320449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72F49-E833-B93B-6CE1-44C0BA0ECF7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74BBD37-B5D8-23CA-ADF2-A6E2F698F44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8082B21-B70B-14C6-0C7C-25FD1AE54E0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92740D-D476-D7E5-4A95-C2B4D44A6122}"/>
              </a:ext>
            </a:extLst>
          </p:cNvPr>
          <p:cNvSpPr>
            <a:spLocks noGrp="1"/>
          </p:cNvSpPr>
          <p:nvPr>
            <p:ph type="dt" sz="half" idx="10"/>
          </p:nvPr>
        </p:nvSpPr>
        <p:spPr/>
        <p:txBody>
          <a:bodyPr/>
          <a:lstStyle/>
          <a:p>
            <a:fld id="{86BA668F-10D4-7A47-91EF-9A89BF2614F9}" type="datetimeFigureOut">
              <a:rPr lang="en-GB" smtClean="0"/>
              <a:t>03/12/2024</a:t>
            </a:fld>
            <a:endParaRPr lang="en-GB"/>
          </a:p>
        </p:txBody>
      </p:sp>
      <p:sp>
        <p:nvSpPr>
          <p:cNvPr id="6" name="Footer Placeholder 5">
            <a:extLst>
              <a:ext uri="{FF2B5EF4-FFF2-40B4-BE49-F238E27FC236}">
                <a16:creationId xmlns:a16="http://schemas.microsoft.com/office/drawing/2014/main" id="{58BB5F23-BB1C-1970-5EF0-6BF9461CF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F36797-1EB2-27D6-52BE-29B4F2B0D9AD}"/>
              </a:ext>
            </a:extLst>
          </p:cNvPr>
          <p:cNvSpPr>
            <a:spLocks noGrp="1"/>
          </p:cNvSpPr>
          <p:nvPr>
            <p:ph type="sldNum" sz="quarter" idx="12"/>
          </p:nvPr>
        </p:nvSpPr>
        <p:spPr/>
        <p:txBody>
          <a:bodyPr/>
          <a:lstStyle/>
          <a:p>
            <a:fld id="{70214030-FA06-3642-9508-CEEEE8C0CF39}" type="slidenum">
              <a:rPr lang="en-GB" smtClean="0"/>
              <a:t>‹#›</a:t>
            </a:fld>
            <a:endParaRPr lang="en-GB"/>
          </a:p>
        </p:txBody>
      </p:sp>
    </p:spTree>
    <p:extLst>
      <p:ext uri="{BB962C8B-B14F-4D97-AF65-F5344CB8AC3E}">
        <p14:creationId xmlns:p14="http://schemas.microsoft.com/office/powerpoint/2010/main" val="42282715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486A-1341-6FD3-C6DB-CE70ADBB0D2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FE67B0D-8A22-3F42-AA9E-C2FB4D7673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D4915E0-76B6-A8E4-25A5-E268150DFA7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027903A-0A38-2825-B5CD-4EEA812F3A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D4D8615-96A0-0140-B659-1BE1EB3D5AD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79AD21A-A13F-F09E-953C-D9EB469E60EB}"/>
              </a:ext>
            </a:extLst>
          </p:cNvPr>
          <p:cNvSpPr>
            <a:spLocks noGrp="1"/>
          </p:cNvSpPr>
          <p:nvPr>
            <p:ph type="dt" sz="half" idx="10"/>
          </p:nvPr>
        </p:nvSpPr>
        <p:spPr/>
        <p:txBody>
          <a:bodyPr/>
          <a:lstStyle/>
          <a:p>
            <a:fld id="{86BA668F-10D4-7A47-91EF-9A89BF2614F9}" type="datetimeFigureOut">
              <a:rPr lang="en-GB" smtClean="0"/>
              <a:t>03/12/2024</a:t>
            </a:fld>
            <a:endParaRPr lang="en-GB"/>
          </a:p>
        </p:txBody>
      </p:sp>
      <p:sp>
        <p:nvSpPr>
          <p:cNvPr id="8" name="Footer Placeholder 7">
            <a:extLst>
              <a:ext uri="{FF2B5EF4-FFF2-40B4-BE49-F238E27FC236}">
                <a16:creationId xmlns:a16="http://schemas.microsoft.com/office/drawing/2014/main" id="{39C5D9D2-9491-1C6A-F797-26C9A54BD98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55956E-087F-0281-4FC0-49DE8C8CE393}"/>
              </a:ext>
            </a:extLst>
          </p:cNvPr>
          <p:cNvSpPr>
            <a:spLocks noGrp="1"/>
          </p:cNvSpPr>
          <p:nvPr>
            <p:ph type="sldNum" sz="quarter" idx="12"/>
          </p:nvPr>
        </p:nvSpPr>
        <p:spPr/>
        <p:txBody>
          <a:bodyPr/>
          <a:lstStyle/>
          <a:p>
            <a:fld id="{70214030-FA06-3642-9508-CEEEE8C0CF39}" type="slidenum">
              <a:rPr lang="en-GB" smtClean="0"/>
              <a:t>‹#›</a:t>
            </a:fld>
            <a:endParaRPr lang="en-GB"/>
          </a:p>
        </p:txBody>
      </p:sp>
    </p:spTree>
    <p:extLst>
      <p:ext uri="{BB962C8B-B14F-4D97-AF65-F5344CB8AC3E}">
        <p14:creationId xmlns:p14="http://schemas.microsoft.com/office/powerpoint/2010/main" val="33857680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1CC4-2982-94EA-DBED-A3B4B455C99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C975CA1-8C48-56E8-D090-F030F2663F9A}"/>
              </a:ext>
            </a:extLst>
          </p:cNvPr>
          <p:cNvSpPr>
            <a:spLocks noGrp="1"/>
          </p:cNvSpPr>
          <p:nvPr>
            <p:ph type="dt" sz="half" idx="10"/>
          </p:nvPr>
        </p:nvSpPr>
        <p:spPr/>
        <p:txBody>
          <a:bodyPr/>
          <a:lstStyle/>
          <a:p>
            <a:fld id="{86BA668F-10D4-7A47-91EF-9A89BF2614F9}" type="datetimeFigureOut">
              <a:rPr lang="en-GB" smtClean="0"/>
              <a:t>03/12/2024</a:t>
            </a:fld>
            <a:endParaRPr lang="en-GB"/>
          </a:p>
        </p:txBody>
      </p:sp>
      <p:sp>
        <p:nvSpPr>
          <p:cNvPr id="4" name="Footer Placeholder 3">
            <a:extLst>
              <a:ext uri="{FF2B5EF4-FFF2-40B4-BE49-F238E27FC236}">
                <a16:creationId xmlns:a16="http://schemas.microsoft.com/office/drawing/2014/main" id="{5FC9A190-25D5-4C25-2F7E-6939A23831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100003B-F977-7560-9E13-3F2286F6CD33}"/>
              </a:ext>
            </a:extLst>
          </p:cNvPr>
          <p:cNvSpPr>
            <a:spLocks noGrp="1"/>
          </p:cNvSpPr>
          <p:nvPr>
            <p:ph type="sldNum" sz="quarter" idx="12"/>
          </p:nvPr>
        </p:nvSpPr>
        <p:spPr/>
        <p:txBody>
          <a:bodyPr/>
          <a:lstStyle/>
          <a:p>
            <a:fld id="{70214030-FA06-3642-9508-CEEEE8C0CF39}" type="slidenum">
              <a:rPr lang="en-GB" smtClean="0"/>
              <a:t>‹#›</a:t>
            </a:fld>
            <a:endParaRPr lang="en-GB"/>
          </a:p>
        </p:txBody>
      </p:sp>
    </p:spTree>
    <p:extLst>
      <p:ext uri="{BB962C8B-B14F-4D97-AF65-F5344CB8AC3E}">
        <p14:creationId xmlns:p14="http://schemas.microsoft.com/office/powerpoint/2010/main" val="195440473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C5C4E-B3E7-5C95-B81E-B0B5BE3ACE19}"/>
              </a:ext>
            </a:extLst>
          </p:cNvPr>
          <p:cNvSpPr>
            <a:spLocks noGrp="1"/>
          </p:cNvSpPr>
          <p:nvPr>
            <p:ph type="dt" sz="half" idx="10"/>
          </p:nvPr>
        </p:nvSpPr>
        <p:spPr/>
        <p:txBody>
          <a:bodyPr/>
          <a:lstStyle/>
          <a:p>
            <a:fld id="{86BA668F-10D4-7A47-91EF-9A89BF2614F9}" type="datetimeFigureOut">
              <a:rPr lang="en-GB" smtClean="0"/>
              <a:t>03/12/2024</a:t>
            </a:fld>
            <a:endParaRPr lang="en-GB"/>
          </a:p>
        </p:txBody>
      </p:sp>
      <p:sp>
        <p:nvSpPr>
          <p:cNvPr id="3" name="Footer Placeholder 2">
            <a:extLst>
              <a:ext uri="{FF2B5EF4-FFF2-40B4-BE49-F238E27FC236}">
                <a16:creationId xmlns:a16="http://schemas.microsoft.com/office/drawing/2014/main" id="{4D721F95-6E34-2508-F0B9-724F99B3B4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AD8B64-AA69-4E45-73BC-29294459B3E1}"/>
              </a:ext>
            </a:extLst>
          </p:cNvPr>
          <p:cNvSpPr>
            <a:spLocks noGrp="1"/>
          </p:cNvSpPr>
          <p:nvPr>
            <p:ph type="sldNum" sz="quarter" idx="12"/>
          </p:nvPr>
        </p:nvSpPr>
        <p:spPr/>
        <p:txBody>
          <a:bodyPr/>
          <a:lstStyle/>
          <a:p>
            <a:fld id="{70214030-FA06-3642-9508-CEEEE8C0CF39}" type="slidenum">
              <a:rPr lang="en-GB" smtClean="0"/>
              <a:t>‹#›</a:t>
            </a:fld>
            <a:endParaRPr lang="en-GB"/>
          </a:p>
        </p:txBody>
      </p:sp>
    </p:spTree>
    <p:extLst>
      <p:ext uri="{BB962C8B-B14F-4D97-AF65-F5344CB8AC3E}">
        <p14:creationId xmlns:p14="http://schemas.microsoft.com/office/powerpoint/2010/main" val="23477819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015B-7F75-2FD2-B517-CCDA9D4673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3C46C8C-BF0D-B512-B766-1C73072F01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20EEB2E-2822-D552-C041-A08B78D21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D77166-3DC0-36FA-D9C6-AEF572CB4B8D}"/>
              </a:ext>
            </a:extLst>
          </p:cNvPr>
          <p:cNvSpPr>
            <a:spLocks noGrp="1"/>
          </p:cNvSpPr>
          <p:nvPr>
            <p:ph type="dt" sz="half" idx="10"/>
          </p:nvPr>
        </p:nvSpPr>
        <p:spPr/>
        <p:txBody>
          <a:bodyPr/>
          <a:lstStyle/>
          <a:p>
            <a:fld id="{86BA668F-10D4-7A47-91EF-9A89BF2614F9}" type="datetimeFigureOut">
              <a:rPr lang="en-GB" smtClean="0"/>
              <a:t>03/12/2024</a:t>
            </a:fld>
            <a:endParaRPr lang="en-GB"/>
          </a:p>
        </p:txBody>
      </p:sp>
      <p:sp>
        <p:nvSpPr>
          <p:cNvPr id="6" name="Footer Placeholder 5">
            <a:extLst>
              <a:ext uri="{FF2B5EF4-FFF2-40B4-BE49-F238E27FC236}">
                <a16:creationId xmlns:a16="http://schemas.microsoft.com/office/drawing/2014/main" id="{4A2B54E0-9A63-B17E-DE3A-25C3F01B4A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A18C64-6555-6E6F-7164-B5EF9B379A19}"/>
              </a:ext>
            </a:extLst>
          </p:cNvPr>
          <p:cNvSpPr>
            <a:spLocks noGrp="1"/>
          </p:cNvSpPr>
          <p:nvPr>
            <p:ph type="sldNum" sz="quarter" idx="12"/>
          </p:nvPr>
        </p:nvSpPr>
        <p:spPr/>
        <p:txBody>
          <a:bodyPr/>
          <a:lstStyle/>
          <a:p>
            <a:fld id="{70214030-FA06-3642-9508-CEEEE8C0CF39}" type="slidenum">
              <a:rPr lang="en-GB" smtClean="0"/>
              <a:t>‹#›</a:t>
            </a:fld>
            <a:endParaRPr lang="en-GB"/>
          </a:p>
        </p:txBody>
      </p:sp>
    </p:spTree>
    <p:extLst>
      <p:ext uri="{BB962C8B-B14F-4D97-AF65-F5344CB8AC3E}">
        <p14:creationId xmlns:p14="http://schemas.microsoft.com/office/powerpoint/2010/main" val="35768823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BC77-FB38-9C00-FBC0-69E0DA57D4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27C2DF5-782D-0D32-E83A-2B2D2BEACA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218BC46-43BD-4D0A-29AA-067004323C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FDB533-7C4D-BA7F-3400-BCBE277DC458}"/>
              </a:ext>
            </a:extLst>
          </p:cNvPr>
          <p:cNvSpPr>
            <a:spLocks noGrp="1"/>
          </p:cNvSpPr>
          <p:nvPr>
            <p:ph type="dt" sz="half" idx="10"/>
          </p:nvPr>
        </p:nvSpPr>
        <p:spPr/>
        <p:txBody>
          <a:bodyPr/>
          <a:lstStyle/>
          <a:p>
            <a:fld id="{86BA668F-10D4-7A47-91EF-9A89BF2614F9}" type="datetimeFigureOut">
              <a:rPr lang="en-GB" smtClean="0"/>
              <a:t>03/12/2024</a:t>
            </a:fld>
            <a:endParaRPr lang="en-GB"/>
          </a:p>
        </p:txBody>
      </p:sp>
      <p:sp>
        <p:nvSpPr>
          <p:cNvPr id="6" name="Footer Placeholder 5">
            <a:extLst>
              <a:ext uri="{FF2B5EF4-FFF2-40B4-BE49-F238E27FC236}">
                <a16:creationId xmlns:a16="http://schemas.microsoft.com/office/drawing/2014/main" id="{C9B2220D-D1F6-BDEA-B040-55F1BA3A6A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74B195-34EA-151E-4583-4D33783CA121}"/>
              </a:ext>
            </a:extLst>
          </p:cNvPr>
          <p:cNvSpPr>
            <a:spLocks noGrp="1"/>
          </p:cNvSpPr>
          <p:nvPr>
            <p:ph type="sldNum" sz="quarter" idx="12"/>
          </p:nvPr>
        </p:nvSpPr>
        <p:spPr/>
        <p:txBody>
          <a:bodyPr/>
          <a:lstStyle/>
          <a:p>
            <a:fld id="{70214030-FA06-3642-9508-CEEEE8C0CF39}" type="slidenum">
              <a:rPr lang="en-GB" smtClean="0"/>
              <a:t>‹#›</a:t>
            </a:fld>
            <a:endParaRPr lang="en-GB"/>
          </a:p>
        </p:txBody>
      </p:sp>
    </p:spTree>
    <p:extLst>
      <p:ext uri="{BB962C8B-B14F-4D97-AF65-F5344CB8AC3E}">
        <p14:creationId xmlns:p14="http://schemas.microsoft.com/office/powerpoint/2010/main" val="21820632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68693-06BF-8252-90C6-B59CDA108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7233599-CAD6-10B7-E2B8-48B658D921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F5FCD34-4DB9-EF5C-9605-6943D220EB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BA668F-10D4-7A47-91EF-9A89BF2614F9}" type="datetimeFigureOut">
              <a:rPr lang="en-GB" smtClean="0"/>
              <a:t>03/12/2024</a:t>
            </a:fld>
            <a:endParaRPr lang="en-GB"/>
          </a:p>
        </p:txBody>
      </p:sp>
      <p:sp>
        <p:nvSpPr>
          <p:cNvPr id="5" name="Footer Placeholder 4">
            <a:extLst>
              <a:ext uri="{FF2B5EF4-FFF2-40B4-BE49-F238E27FC236}">
                <a16:creationId xmlns:a16="http://schemas.microsoft.com/office/drawing/2014/main" id="{5A64AE77-F58A-02B1-1EAB-FB36E02B76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35CF170-6BD3-89DA-61C9-C454BEB185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214030-FA06-3642-9508-CEEEE8C0CF39}" type="slidenum">
              <a:rPr lang="en-GB" smtClean="0"/>
              <a:t>‹#›</a:t>
            </a:fld>
            <a:endParaRPr lang="en-GB"/>
          </a:p>
        </p:txBody>
      </p:sp>
    </p:spTree>
    <p:extLst>
      <p:ext uri="{BB962C8B-B14F-4D97-AF65-F5344CB8AC3E}">
        <p14:creationId xmlns:p14="http://schemas.microsoft.com/office/powerpoint/2010/main" val="2505009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doi.org/10.1515/opis-2018-0001.pdf" TargetMode="External"/><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hyperlink" Target="https://doi.org/10.1629/uksg.431" TargetMode="External"/><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1.jp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https://www.leru.org/files/LERU-AP24-Open-Science-full-paper.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leru.org/files/LERU-AP24-Open-Science-full-paper.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pn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5.gif"/><Relationship Id="rId4" Type="http://schemas.openxmlformats.org/officeDocument/2006/relationships/hyperlink" Target="https://www.leru.org/files/LERU-AP24-Open-Science-full-paper.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jpeg"/><Relationship Id="rId7" Type="http://schemas.openxmlformats.org/officeDocument/2006/relationships/hyperlink" Target="https://insights.uksg.org/articles/10.1629/uksg.501/"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vimeo.com/478021537" TargetMode="External"/><Relationship Id="rId5" Type="http://schemas.openxmlformats.org/officeDocument/2006/relationships/hyperlink" Target="https://vimeo.com/870255373/2da1ea4990" TargetMode="Externa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3.jpeg"/><Relationship Id="rId7"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5.png"/><Relationship Id="rId7" Type="http://schemas.openxmlformats.org/officeDocument/2006/relationships/diagramColors" Target="../diagrams/colors2.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zenodo.org/communities/libocs/?page=1&amp;size=20"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hyperlink" Target="https://zenodo.org/communities/search?q=libocs&amp;l=list&amp;p=1&amp;s=10&amp;sort=bestmatch"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zenodo.org/communities/libocs/?page=1&amp;size=20" TargetMode="External"/><Relationship Id="rId3" Type="http://schemas.openxmlformats.org/officeDocument/2006/relationships/hyperlink" Target="https://www.libocs.ut.ee/" TargetMode="External"/><Relationship Id="rId7" Type="http://schemas.openxmlformats.org/officeDocument/2006/relationships/hyperlink" Target="https://twitter.com/hashtag/LibOCS"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www.youtube.com/@LibOCSproject" TargetMode="External"/><Relationship Id="rId5" Type="http://schemas.openxmlformats.org/officeDocument/2006/relationships/hyperlink" Target="https://vimeo.com/user175381277" TargetMode="External"/><Relationship Id="rId10" Type="http://schemas.openxmlformats.org/officeDocument/2006/relationships/image" Target="../media/image23.jpeg"/><Relationship Id="rId4" Type="http://schemas.openxmlformats.org/officeDocument/2006/relationships/hyperlink" Target="https://www.facebook.com/LibOCSproject/" TargetMode="External"/><Relationship Id="rId9"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leru.org/files/LERU-AP24-Open-Science-full-paper.pdf" TargetMode="External"/><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B0A07-A724-E54A-19E7-56C8F92612F7}"/>
              </a:ext>
            </a:extLst>
          </p:cNvPr>
          <p:cNvSpPr>
            <a:spLocks noGrp="1"/>
          </p:cNvSpPr>
          <p:nvPr>
            <p:ph type="ctrTitle"/>
          </p:nvPr>
        </p:nvSpPr>
        <p:spPr>
          <a:xfrm>
            <a:off x="363255" y="1122363"/>
            <a:ext cx="11025181" cy="2387600"/>
          </a:xfrm>
        </p:spPr>
        <p:txBody>
          <a:bodyPr>
            <a:normAutofit/>
          </a:bodyPr>
          <a:lstStyle/>
          <a:p>
            <a:r>
              <a:rPr lang="en-GB" sz="6600" dirty="0">
                <a:effectLst>
                  <a:outerShdw blurRad="508000" dist="469900" dir="2400000" sx="95000" sy="95000" algn="ctr" rotWithShape="0">
                    <a:srgbClr val="000000">
                      <a:alpha val="43000"/>
                    </a:srgbClr>
                  </a:outerShdw>
                </a:effectLst>
              </a:rPr>
              <a:t>Broad Engagement for Science</a:t>
            </a:r>
          </a:p>
        </p:txBody>
      </p:sp>
      <p:sp>
        <p:nvSpPr>
          <p:cNvPr id="3" name="Subtitle 2">
            <a:extLst>
              <a:ext uri="{FF2B5EF4-FFF2-40B4-BE49-F238E27FC236}">
                <a16:creationId xmlns:a16="http://schemas.microsoft.com/office/drawing/2014/main" id="{BB3F636B-93B2-E7CF-B007-57EA1BB298A6}"/>
              </a:ext>
            </a:extLst>
          </p:cNvPr>
          <p:cNvSpPr>
            <a:spLocks noGrp="1"/>
          </p:cNvSpPr>
          <p:nvPr>
            <p:ph type="subTitle" idx="1"/>
          </p:nvPr>
        </p:nvSpPr>
        <p:spPr>
          <a:xfrm>
            <a:off x="647178" y="5366807"/>
            <a:ext cx="10436458" cy="1055914"/>
          </a:xfrm>
        </p:spPr>
        <p:txBody>
          <a:bodyPr>
            <a:normAutofit/>
          </a:bodyPr>
          <a:lstStyle/>
          <a:p>
            <a:r>
              <a:rPr lang="en-GB" sz="2800" dirty="0">
                <a:effectLst>
                  <a:outerShdw blurRad="508000" dist="469900" dir="2400000" sx="95000" sy="95000" algn="ctr" rotWithShape="0">
                    <a:srgbClr val="000000">
                      <a:alpha val="43000"/>
                    </a:srgbClr>
                  </a:outerShdw>
                </a:effectLst>
              </a:rPr>
              <a:t>Broad Engagement in Science: The BESPOC Model</a:t>
            </a:r>
          </a:p>
          <a:p>
            <a:r>
              <a:rPr lang="en-GB" sz="2800" dirty="0">
                <a:effectLst>
                  <a:outerShdw blurRad="508000" dist="469900" dir="2400000" sx="95000" sy="95000" algn="ctr" rotWithShape="0">
                    <a:srgbClr val="000000">
                      <a:alpha val="43000"/>
                    </a:srgbClr>
                  </a:outerShdw>
                </a:effectLst>
              </a:rPr>
              <a:t>CC-BY-ND 2024 | Dr Tiberius Ignat | SKS Knowledge Services</a:t>
            </a:r>
          </a:p>
        </p:txBody>
      </p:sp>
      <p:pic>
        <p:nvPicPr>
          <p:cNvPr id="4" name="Shape 310">
            <a:extLst>
              <a:ext uri="{FF2B5EF4-FFF2-40B4-BE49-F238E27FC236}">
                <a16:creationId xmlns:a16="http://schemas.microsoft.com/office/drawing/2014/main" id="{D88CFE7D-6E81-16D8-AAC1-C8ABE8A8F20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15341503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person standing on a line&#10;&#10;Description automatically generated">
            <a:extLst>
              <a:ext uri="{FF2B5EF4-FFF2-40B4-BE49-F238E27FC236}">
                <a16:creationId xmlns:a16="http://schemas.microsoft.com/office/drawing/2014/main" id="{C9518EF4-41AF-E902-F705-395FAD43CD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8000" contrast="6000"/>
                    </a14:imgEffect>
                  </a14:imgLayer>
                </a14:imgProps>
              </a:ext>
            </a:extLst>
          </a:blip>
          <a:stretch>
            <a:fillRect/>
          </a:stretch>
        </p:blipFill>
        <p:spPr>
          <a:xfrm>
            <a:off x="0" y="-20443"/>
            <a:ext cx="12192000" cy="6966856"/>
          </a:xfrm>
          <a:prstGeom prst="rect">
            <a:avLst/>
          </a:prstGeom>
        </p:spPr>
      </p:pic>
      <p:sp>
        <p:nvSpPr>
          <p:cNvPr id="2" name="Title 1">
            <a:extLst>
              <a:ext uri="{FF2B5EF4-FFF2-40B4-BE49-F238E27FC236}">
                <a16:creationId xmlns:a16="http://schemas.microsoft.com/office/drawing/2014/main" id="{D5F2688D-5841-EF8A-CE34-3788D62B40B5}"/>
              </a:ext>
            </a:extLst>
          </p:cNvPr>
          <p:cNvSpPr>
            <a:spLocks noGrp="1"/>
          </p:cNvSpPr>
          <p:nvPr>
            <p:ph type="title"/>
          </p:nvPr>
        </p:nvSpPr>
        <p:spPr>
          <a:xfrm>
            <a:off x="4586067" y="225083"/>
            <a:ext cx="6632872" cy="1375761"/>
          </a:xfrm>
        </p:spPr>
        <p:txBody>
          <a:bodyPr/>
          <a:lstStyle/>
          <a:p>
            <a:r>
              <a:rPr lang="en-GB" sz="2800" dirty="0">
                <a:effectLst>
                  <a:outerShdw blurRad="508000" dist="469900" dir="2400000" sx="90000" sy="90000" algn="ctr" rotWithShape="0">
                    <a:srgbClr val="000000">
                      <a:alpha val="43000"/>
                    </a:srgbClr>
                  </a:outerShdw>
                </a:effectLst>
                <a:latin typeface="AkayaTelivigala" pitchFamily="2" charset="77"/>
                <a:cs typeface="AkayaTelivigala" pitchFamily="2" charset="77"/>
              </a:rPr>
              <a:t>No man ever steps in the same river twice, for it's not the same river and he's not the same man.</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65F69D07-0AE2-7304-E297-E8C7B9C6B8E2}"/>
              </a:ext>
            </a:extLst>
          </p:cNvPr>
          <p:cNvPicPr>
            <a:picLocks noChangeAspect="1"/>
          </p:cNvPicPr>
          <p:nvPr/>
        </p:nvPicPr>
        <p:blipFill>
          <a:blip r:embed="rId5"/>
          <a:stretch>
            <a:fillRect/>
          </a:stretch>
        </p:blipFill>
        <p:spPr>
          <a:xfrm rot="15437330">
            <a:off x="8801788" y="641340"/>
            <a:ext cx="767587" cy="2410058"/>
          </a:xfrm>
          <a:prstGeom prst="rect">
            <a:avLst/>
          </a:prstGeom>
          <a:effectLst>
            <a:outerShdw blurRad="114300" dist="469900" dir="1200000" sx="90000" sy="90000" algn="ctr" rotWithShape="0">
              <a:srgbClr val="000000">
                <a:alpha val="43000"/>
              </a:srgbClr>
            </a:outerShdw>
          </a:effectLst>
        </p:spPr>
      </p:pic>
      <p:pic>
        <p:nvPicPr>
          <p:cNvPr id="3" name="Shape 310">
            <a:extLst>
              <a:ext uri="{FF2B5EF4-FFF2-40B4-BE49-F238E27FC236}">
                <a16:creationId xmlns:a16="http://schemas.microsoft.com/office/drawing/2014/main" id="{3F7447B6-3727-2376-B4AB-830EDE668256}"/>
              </a:ext>
            </a:extLst>
          </p:cNvPr>
          <p:cNvPicPr preferRelativeResize="0"/>
          <p:nvPr/>
        </p:nvPicPr>
        <p:blipFill rotWithShape="1">
          <a:blip r:embed="rId6">
            <a:alphaModFix/>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34736631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9F41-E025-F68A-0ED3-A379680F426F}"/>
            </a:ext>
          </a:extLst>
        </p:cNvPr>
        <p:cNvGrpSpPr/>
        <p:nvPr/>
      </p:nvGrpSpPr>
      <p:grpSpPr>
        <a:xfrm>
          <a:off x="0" y="0"/>
          <a:ext cx="0" cy="0"/>
          <a:chOff x="0" y="0"/>
          <a:chExt cx="0" cy="0"/>
        </a:xfrm>
      </p:grpSpPr>
      <p:pic>
        <p:nvPicPr>
          <p:cNvPr id="5" name="Picture 4" descr="A drawing of a person standing on a line&#10;&#10;Description automatically generated">
            <a:extLst>
              <a:ext uri="{FF2B5EF4-FFF2-40B4-BE49-F238E27FC236}">
                <a16:creationId xmlns:a16="http://schemas.microsoft.com/office/drawing/2014/main" id="{37902171-8EBA-195C-37F9-CD6F41A17F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8000" contrast="6000"/>
                    </a14:imgEffect>
                  </a14:imgLayer>
                </a14:imgProps>
              </a:ext>
            </a:extLst>
          </a:blip>
          <a:stretch>
            <a:fillRect/>
          </a:stretch>
        </p:blipFill>
        <p:spPr>
          <a:xfrm>
            <a:off x="0" y="-20443"/>
            <a:ext cx="12192000" cy="6966856"/>
          </a:xfrm>
          <a:prstGeom prst="rect">
            <a:avLst/>
          </a:prstGeom>
        </p:spPr>
      </p:pic>
      <p:sp>
        <p:nvSpPr>
          <p:cNvPr id="2" name="Title 1">
            <a:extLst>
              <a:ext uri="{FF2B5EF4-FFF2-40B4-BE49-F238E27FC236}">
                <a16:creationId xmlns:a16="http://schemas.microsoft.com/office/drawing/2014/main" id="{62AF1719-DA70-5030-2CEE-0D245B054D4D}"/>
              </a:ext>
            </a:extLst>
          </p:cNvPr>
          <p:cNvSpPr>
            <a:spLocks noGrp="1"/>
          </p:cNvSpPr>
          <p:nvPr>
            <p:ph type="title"/>
          </p:nvPr>
        </p:nvSpPr>
        <p:spPr>
          <a:xfrm>
            <a:off x="4649256" y="261957"/>
            <a:ext cx="5190979" cy="944874"/>
          </a:xfrm>
          <a:effectLst>
            <a:outerShdw blurRad="508000" dist="50800" dir="2400000" sx="90000" sy="90000" algn="ctr" rotWithShape="0">
              <a:srgbClr val="000000">
                <a:alpha val="43000"/>
              </a:srgbClr>
            </a:outerShdw>
          </a:effectLst>
        </p:spPr>
        <p:txBody>
          <a:bodyPr/>
          <a:lstStyle/>
          <a:p>
            <a:r>
              <a:rPr lang="en-GB" sz="2800" dirty="0">
                <a:effectLst>
                  <a:outerShdw blurRad="508000" dist="469900" dir="2400000" sx="90000" sy="90000" algn="ctr" rotWithShape="0">
                    <a:srgbClr val="000000">
                      <a:alpha val="43000"/>
                    </a:srgbClr>
                  </a:outerShdw>
                </a:effectLst>
                <a:latin typeface="AkayaTelivigala" pitchFamily="2" charset="77"/>
                <a:cs typeface="AkayaTelivigala" pitchFamily="2" charset="77"/>
              </a:rPr>
              <a:t>There is nothing permanent except change.</a:t>
            </a:r>
          </a:p>
        </p:txBody>
      </p:sp>
      <p:pic>
        <p:nvPicPr>
          <p:cNvPr id="3" name="Shape 310">
            <a:extLst>
              <a:ext uri="{FF2B5EF4-FFF2-40B4-BE49-F238E27FC236}">
                <a16:creationId xmlns:a16="http://schemas.microsoft.com/office/drawing/2014/main" id="{D3E7393F-9D8E-205A-21E5-91C09E2704C1}"/>
              </a:ext>
            </a:extLst>
          </p:cNvPr>
          <p:cNvPicPr preferRelativeResize="0"/>
          <p:nvPr/>
        </p:nvPicPr>
        <p:blipFill rotWithShape="1">
          <a:blip r:embed="rId5">
            <a:alphaModFix/>
          </a:blip>
          <a:srcRect/>
          <a:stretch/>
        </p:blipFill>
        <p:spPr>
          <a:xfrm>
            <a:off x="11249234" y="0"/>
            <a:ext cx="942765" cy="491490"/>
          </a:xfrm>
          <a:prstGeom prst="rect">
            <a:avLst/>
          </a:prstGeom>
          <a:noFill/>
          <a:ln>
            <a:noFill/>
          </a:ln>
        </p:spPr>
      </p:pic>
      <p:pic>
        <p:nvPicPr>
          <p:cNvPr id="6" name="Picture 5" descr="A black background with a black square&#10;&#10;Description automatically generated with medium confidence">
            <a:extLst>
              <a:ext uri="{FF2B5EF4-FFF2-40B4-BE49-F238E27FC236}">
                <a16:creationId xmlns:a16="http://schemas.microsoft.com/office/drawing/2014/main" id="{06BD482C-92F8-5C1A-16AB-713CCBFBEAB9}"/>
              </a:ext>
            </a:extLst>
          </p:cNvPr>
          <p:cNvPicPr>
            <a:picLocks noChangeAspect="1"/>
          </p:cNvPicPr>
          <p:nvPr/>
        </p:nvPicPr>
        <p:blipFill>
          <a:blip r:embed="rId6"/>
          <a:stretch>
            <a:fillRect/>
          </a:stretch>
        </p:blipFill>
        <p:spPr>
          <a:xfrm rot="15437330">
            <a:off x="8112437" y="168903"/>
            <a:ext cx="767587" cy="2410058"/>
          </a:xfrm>
          <a:prstGeom prst="rect">
            <a:avLst/>
          </a:prstGeom>
          <a:effectLst>
            <a:outerShdw blurRad="114300" dist="469900" dir="1200000" sx="90000" sy="90000" algn="ctr" rotWithShape="0">
              <a:srgbClr val="000000">
                <a:alpha val="43000"/>
              </a:srgbClr>
            </a:outerShdw>
          </a:effectLst>
        </p:spPr>
      </p:pic>
    </p:spTree>
    <p:extLst>
      <p:ext uri="{BB962C8B-B14F-4D97-AF65-F5344CB8AC3E}">
        <p14:creationId xmlns:p14="http://schemas.microsoft.com/office/powerpoint/2010/main" val="22299043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EF503-E772-5DF9-376C-C66B89D3E3ED}"/>
              </a:ext>
            </a:extLst>
          </p:cNvPr>
          <p:cNvSpPr>
            <a:spLocks noGrp="1"/>
          </p:cNvSpPr>
          <p:nvPr>
            <p:ph type="title"/>
          </p:nvPr>
        </p:nvSpPr>
        <p:spPr>
          <a:xfrm>
            <a:off x="312973" y="246990"/>
            <a:ext cx="11371295" cy="878895"/>
          </a:xfrm>
        </p:spPr>
        <p:txBody>
          <a:bodyPr/>
          <a:lstStyle/>
          <a:p>
            <a:r>
              <a:rPr lang="en-GB" sz="2000" dirty="0">
                <a:effectLst>
                  <a:outerShdw blurRad="508000" dist="546100" dir="2400000" sx="90000" sy="90000" algn="ctr" rotWithShape="0">
                    <a:srgbClr val="000000">
                      <a:alpha val="43000"/>
                    </a:srgbClr>
                  </a:outerShdw>
                </a:effectLst>
                <a:latin typeface="+mj-lt"/>
              </a:rPr>
              <a:t>The EU MISSION LETTER</a:t>
            </a:r>
            <a:br>
              <a:rPr lang="en-GB" sz="2000" dirty="0">
                <a:effectLst>
                  <a:outerShdw blurRad="508000" dist="546100" dir="2400000" sx="90000" sy="90000" algn="ctr" rotWithShape="0">
                    <a:srgbClr val="000000">
                      <a:alpha val="43000"/>
                    </a:srgbClr>
                  </a:outerShdw>
                </a:effectLst>
                <a:latin typeface="+mj-lt"/>
              </a:rPr>
            </a:br>
            <a:r>
              <a:rPr lang="en-GB" sz="2000" dirty="0">
                <a:effectLst>
                  <a:outerShdw blurRad="508000" dist="546100" dir="2400000" sx="90000" sy="90000" algn="ctr" rotWithShape="0">
                    <a:srgbClr val="000000">
                      <a:alpha val="43000"/>
                    </a:srgbClr>
                  </a:outerShdw>
                </a:effectLst>
                <a:latin typeface="+mj-lt"/>
              </a:rPr>
              <a:t>Ursula von der Leyen, President of the European Commission to </a:t>
            </a:r>
            <a:br>
              <a:rPr lang="en-GB" sz="2000" dirty="0">
                <a:effectLst>
                  <a:outerShdw blurRad="508000" dist="546100" dir="2400000" sx="90000" sy="90000" algn="ctr" rotWithShape="0">
                    <a:srgbClr val="000000">
                      <a:alpha val="43000"/>
                    </a:srgbClr>
                  </a:outerShdw>
                </a:effectLst>
                <a:latin typeface="+mj-lt"/>
              </a:rPr>
            </a:br>
            <a:r>
              <a:rPr lang="en-GB" sz="2000" dirty="0">
                <a:effectLst>
                  <a:outerShdw blurRad="508000" dist="546100" dir="2400000" sx="90000" sy="90000" algn="ctr" rotWithShape="0">
                    <a:srgbClr val="000000">
                      <a:alpha val="43000"/>
                    </a:srgbClr>
                  </a:outerShdw>
                </a:effectLst>
                <a:latin typeface="+mj-lt"/>
              </a:rPr>
              <a:t>Ekaterina </a:t>
            </a:r>
            <a:r>
              <a:rPr lang="en-GB" sz="2000" dirty="0" err="1">
                <a:effectLst>
                  <a:outerShdw blurRad="508000" dist="546100" dir="2400000" sx="90000" sy="90000" algn="ctr" rotWithShape="0">
                    <a:srgbClr val="000000">
                      <a:alpha val="43000"/>
                    </a:srgbClr>
                  </a:outerShdw>
                </a:effectLst>
                <a:latin typeface="+mj-lt"/>
              </a:rPr>
              <a:t>Zaharieva</a:t>
            </a:r>
            <a:r>
              <a:rPr lang="en-GB" sz="2000" dirty="0">
                <a:effectLst>
                  <a:outerShdw blurRad="508000" dist="546100" dir="2400000" sx="90000" sy="90000" algn="ctr" rotWithShape="0">
                    <a:srgbClr val="000000">
                      <a:alpha val="43000"/>
                    </a:srgbClr>
                  </a:outerShdw>
                </a:effectLst>
                <a:latin typeface="+mj-lt"/>
              </a:rPr>
              <a:t>, Commissioner-designate for Startups, Research and Innovation</a:t>
            </a:r>
          </a:p>
        </p:txBody>
      </p:sp>
      <p:sp>
        <p:nvSpPr>
          <p:cNvPr id="3" name="Text Placeholder 2">
            <a:extLst>
              <a:ext uri="{FF2B5EF4-FFF2-40B4-BE49-F238E27FC236}">
                <a16:creationId xmlns:a16="http://schemas.microsoft.com/office/drawing/2014/main" id="{340A2EEA-4BA4-D7D9-4F2E-D6AE35A82657}"/>
              </a:ext>
            </a:extLst>
          </p:cNvPr>
          <p:cNvSpPr>
            <a:spLocks noGrp="1"/>
          </p:cNvSpPr>
          <p:nvPr>
            <p:ph type="body" sz="quarter" idx="10"/>
          </p:nvPr>
        </p:nvSpPr>
        <p:spPr>
          <a:xfrm>
            <a:off x="312972" y="2265546"/>
            <a:ext cx="7961598" cy="4345463"/>
          </a:xfrm>
        </p:spPr>
        <p:txBody>
          <a:bodyPr>
            <a:noAutofit/>
          </a:bodyPr>
          <a:lstStyle/>
          <a:p>
            <a:r>
              <a:rPr lang="en-GB" sz="1600" dirty="0">
                <a:effectLst/>
              </a:rPr>
              <a:t>…the spirit of the Political Guidelines which I presented to the European Parliament in July 2024 - our common plan for European strength and unity. </a:t>
            </a:r>
            <a:r>
              <a:rPr lang="en-GB" sz="1600" b="1" dirty="0">
                <a:effectLst/>
                <a:highlight>
                  <a:srgbClr val="FFFF00"/>
                </a:highlight>
              </a:rPr>
              <a:t>It focuses on ensuring our security</a:t>
            </a:r>
            <a:r>
              <a:rPr lang="en-GB" sz="1600" dirty="0">
                <a:effectLst/>
                <a:highlight>
                  <a:srgbClr val="FFFF00"/>
                </a:highlight>
              </a:rPr>
              <a:t> </a:t>
            </a:r>
            <a:r>
              <a:rPr lang="en-GB" sz="1600" dirty="0">
                <a:effectLst/>
              </a:rPr>
              <a:t>in every sense in a more dangerous and turbulent world, on supporting people and citizens by strengthening our prosperity, our social market economy, green and digital transitions and sustaining our unique quality of life. We will strengthen our democracy, rally around our values and ensure that we are stronger at home. We will work with our partners and better assert our interests around the world.</a:t>
            </a:r>
            <a:endParaRPr lang="de-DE" sz="1600" dirty="0">
              <a:effectLst/>
            </a:endParaRPr>
          </a:p>
          <a:p>
            <a:r>
              <a:rPr lang="en-GB" sz="1600" dirty="0">
                <a:effectLst/>
              </a:rPr>
              <a:t>I would like you to work to </a:t>
            </a:r>
            <a:r>
              <a:rPr lang="en-GB" sz="1600" b="1" dirty="0">
                <a:effectLst/>
                <a:highlight>
                  <a:srgbClr val="FFFF00"/>
                </a:highlight>
              </a:rPr>
              <a:t>strengthen our research security</a:t>
            </a:r>
            <a:r>
              <a:rPr lang="en-GB" sz="1600" dirty="0">
                <a:effectLst/>
              </a:rPr>
              <a:t>. While promoting the development of critical technologies and their deployment in the European Union, you will be mindful of the need to safeguard our Union's economic security while partnering with like-minded partners to achieve common objectives. In this context, you will contribute to the work on identifying and harnessing the EU's dual-use and civil-military potential.</a:t>
            </a:r>
          </a:p>
          <a:p>
            <a:r>
              <a:rPr lang="en-GB" sz="1600" dirty="0">
                <a:effectLst/>
              </a:rPr>
              <a:t>﻿I would like you to lead the work on </a:t>
            </a:r>
            <a:r>
              <a:rPr lang="en-GB" sz="1600" b="1" dirty="0">
                <a:effectLst/>
                <a:highlight>
                  <a:srgbClr val="FFFF00"/>
                </a:highlight>
              </a:rPr>
              <a:t>reinforcing international research and innovation </a:t>
            </a:r>
            <a:r>
              <a:rPr lang="en-GB" sz="1600" dirty="0">
                <a:effectLst/>
              </a:rPr>
              <a:t>cooperation to better address EU dependencies in strategic sectors while promoting our values and principles. You will work </a:t>
            </a:r>
            <a:r>
              <a:rPr lang="en-GB" sz="1600" b="1" dirty="0">
                <a:effectLst/>
                <a:highlight>
                  <a:srgbClr val="FFFF00"/>
                </a:highlight>
              </a:rPr>
              <a:t>to identify partners for cooperation </a:t>
            </a:r>
            <a:r>
              <a:rPr lang="en-GB" sz="1600" dirty="0">
                <a:effectLst/>
              </a:rPr>
              <a:t>in critical technology areas, notably through Global Gateway projects.</a:t>
            </a:r>
          </a:p>
        </p:txBody>
      </p:sp>
      <p:pic>
        <p:nvPicPr>
          <p:cNvPr id="4" name="Shape 310">
            <a:extLst>
              <a:ext uri="{FF2B5EF4-FFF2-40B4-BE49-F238E27FC236}">
                <a16:creationId xmlns:a16="http://schemas.microsoft.com/office/drawing/2014/main" id="{152F1266-3F32-A632-9573-FD7C5DDB125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
        <p:nvSpPr>
          <p:cNvPr id="5" name="Title 1">
            <a:extLst>
              <a:ext uri="{FF2B5EF4-FFF2-40B4-BE49-F238E27FC236}">
                <a16:creationId xmlns:a16="http://schemas.microsoft.com/office/drawing/2014/main" id="{75D21DCC-E245-F809-46C3-005E93C2FC8D}"/>
              </a:ext>
            </a:extLst>
          </p:cNvPr>
          <p:cNvSpPr txBox="1">
            <a:spLocks/>
          </p:cNvSpPr>
          <p:nvPr/>
        </p:nvSpPr>
        <p:spPr>
          <a:xfrm rot="20619680">
            <a:off x="8927109" y="848179"/>
            <a:ext cx="3001985" cy="1220334"/>
          </a:xfrm>
          <a:prstGeom prst="rect">
            <a:avLst/>
          </a:prstGeom>
        </p:spPr>
        <p:txBody>
          <a:bodyPr vert="horz" wrap="square" lIns="91440" tIns="45720" rIns="9144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badi" panose="020B0604020104020204" pitchFamily="34" charset="0"/>
                <a:ea typeface="+mj-ea"/>
                <a:cs typeface="Abadi" panose="020B0604020104020204" pitchFamily="34" charset="0"/>
              </a:defRPr>
            </a:lvl1pPr>
          </a:lstStyle>
          <a:p>
            <a:r>
              <a:rPr lang="en-GB" sz="2800" dirty="0">
                <a:latin typeface="AkayaTelivigala" pitchFamily="2" charset="77"/>
                <a:cs typeface="AkayaTelivigala" pitchFamily="2" charset="77"/>
              </a:rPr>
              <a:t>There is nothing permanent except change.</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646205C6-68B6-FC46-7473-491DB46BAEC5}"/>
              </a:ext>
            </a:extLst>
          </p:cNvPr>
          <p:cNvPicPr>
            <a:picLocks noChangeAspect="1"/>
          </p:cNvPicPr>
          <p:nvPr/>
        </p:nvPicPr>
        <p:blipFill>
          <a:blip r:embed="rId4"/>
          <a:stretch>
            <a:fillRect/>
          </a:stretch>
        </p:blipFill>
        <p:spPr>
          <a:xfrm rot="14824182">
            <a:off x="10833803" y="1002251"/>
            <a:ext cx="420203" cy="1319348"/>
          </a:xfrm>
          <a:prstGeom prst="rect">
            <a:avLst/>
          </a:prstGeom>
        </p:spPr>
      </p:pic>
    </p:spTree>
    <p:extLst>
      <p:ext uri="{BB962C8B-B14F-4D97-AF65-F5344CB8AC3E}">
        <p14:creationId xmlns:p14="http://schemas.microsoft.com/office/powerpoint/2010/main" val="57933905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965A3-F4F9-3FA9-DC8C-CAC3BC10F5A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FCBDD9-534D-E39D-F909-E160CD963953}"/>
              </a:ext>
            </a:extLst>
          </p:cNvPr>
          <p:cNvSpPr>
            <a:spLocks noGrp="1"/>
          </p:cNvSpPr>
          <p:nvPr>
            <p:ph type="body" sz="quarter" idx="10"/>
          </p:nvPr>
        </p:nvSpPr>
        <p:spPr>
          <a:xfrm>
            <a:off x="312973" y="2018557"/>
            <a:ext cx="8051538" cy="4592453"/>
          </a:xfrm>
        </p:spPr>
        <p:txBody>
          <a:bodyPr>
            <a:noAutofit/>
          </a:bodyPr>
          <a:lstStyle/>
          <a:p>
            <a:pPr marL="0" indent="0">
              <a:buNone/>
            </a:pPr>
            <a:r>
              <a:rPr lang="de-DE" sz="1800" b="1" dirty="0" err="1">
                <a:highlight>
                  <a:srgbClr val="FFFF00"/>
                </a:highlight>
              </a:rPr>
              <a:t>Participatory</a:t>
            </a:r>
            <a:r>
              <a:rPr lang="de-DE" sz="1800" b="1" dirty="0">
                <a:highlight>
                  <a:srgbClr val="FFFF00"/>
                </a:highlight>
              </a:rPr>
              <a:t> </a:t>
            </a:r>
            <a:r>
              <a:rPr lang="de-DE" sz="1800" b="1" dirty="0" err="1">
                <a:highlight>
                  <a:srgbClr val="FFFF00"/>
                </a:highlight>
              </a:rPr>
              <a:t>science</a:t>
            </a:r>
            <a:r>
              <a:rPr lang="de-DE" sz="1800" b="1" dirty="0">
                <a:highlight>
                  <a:srgbClr val="FFFF00"/>
                </a:highlight>
              </a:rPr>
              <a:t> </a:t>
            </a:r>
            <a:r>
              <a:rPr lang="de-DE" sz="1800" dirty="0" err="1"/>
              <a:t>receives</a:t>
            </a:r>
            <a:r>
              <a:rPr lang="de-DE" sz="1800" dirty="0"/>
              <a:t> support, but in a different </a:t>
            </a:r>
            <a:r>
              <a:rPr lang="de-DE" sz="1800" dirty="0" err="1"/>
              <a:t>way</a:t>
            </a:r>
            <a:r>
              <a:rPr lang="de-DE" sz="1800" dirty="0"/>
              <a:t>: </a:t>
            </a:r>
            <a:r>
              <a:rPr lang="de-DE" sz="1800" b="1" dirty="0" err="1"/>
              <a:t>co-creation</a:t>
            </a:r>
            <a:r>
              <a:rPr lang="de-DE" sz="1800" b="1" dirty="0"/>
              <a:t>.</a:t>
            </a:r>
          </a:p>
          <a:p>
            <a:pPr marL="0" indent="0">
              <a:buNone/>
            </a:pPr>
            <a:endParaRPr lang="de-DE" sz="1800" b="1" dirty="0"/>
          </a:p>
          <a:p>
            <a:pPr marL="0" indent="0">
              <a:buNone/>
            </a:pPr>
            <a:r>
              <a:rPr lang="de-DE" sz="1800" b="1" dirty="0"/>
              <a:t>The Mission Letter </a:t>
            </a:r>
            <a:r>
              <a:rPr lang="de-DE" sz="1800" b="1" dirty="0" err="1"/>
              <a:t>reads</a:t>
            </a:r>
            <a:r>
              <a:rPr lang="de-DE" sz="1800" b="1" dirty="0"/>
              <a:t>:</a:t>
            </a:r>
          </a:p>
          <a:p>
            <a:pPr marL="501650" indent="0">
              <a:buNone/>
            </a:pPr>
            <a:r>
              <a:rPr lang="de-DE" sz="1800" i="1" dirty="0">
                <a:effectLst/>
              </a:rPr>
              <a:t>This </a:t>
            </a:r>
            <a:r>
              <a:rPr lang="de-DE" sz="1800" i="1" dirty="0" err="1">
                <a:effectLst/>
              </a:rPr>
              <a:t>Commission</a:t>
            </a:r>
            <a:r>
              <a:rPr lang="de-DE" sz="1800" i="1" dirty="0">
                <a:effectLst/>
              </a:rPr>
              <a:t> will </a:t>
            </a:r>
            <a:r>
              <a:rPr lang="de-DE" sz="1800" i="1" dirty="0" err="1">
                <a:effectLst/>
              </a:rPr>
              <a:t>start</a:t>
            </a:r>
            <a:r>
              <a:rPr lang="de-DE" sz="1800" i="1" dirty="0">
                <a:effectLst/>
              </a:rPr>
              <a:t> a </a:t>
            </a:r>
            <a:r>
              <a:rPr lang="de-DE" sz="1800" i="1" dirty="0" err="1">
                <a:effectLst/>
              </a:rPr>
              <a:t>new</a:t>
            </a:r>
            <a:r>
              <a:rPr lang="de-DE" sz="1800" i="1" dirty="0">
                <a:effectLst/>
              </a:rPr>
              <a:t> </a:t>
            </a:r>
            <a:r>
              <a:rPr lang="de-DE" sz="1800" i="1" dirty="0" err="1">
                <a:effectLst/>
              </a:rPr>
              <a:t>era</a:t>
            </a:r>
            <a:r>
              <a:rPr lang="de-DE" sz="1800" i="1" dirty="0">
                <a:effectLst/>
              </a:rPr>
              <a:t> </a:t>
            </a:r>
            <a:r>
              <a:rPr lang="de-DE" sz="1800" i="1" dirty="0" err="1">
                <a:effectLst/>
              </a:rPr>
              <a:t>of</a:t>
            </a:r>
            <a:r>
              <a:rPr lang="de-DE" sz="1800" i="1" dirty="0">
                <a:effectLst/>
              </a:rPr>
              <a:t> </a:t>
            </a:r>
            <a:r>
              <a:rPr lang="de-DE" sz="1800" b="1" i="1" dirty="0" err="1">
                <a:effectLst/>
              </a:rPr>
              <a:t>dialogue</a:t>
            </a:r>
            <a:r>
              <a:rPr lang="de-DE" sz="1800" b="1" i="1" dirty="0">
                <a:effectLst/>
              </a:rPr>
              <a:t> </a:t>
            </a:r>
            <a:r>
              <a:rPr lang="de-DE" sz="1800" b="1" i="1" dirty="0" err="1">
                <a:effectLst/>
              </a:rPr>
              <a:t>with</a:t>
            </a:r>
            <a:r>
              <a:rPr lang="de-DE" sz="1800" b="1" i="1" dirty="0">
                <a:effectLst/>
              </a:rPr>
              <a:t> </a:t>
            </a:r>
            <a:r>
              <a:rPr lang="de-DE" sz="1800" b="1" i="1" dirty="0" err="1">
                <a:effectLst/>
              </a:rPr>
              <a:t>citizens</a:t>
            </a:r>
            <a:r>
              <a:rPr lang="de-DE" sz="1800" b="1" i="1" dirty="0">
                <a:effectLst/>
              </a:rPr>
              <a:t> and </a:t>
            </a:r>
            <a:r>
              <a:rPr lang="de-DE" sz="1800" b="1" i="1" dirty="0" err="1">
                <a:effectLst/>
              </a:rPr>
              <a:t>stakeholders</a:t>
            </a:r>
            <a:r>
              <a:rPr lang="de-DE" sz="1800" i="1" dirty="0">
                <a:effectLst/>
              </a:rPr>
              <a:t>. </a:t>
            </a:r>
          </a:p>
          <a:p>
            <a:pPr marL="501650" indent="0">
              <a:buNone/>
            </a:pPr>
            <a:r>
              <a:rPr lang="de-DE" sz="1800" i="1" dirty="0" err="1">
                <a:effectLst/>
              </a:rPr>
              <a:t>You</a:t>
            </a:r>
            <a:r>
              <a:rPr lang="de-DE" sz="1800" i="1" dirty="0">
                <a:effectLst/>
              </a:rPr>
              <a:t> </a:t>
            </a:r>
            <a:r>
              <a:rPr lang="de-DE" sz="1800" i="1" dirty="0" err="1">
                <a:effectLst/>
              </a:rPr>
              <a:t>should</a:t>
            </a:r>
            <a:r>
              <a:rPr lang="de-DE" sz="1800" i="1" dirty="0">
                <a:effectLst/>
              </a:rPr>
              <a:t> </a:t>
            </a:r>
            <a:r>
              <a:rPr lang="de-DE" sz="1800" i="1" dirty="0" err="1">
                <a:effectLst/>
              </a:rPr>
              <a:t>organise</a:t>
            </a:r>
            <a:r>
              <a:rPr lang="de-DE" sz="1800" i="1" dirty="0">
                <a:effectLst/>
              </a:rPr>
              <a:t> a </a:t>
            </a:r>
            <a:r>
              <a:rPr lang="de-DE" sz="1800" i="1" dirty="0" err="1">
                <a:effectLst/>
              </a:rPr>
              <a:t>first</a:t>
            </a:r>
            <a:r>
              <a:rPr lang="de-DE" sz="1800" i="1" dirty="0">
                <a:effectLst/>
              </a:rPr>
              <a:t> </a:t>
            </a:r>
            <a:r>
              <a:rPr lang="de-DE" sz="1800" i="1" dirty="0" err="1">
                <a:effectLst/>
              </a:rPr>
              <a:t>edition</a:t>
            </a:r>
            <a:r>
              <a:rPr lang="de-DE" sz="1800" i="1" dirty="0">
                <a:effectLst/>
              </a:rPr>
              <a:t> </a:t>
            </a:r>
            <a:r>
              <a:rPr lang="de-DE" sz="1800" i="1" dirty="0" err="1">
                <a:effectLst/>
              </a:rPr>
              <a:t>of</a:t>
            </a:r>
            <a:r>
              <a:rPr lang="de-DE" sz="1800" i="1" dirty="0">
                <a:effectLst/>
              </a:rPr>
              <a:t> </a:t>
            </a:r>
            <a:r>
              <a:rPr lang="de-DE" sz="1800" i="1" dirty="0" err="1">
                <a:effectLst/>
              </a:rPr>
              <a:t>the</a:t>
            </a:r>
            <a:r>
              <a:rPr lang="de-DE" sz="1800" i="1" dirty="0">
                <a:effectLst/>
              </a:rPr>
              <a:t> annual Youth Policy </a:t>
            </a:r>
            <a:r>
              <a:rPr lang="de-DE" sz="1800" i="1" dirty="0" err="1">
                <a:effectLst/>
              </a:rPr>
              <a:t>Dialogues</a:t>
            </a:r>
            <a:r>
              <a:rPr lang="de-DE" sz="1800" i="1" dirty="0">
                <a:effectLst/>
              </a:rPr>
              <a:t> </a:t>
            </a:r>
            <a:r>
              <a:rPr lang="de-DE" sz="1800" i="1" dirty="0" err="1">
                <a:effectLst/>
              </a:rPr>
              <a:t>within</a:t>
            </a:r>
            <a:r>
              <a:rPr lang="de-DE" sz="1800" i="1" dirty="0">
                <a:effectLst/>
              </a:rPr>
              <a:t> </a:t>
            </a:r>
            <a:r>
              <a:rPr lang="de-DE" sz="1800" i="1" dirty="0" err="1">
                <a:effectLst/>
              </a:rPr>
              <a:t>the</a:t>
            </a:r>
            <a:r>
              <a:rPr lang="de-DE" sz="1800" i="1" dirty="0">
                <a:effectLst/>
              </a:rPr>
              <a:t> </a:t>
            </a:r>
            <a:r>
              <a:rPr lang="de-DE" sz="1800" i="1" dirty="0" err="1">
                <a:effectLst/>
              </a:rPr>
              <a:t>first</a:t>
            </a:r>
            <a:r>
              <a:rPr lang="de-DE" sz="1800" i="1" dirty="0">
                <a:effectLst/>
              </a:rPr>
              <a:t> 100 </a:t>
            </a:r>
            <a:r>
              <a:rPr lang="de-DE" sz="1800" i="1" dirty="0" err="1">
                <a:effectLst/>
              </a:rPr>
              <a:t>days</a:t>
            </a:r>
            <a:r>
              <a:rPr lang="de-DE" sz="1800" i="1" dirty="0">
                <a:effectLst/>
              </a:rPr>
              <a:t> so </a:t>
            </a:r>
            <a:r>
              <a:rPr lang="de-DE" sz="1800" i="1" dirty="0" err="1">
                <a:effectLst/>
              </a:rPr>
              <a:t>that</a:t>
            </a:r>
            <a:r>
              <a:rPr lang="de-DE" sz="1800" i="1" dirty="0">
                <a:effectLst/>
              </a:rPr>
              <a:t> </a:t>
            </a:r>
            <a:r>
              <a:rPr lang="de-DE" sz="1800" b="1" i="1" dirty="0" err="1">
                <a:effectLst/>
              </a:rPr>
              <a:t>young</a:t>
            </a:r>
            <a:r>
              <a:rPr lang="de-DE" sz="1800" b="1" i="1" dirty="0">
                <a:effectLst/>
              </a:rPr>
              <a:t> </a:t>
            </a:r>
            <a:r>
              <a:rPr lang="de-DE" sz="1800" b="1" i="1" dirty="0" err="1">
                <a:effectLst/>
              </a:rPr>
              <a:t>people</a:t>
            </a:r>
            <a:r>
              <a:rPr lang="de-DE" sz="1800" b="1" i="1" dirty="0">
                <a:effectLst/>
              </a:rPr>
              <a:t> </a:t>
            </a:r>
            <a:r>
              <a:rPr lang="de-DE" sz="1800" b="1" i="1" dirty="0" err="1">
                <a:effectLst/>
              </a:rPr>
              <a:t>can</a:t>
            </a:r>
            <a:r>
              <a:rPr lang="de-DE" sz="1800" b="1" i="1" dirty="0">
                <a:effectLst/>
              </a:rPr>
              <a:t> </a:t>
            </a:r>
            <a:r>
              <a:rPr lang="de-DE" sz="1800" b="1" i="1" dirty="0" err="1">
                <a:effectLst/>
              </a:rPr>
              <a:t>be</a:t>
            </a:r>
            <a:r>
              <a:rPr lang="de-DE" sz="1800" b="1" i="1" dirty="0">
                <a:effectLst/>
              </a:rPr>
              <a:t> </a:t>
            </a:r>
            <a:r>
              <a:rPr lang="de-DE" sz="1800" b="1" i="1" dirty="0" err="1">
                <a:effectLst/>
              </a:rPr>
              <a:t>heard</a:t>
            </a:r>
            <a:r>
              <a:rPr lang="de-DE" sz="1800" b="1" i="1" dirty="0">
                <a:effectLst/>
              </a:rPr>
              <a:t> and </a:t>
            </a:r>
            <a:r>
              <a:rPr lang="de-DE" sz="1800" b="1" i="1" dirty="0" err="1">
                <a:effectLst/>
              </a:rPr>
              <a:t>can</a:t>
            </a:r>
            <a:r>
              <a:rPr lang="de-DE" sz="1800" b="1" i="1" dirty="0">
                <a:effectLst/>
              </a:rPr>
              <a:t> </a:t>
            </a:r>
            <a:r>
              <a:rPr lang="de-DE" sz="1800" b="1" i="1" dirty="0" err="1">
                <a:effectLst/>
              </a:rPr>
              <a:t>help</a:t>
            </a:r>
            <a:r>
              <a:rPr lang="de-DE" sz="1800" b="1" i="1" dirty="0">
                <a:effectLst/>
              </a:rPr>
              <a:t> </a:t>
            </a:r>
            <a:r>
              <a:rPr lang="de-DE" sz="1800" b="1" i="1" dirty="0" err="1">
                <a:effectLst/>
              </a:rPr>
              <a:t>shape</a:t>
            </a:r>
            <a:r>
              <a:rPr lang="de-DE" sz="1800" b="1" i="1" dirty="0">
                <a:effectLst/>
              </a:rPr>
              <a:t> </a:t>
            </a:r>
            <a:r>
              <a:rPr lang="de-DE" sz="1800" b="1" i="1" dirty="0" err="1">
                <a:effectLst/>
              </a:rPr>
              <a:t>your</a:t>
            </a:r>
            <a:r>
              <a:rPr lang="de-DE" sz="1800" b="1" i="1" dirty="0">
                <a:effectLst/>
              </a:rPr>
              <a:t> </a:t>
            </a:r>
            <a:r>
              <a:rPr lang="de-DE" sz="1800" b="1" i="1" dirty="0" err="1">
                <a:effectLst/>
              </a:rPr>
              <a:t>work</a:t>
            </a:r>
            <a:r>
              <a:rPr lang="de-DE" sz="1800" i="1" dirty="0" err="1">
                <a:effectLst/>
              </a:rPr>
              <a:t>.This</a:t>
            </a:r>
            <a:r>
              <a:rPr lang="de-DE" sz="1800" i="1" dirty="0">
                <a:effectLst/>
              </a:rPr>
              <a:t> will </a:t>
            </a:r>
            <a:r>
              <a:rPr lang="de-DE" sz="1800" i="1" dirty="0" err="1">
                <a:effectLst/>
              </a:rPr>
              <a:t>be</a:t>
            </a:r>
            <a:r>
              <a:rPr lang="de-DE" sz="1800" i="1" dirty="0">
                <a:effectLst/>
              </a:rPr>
              <a:t> </a:t>
            </a:r>
            <a:r>
              <a:rPr lang="de-DE" sz="1800" i="1" dirty="0" err="1">
                <a:effectLst/>
              </a:rPr>
              <a:t>part</a:t>
            </a:r>
            <a:r>
              <a:rPr lang="de-DE" sz="1800" i="1" dirty="0">
                <a:effectLst/>
              </a:rPr>
              <a:t> </a:t>
            </a:r>
            <a:r>
              <a:rPr lang="de-DE" sz="1800" i="1" dirty="0" err="1">
                <a:effectLst/>
              </a:rPr>
              <a:t>of</a:t>
            </a:r>
            <a:r>
              <a:rPr lang="de-DE" sz="1800" i="1" dirty="0">
                <a:effectLst/>
              </a:rPr>
              <a:t> </a:t>
            </a:r>
            <a:r>
              <a:rPr lang="de-DE" sz="1800" i="1" dirty="0" err="1">
                <a:effectLst/>
              </a:rPr>
              <a:t>our</a:t>
            </a:r>
            <a:r>
              <a:rPr lang="de-DE" sz="1800" i="1" dirty="0">
                <a:effectLst/>
              </a:rPr>
              <a:t> </a:t>
            </a:r>
            <a:r>
              <a:rPr lang="de-DE" sz="1800" i="1" dirty="0" err="1">
                <a:effectLst/>
              </a:rPr>
              <a:t>work</a:t>
            </a:r>
            <a:r>
              <a:rPr lang="de-DE" sz="1800" i="1" dirty="0">
                <a:effectLst/>
              </a:rPr>
              <a:t> in </a:t>
            </a:r>
            <a:r>
              <a:rPr lang="de-DE" sz="1800" b="1" i="1" dirty="0" err="1">
                <a:effectLst/>
              </a:rPr>
              <a:t>embedding</a:t>
            </a:r>
            <a:r>
              <a:rPr lang="de-DE" sz="1800" b="1" i="1" dirty="0">
                <a:effectLst/>
              </a:rPr>
              <a:t> </a:t>
            </a:r>
            <a:r>
              <a:rPr lang="de-DE" sz="1800" b="1" i="1" dirty="0" err="1">
                <a:effectLst/>
              </a:rPr>
              <a:t>citizen</a:t>
            </a:r>
            <a:r>
              <a:rPr lang="de-DE" sz="1800" b="1" i="1" dirty="0">
                <a:effectLst/>
              </a:rPr>
              <a:t> </a:t>
            </a:r>
            <a:r>
              <a:rPr lang="de-DE" sz="1800" b="1" i="1" dirty="0" err="1">
                <a:effectLst/>
              </a:rPr>
              <a:t>participation</a:t>
            </a:r>
            <a:r>
              <a:rPr lang="de-DE" sz="1800" b="1" i="1" dirty="0">
                <a:effectLst/>
              </a:rPr>
              <a:t> in </a:t>
            </a:r>
            <a:r>
              <a:rPr lang="de-DE" sz="1800" b="1" i="1" dirty="0" err="1">
                <a:effectLst/>
              </a:rPr>
              <a:t>our</a:t>
            </a:r>
            <a:r>
              <a:rPr lang="de-DE" sz="1800" b="1" i="1" dirty="0">
                <a:effectLst/>
              </a:rPr>
              <a:t> </a:t>
            </a:r>
            <a:r>
              <a:rPr lang="de-DE" sz="1800" b="1" i="1" dirty="0" err="1">
                <a:effectLst/>
              </a:rPr>
              <a:t>work</a:t>
            </a:r>
            <a:r>
              <a:rPr lang="de-DE" sz="1800" i="1" dirty="0">
                <a:effectLst/>
              </a:rPr>
              <a:t>. </a:t>
            </a:r>
            <a:r>
              <a:rPr lang="de-DE" sz="1800" i="1" dirty="0" err="1">
                <a:effectLst/>
              </a:rPr>
              <a:t>We</a:t>
            </a:r>
            <a:r>
              <a:rPr lang="de-DE" sz="1800" i="1" dirty="0">
                <a:effectLst/>
              </a:rPr>
              <a:t> will </a:t>
            </a:r>
            <a:r>
              <a:rPr lang="de-DE" sz="1800" i="1" dirty="0" err="1">
                <a:effectLst/>
              </a:rPr>
              <a:t>build</a:t>
            </a:r>
            <a:r>
              <a:rPr lang="de-DE" sz="1800" i="1" dirty="0">
                <a:effectLst/>
              </a:rPr>
              <a:t> on </a:t>
            </a:r>
            <a:r>
              <a:rPr lang="de-DE" sz="1800" i="1" dirty="0" err="1">
                <a:effectLst/>
              </a:rPr>
              <a:t>the</a:t>
            </a:r>
            <a:r>
              <a:rPr lang="de-DE" sz="1800" i="1" dirty="0">
                <a:effectLst/>
              </a:rPr>
              <a:t> Conference on </a:t>
            </a:r>
            <a:r>
              <a:rPr lang="de-DE" sz="1800" i="1" dirty="0" err="1">
                <a:effectLst/>
              </a:rPr>
              <a:t>the</a:t>
            </a:r>
            <a:r>
              <a:rPr lang="de-DE" sz="1800" i="1" dirty="0">
                <a:effectLst/>
              </a:rPr>
              <a:t> Future </a:t>
            </a:r>
            <a:r>
              <a:rPr lang="de-DE" sz="1800" i="1" dirty="0" err="1">
                <a:effectLst/>
              </a:rPr>
              <a:t>of</a:t>
            </a:r>
            <a:r>
              <a:rPr lang="de-DE" sz="1800" i="1" dirty="0">
                <a:effectLst/>
              </a:rPr>
              <a:t> Europe </a:t>
            </a:r>
            <a:r>
              <a:rPr lang="de-DE" sz="1800" i="1" dirty="0" err="1">
                <a:effectLst/>
              </a:rPr>
              <a:t>to</a:t>
            </a:r>
            <a:r>
              <a:rPr lang="de-DE" sz="1800" i="1" dirty="0">
                <a:effectLst/>
              </a:rPr>
              <a:t> </a:t>
            </a:r>
            <a:r>
              <a:rPr lang="de-DE" sz="1800" i="1" dirty="0" err="1">
                <a:effectLst/>
              </a:rPr>
              <a:t>instil</a:t>
            </a:r>
            <a:r>
              <a:rPr lang="de-DE" sz="1800" i="1" dirty="0">
                <a:effectLst/>
              </a:rPr>
              <a:t> a </a:t>
            </a:r>
            <a:r>
              <a:rPr lang="de-DE" sz="1800" i="1" dirty="0" err="1">
                <a:effectLst/>
              </a:rPr>
              <a:t>true</a:t>
            </a:r>
            <a:r>
              <a:rPr lang="de-DE" sz="1800" i="1" dirty="0">
                <a:effectLst/>
              </a:rPr>
              <a:t> and </a:t>
            </a:r>
            <a:r>
              <a:rPr lang="de-DE" sz="1800" i="1" dirty="0" err="1">
                <a:effectLst/>
              </a:rPr>
              <a:t>lasting</a:t>
            </a:r>
            <a:r>
              <a:rPr lang="de-DE" sz="1800" i="1" dirty="0">
                <a:effectLst/>
              </a:rPr>
              <a:t> </a:t>
            </a:r>
            <a:r>
              <a:rPr lang="de-DE" sz="1800" i="1" dirty="0" err="1">
                <a:effectLst/>
              </a:rPr>
              <a:t>culture</a:t>
            </a:r>
            <a:r>
              <a:rPr lang="de-DE" sz="1800" i="1" dirty="0">
                <a:effectLst/>
              </a:rPr>
              <a:t> </a:t>
            </a:r>
            <a:r>
              <a:rPr lang="de-DE" sz="1800" i="1" dirty="0" err="1">
                <a:effectLst/>
              </a:rPr>
              <a:t>of</a:t>
            </a:r>
            <a:r>
              <a:rPr lang="de-DE" sz="1800" i="1" dirty="0">
                <a:effectLst/>
              </a:rPr>
              <a:t> </a:t>
            </a:r>
            <a:r>
              <a:rPr lang="de-DE" sz="1800" i="1" dirty="0" err="1">
                <a:effectLst/>
              </a:rPr>
              <a:t>participative</a:t>
            </a:r>
            <a:r>
              <a:rPr lang="de-DE" sz="1800" i="1" dirty="0">
                <a:effectLst/>
              </a:rPr>
              <a:t> </a:t>
            </a:r>
            <a:r>
              <a:rPr lang="de-DE" sz="1800" i="1" dirty="0" err="1">
                <a:effectLst/>
              </a:rPr>
              <a:t>democracy</a:t>
            </a:r>
            <a:r>
              <a:rPr lang="de-DE" sz="1800" i="1" dirty="0">
                <a:effectLst/>
              </a:rPr>
              <a:t>. </a:t>
            </a:r>
          </a:p>
          <a:p>
            <a:pPr marL="501650" indent="0">
              <a:buNone/>
            </a:pPr>
            <a:r>
              <a:rPr lang="de-DE" sz="1800" i="1" dirty="0" err="1">
                <a:effectLst/>
              </a:rPr>
              <a:t>We</a:t>
            </a:r>
            <a:r>
              <a:rPr lang="de-DE" sz="1800" i="1" dirty="0">
                <a:effectLst/>
              </a:rPr>
              <a:t> will </a:t>
            </a:r>
            <a:r>
              <a:rPr lang="de-DE" sz="1800" i="1" dirty="0" err="1">
                <a:effectLst/>
              </a:rPr>
              <a:t>choose</a:t>
            </a:r>
            <a:r>
              <a:rPr lang="de-DE" sz="1800" i="1" dirty="0">
                <a:effectLst/>
              </a:rPr>
              <a:t> </a:t>
            </a:r>
            <a:r>
              <a:rPr lang="de-DE" sz="1800" i="1" dirty="0" err="1">
                <a:effectLst/>
              </a:rPr>
              <a:t>policy</a:t>
            </a:r>
            <a:r>
              <a:rPr lang="de-DE" sz="1800" i="1" dirty="0">
                <a:effectLst/>
              </a:rPr>
              <a:t> </a:t>
            </a:r>
            <a:r>
              <a:rPr lang="de-DE" sz="1800" i="1" dirty="0" err="1">
                <a:effectLst/>
              </a:rPr>
              <a:t>areas</a:t>
            </a:r>
            <a:r>
              <a:rPr lang="de-DE" sz="1800" i="1" dirty="0">
                <a:effectLst/>
              </a:rPr>
              <a:t> and </a:t>
            </a:r>
            <a:r>
              <a:rPr lang="de-DE" sz="1800" i="1" dirty="0" err="1">
                <a:effectLst/>
              </a:rPr>
              <a:t>proposals</a:t>
            </a:r>
            <a:r>
              <a:rPr lang="de-DE" sz="1800" i="1" dirty="0">
                <a:effectLst/>
              </a:rPr>
              <a:t> </a:t>
            </a:r>
            <a:r>
              <a:rPr lang="de-DE" sz="1800" i="1" dirty="0" err="1">
                <a:effectLst/>
              </a:rPr>
              <a:t>where</a:t>
            </a:r>
            <a:r>
              <a:rPr lang="de-DE" sz="1800" i="1" dirty="0">
                <a:effectLst/>
              </a:rPr>
              <a:t> </a:t>
            </a:r>
            <a:r>
              <a:rPr lang="de-DE" sz="1800" i="1" dirty="0" err="1">
                <a:effectLst/>
              </a:rPr>
              <a:t>recommendations</a:t>
            </a:r>
            <a:r>
              <a:rPr lang="de-DE" sz="1800" i="1" dirty="0">
                <a:effectLst/>
              </a:rPr>
              <a:t> </a:t>
            </a:r>
            <a:r>
              <a:rPr lang="de-DE" sz="1800" i="1" dirty="0" err="1">
                <a:effectLst/>
              </a:rPr>
              <a:t>from</a:t>
            </a:r>
            <a:r>
              <a:rPr lang="de-DE" sz="1800" i="1" dirty="0">
                <a:effectLst/>
              </a:rPr>
              <a:t> a European Citizens' Panel </a:t>
            </a:r>
            <a:r>
              <a:rPr lang="de-DE" sz="1800" i="1" dirty="0" err="1">
                <a:effectLst/>
              </a:rPr>
              <a:t>would</a:t>
            </a:r>
            <a:r>
              <a:rPr lang="de-DE" sz="1800" i="1" dirty="0">
                <a:effectLst/>
              </a:rPr>
              <a:t> </a:t>
            </a:r>
            <a:r>
              <a:rPr lang="de-DE" sz="1800" i="1" dirty="0" err="1">
                <a:effectLst/>
              </a:rPr>
              <a:t>have</a:t>
            </a:r>
            <a:r>
              <a:rPr lang="de-DE" sz="1800" i="1" dirty="0">
                <a:effectLst/>
              </a:rPr>
              <a:t> </a:t>
            </a:r>
            <a:r>
              <a:rPr lang="de-DE" sz="1800" i="1" dirty="0" err="1">
                <a:effectLst/>
              </a:rPr>
              <a:t>the</a:t>
            </a:r>
            <a:r>
              <a:rPr lang="de-DE" sz="1800" i="1" dirty="0">
                <a:effectLst/>
              </a:rPr>
              <a:t> </a:t>
            </a:r>
            <a:r>
              <a:rPr lang="de-DE" sz="1800" i="1" dirty="0" err="1">
                <a:effectLst/>
              </a:rPr>
              <a:t>greatest</a:t>
            </a:r>
            <a:r>
              <a:rPr lang="de-DE" sz="1800" i="1" dirty="0">
                <a:effectLst/>
              </a:rPr>
              <a:t> </a:t>
            </a:r>
            <a:r>
              <a:rPr lang="de-DE" sz="1800" i="1" dirty="0" err="1">
                <a:effectLst/>
              </a:rPr>
              <a:t>value</a:t>
            </a:r>
            <a:r>
              <a:rPr lang="de-DE" sz="1800" i="1" dirty="0">
                <a:effectLst/>
              </a:rPr>
              <a:t> and follow </a:t>
            </a:r>
            <a:r>
              <a:rPr lang="de-DE" sz="1800" i="1" dirty="0" err="1">
                <a:effectLst/>
              </a:rPr>
              <a:t>up</a:t>
            </a:r>
            <a:r>
              <a:rPr lang="de-DE" sz="1800" i="1" dirty="0">
                <a:effectLst/>
              </a:rPr>
              <a:t> on </a:t>
            </a:r>
            <a:r>
              <a:rPr lang="de-DE" sz="1800" i="1" dirty="0" err="1">
                <a:effectLst/>
              </a:rPr>
              <a:t>their</a:t>
            </a:r>
            <a:r>
              <a:rPr lang="de-DE" sz="1800" i="1" dirty="0">
                <a:effectLst/>
              </a:rPr>
              <a:t> </a:t>
            </a:r>
            <a:r>
              <a:rPr lang="de-DE" sz="1800" i="1" dirty="0" err="1">
                <a:effectLst/>
              </a:rPr>
              <a:t>proposals</a:t>
            </a:r>
            <a:r>
              <a:rPr lang="de-DE" sz="1800" i="1" dirty="0">
                <a:effectLst/>
              </a:rPr>
              <a:t>.</a:t>
            </a:r>
          </a:p>
          <a:p>
            <a:pPr marL="0" indent="0">
              <a:buNone/>
            </a:pPr>
            <a:endParaRPr lang="en-GB" sz="1800" dirty="0"/>
          </a:p>
        </p:txBody>
      </p:sp>
      <p:sp>
        <p:nvSpPr>
          <p:cNvPr id="4" name="Title 1">
            <a:extLst>
              <a:ext uri="{FF2B5EF4-FFF2-40B4-BE49-F238E27FC236}">
                <a16:creationId xmlns:a16="http://schemas.microsoft.com/office/drawing/2014/main" id="{2D3E1DA8-7A26-D852-659D-04676CEC4C42}"/>
              </a:ext>
            </a:extLst>
          </p:cNvPr>
          <p:cNvSpPr txBox="1">
            <a:spLocks/>
          </p:cNvSpPr>
          <p:nvPr/>
        </p:nvSpPr>
        <p:spPr>
          <a:xfrm>
            <a:off x="312973" y="246990"/>
            <a:ext cx="11371295" cy="1211357"/>
          </a:xfrm>
          <a:prstGeom prst="rect">
            <a:avLst/>
          </a:prstGeom>
        </p:spPr>
        <p:txBody>
          <a:bodyPr vert="horz" wrap="square" lIns="91440" tIns="45720" rIns="9144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badi" panose="020B0604020104020204" pitchFamily="34" charset="0"/>
                <a:ea typeface="+mj-ea"/>
                <a:cs typeface="Abadi" panose="020B0604020104020204" pitchFamily="34" charset="0"/>
              </a:defRPr>
            </a:lvl1pPr>
          </a:lstStyle>
          <a:p>
            <a:r>
              <a:rPr lang="en-GB" sz="4400" dirty="0">
                <a:effectLst>
                  <a:outerShdw blurRad="508000" dist="546100" dir="2400000" sx="90000" sy="90000" algn="ctr" rotWithShape="0">
                    <a:srgbClr val="000000">
                      <a:alpha val="43000"/>
                    </a:srgbClr>
                  </a:outerShdw>
                </a:effectLst>
                <a:latin typeface="+mj-lt"/>
              </a:rPr>
              <a:t>The EU MISSION LETTER</a:t>
            </a:r>
            <a:br>
              <a:rPr lang="en-GB" dirty="0">
                <a:effectLst>
                  <a:outerShdw blurRad="508000" dist="546100" dir="2400000" sx="90000" sy="90000" algn="ctr" rotWithShape="0">
                    <a:srgbClr val="000000">
                      <a:alpha val="43000"/>
                    </a:srgbClr>
                  </a:outerShdw>
                </a:effectLst>
                <a:latin typeface="+mj-lt"/>
              </a:rPr>
            </a:br>
            <a:r>
              <a:rPr lang="en-GB" sz="2000" dirty="0">
                <a:effectLst>
                  <a:outerShdw blurRad="508000" dist="546100" dir="2400000" sx="90000" sy="90000" algn="ctr" rotWithShape="0">
                    <a:srgbClr val="000000">
                      <a:alpha val="43000"/>
                    </a:srgbClr>
                  </a:outerShdw>
                </a:effectLst>
                <a:latin typeface="+mj-lt"/>
              </a:rPr>
              <a:t>Ursula von der Leyen, President of the European Commission to </a:t>
            </a:r>
            <a:br>
              <a:rPr lang="en-GB" sz="2000" dirty="0">
                <a:effectLst>
                  <a:outerShdw blurRad="508000" dist="546100" dir="2400000" sx="90000" sy="90000" algn="ctr" rotWithShape="0">
                    <a:srgbClr val="000000">
                      <a:alpha val="43000"/>
                    </a:srgbClr>
                  </a:outerShdw>
                </a:effectLst>
                <a:latin typeface="+mj-lt"/>
              </a:rPr>
            </a:br>
            <a:r>
              <a:rPr lang="en-GB" sz="2000" dirty="0">
                <a:effectLst>
                  <a:outerShdw blurRad="508000" dist="546100" dir="2400000" sx="90000" sy="90000" algn="ctr" rotWithShape="0">
                    <a:srgbClr val="000000">
                      <a:alpha val="43000"/>
                    </a:srgbClr>
                  </a:outerShdw>
                </a:effectLst>
                <a:latin typeface="+mj-lt"/>
              </a:rPr>
              <a:t>Ekaterina </a:t>
            </a:r>
            <a:r>
              <a:rPr lang="en-GB" sz="2000" dirty="0" err="1">
                <a:effectLst>
                  <a:outerShdw blurRad="508000" dist="546100" dir="2400000" sx="90000" sy="90000" algn="ctr" rotWithShape="0">
                    <a:srgbClr val="000000">
                      <a:alpha val="43000"/>
                    </a:srgbClr>
                  </a:outerShdw>
                </a:effectLst>
                <a:latin typeface="+mj-lt"/>
              </a:rPr>
              <a:t>Zaharieva</a:t>
            </a:r>
            <a:r>
              <a:rPr lang="en-GB" sz="2000" dirty="0">
                <a:effectLst>
                  <a:outerShdw blurRad="508000" dist="546100" dir="2400000" sx="90000" sy="90000" algn="ctr" rotWithShape="0">
                    <a:srgbClr val="000000">
                      <a:alpha val="43000"/>
                    </a:srgbClr>
                  </a:outerShdw>
                </a:effectLst>
                <a:latin typeface="+mj-lt"/>
              </a:rPr>
              <a:t>, Commissioner-designate for Startups, Research and Innovation</a:t>
            </a:r>
            <a:endParaRPr lang="en-GB" dirty="0">
              <a:effectLst>
                <a:outerShdw blurRad="508000" dist="546100" dir="2400000" sx="90000" sy="90000" algn="ctr" rotWithShape="0">
                  <a:srgbClr val="000000">
                    <a:alpha val="43000"/>
                  </a:srgbClr>
                </a:outerShdw>
              </a:effectLst>
              <a:latin typeface="+mj-lt"/>
            </a:endParaRPr>
          </a:p>
        </p:txBody>
      </p:sp>
      <p:pic>
        <p:nvPicPr>
          <p:cNvPr id="7" name="Shape 310">
            <a:extLst>
              <a:ext uri="{FF2B5EF4-FFF2-40B4-BE49-F238E27FC236}">
                <a16:creationId xmlns:a16="http://schemas.microsoft.com/office/drawing/2014/main" id="{83097442-8432-B227-440D-D1B52457501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
        <p:nvSpPr>
          <p:cNvPr id="2" name="Title 1">
            <a:extLst>
              <a:ext uri="{FF2B5EF4-FFF2-40B4-BE49-F238E27FC236}">
                <a16:creationId xmlns:a16="http://schemas.microsoft.com/office/drawing/2014/main" id="{77225164-2B2B-233E-9B85-FD3722B0EDAF}"/>
              </a:ext>
            </a:extLst>
          </p:cNvPr>
          <p:cNvSpPr txBox="1">
            <a:spLocks/>
          </p:cNvSpPr>
          <p:nvPr/>
        </p:nvSpPr>
        <p:spPr>
          <a:xfrm rot="20619680">
            <a:off x="8927109" y="848179"/>
            <a:ext cx="3001985" cy="1220334"/>
          </a:xfrm>
          <a:prstGeom prst="rect">
            <a:avLst/>
          </a:prstGeom>
        </p:spPr>
        <p:txBody>
          <a:bodyPr vert="horz" wrap="square" lIns="91440" tIns="45720" rIns="9144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badi" panose="020B0604020104020204" pitchFamily="34" charset="0"/>
                <a:ea typeface="+mj-ea"/>
                <a:cs typeface="Abadi" panose="020B0604020104020204" pitchFamily="34" charset="0"/>
              </a:defRPr>
            </a:lvl1pPr>
          </a:lstStyle>
          <a:p>
            <a:r>
              <a:rPr lang="en-GB" sz="2800" dirty="0">
                <a:latin typeface="AkayaTelivigala" pitchFamily="2" charset="77"/>
                <a:cs typeface="AkayaTelivigala" pitchFamily="2" charset="77"/>
              </a:rPr>
              <a:t>There is nothing permanent except change.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5C808A87-B037-8924-E162-B61BF6730F88}"/>
              </a:ext>
            </a:extLst>
          </p:cNvPr>
          <p:cNvPicPr>
            <a:picLocks noChangeAspect="1"/>
          </p:cNvPicPr>
          <p:nvPr/>
        </p:nvPicPr>
        <p:blipFill>
          <a:blip r:embed="rId4"/>
          <a:stretch>
            <a:fillRect/>
          </a:stretch>
        </p:blipFill>
        <p:spPr>
          <a:xfrm rot="14824182">
            <a:off x="10833803" y="1002251"/>
            <a:ext cx="420203" cy="1319348"/>
          </a:xfrm>
          <a:prstGeom prst="rect">
            <a:avLst/>
          </a:prstGeom>
        </p:spPr>
      </p:pic>
    </p:spTree>
    <p:extLst>
      <p:ext uri="{BB962C8B-B14F-4D97-AF65-F5344CB8AC3E}">
        <p14:creationId xmlns:p14="http://schemas.microsoft.com/office/powerpoint/2010/main" val="38466396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96374-32B3-510F-3769-A1A841D21F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A160A-AFEA-1F0F-4A3A-972C0389DD14}"/>
              </a:ext>
            </a:extLst>
          </p:cNvPr>
          <p:cNvSpPr>
            <a:spLocks noGrp="1"/>
          </p:cNvSpPr>
          <p:nvPr>
            <p:ph type="title"/>
          </p:nvPr>
        </p:nvSpPr>
        <p:spPr/>
        <p:txBody>
          <a:bodyPr>
            <a:normAutofit/>
          </a:bodyPr>
          <a:lstStyle/>
          <a:p>
            <a:r>
              <a:rPr lang="en-GB" dirty="0">
                <a:effectLst>
                  <a:outerShdw blurRad="508000" dist="546100" dir="2400000" sx="90000" sy="90000" algn="ctr" rotWithShape="0">
                    <a:srgbClr val="000000">
                      <a:alpha val="43000"/>
                    </a:srgbClr>
                  </a:outerShdw>
                </a:effectLst>
              </a:rPr>
              <a:t>The proof of the pudding is in the eating…</a:t>
            </a:r>
          </a:p>
        </p:txBody>
      </p:sp>
      <p:pic>
        <p:nvPicPr>
          <p:cNvPr id="7" name="Shape 310">
            <a:extLst>
              <a:ext uri="{FF2B5EF4-FFF2-40B4-BE49-F238E27FC236}">
                <a16:creationId xmlns:a16="http://schemas.microsoft.com/office/drawing/2014/main" id="{572AC1DE-D848-7956-D9C5-86F3756DF02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405234946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06E5-4BDE-F25B-E5E4-8F4B413B2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2669A-8745-9D19-9B2D-C9DB52D27C39}"/>
              </a:ext>
            </a:extLst>
          </p:cNvPr>
          <p:cNvSpPr>
            <a:spLocks noGrp="1"/>
          </p:cNvSpPr>
          <p:nvPr>
            <p:ph type="ctrTitle"/>
          </p:nvPr>
        </p:nvSpPr>
        <p:spPr>
          <a:xfrm>
            <a:off x="376507" y="1254885"/>
            <a:ext cx="10980606" cy="2969952"/>
          </a:xfrm>
        </p:spPr>
        <p:txBody>
          <a:bodyPr>
            <a:normAutofit/>
          </a:bodyPr>
          <a:lstStyle/>
          <a:p>
            <a:pPr algn="l"/>
            <a:r>
              <a:rPr lang="en-GB" sz="4400" dirty="0">
                <a:effectLst>
                  <a:outerShdw blurRad="508000" dist="469900" dir="2400000" sx="95000" sy="95000" algn="ctr" rotWithShape="0">
                    <a:srgbClr val="000000">
                      <a:alpha val="43000"/>
                    </a:srgbClr>
                  </a:outerShdw>
                </a:effectLst>
              </a:rPr>
              <a:t>The Way to BESPOC</a:t>
            </a:r>
          </a:p>
        </p:txBody>
      </p:sp>
      <p:pic>
        <p:nvPicPr>
          <p:cNvPr id="4" name="Shape 310">
            <a:extLst>
              <a:ext uri="{FF2B5EF4-FFF2-40B4-BE49-F238E27FC236}">
                <a16:creationId xmlns:a16="http://schemas.microsoft.com/office/drawing/2014/main" id="{9D2CD6D9-604C-4B30-5BFA-4A411C44E08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5107140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310">
            <a:extLst>
              <a:ext uri="{FF2B5EF4-FFF2-40B4-BE49-F238E27FC236}">
                <a16:creationId xmlns:a16="http://schemas.microsoft.com/office/drawing/2014/main" id="{5F004F20-8FBD-4F56-A414-9B002C53C91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pic>
        <p:nvPicPr>
          <p:cNvPr id="7" name="Grafik 6">
            <a:hlinkClick r:id="rId4"/>
            <a:extLst>
              <a:ext uri="{FF2B5EF4-FFF2-40B4-BE49-F238E27FC236}">
                <a16:creationId xmlns:a16="http://schemas.microsoft.com/office/drawing/2014/main" id="{0F40625F-9658-4F1F-8705-3B7FA764A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20937" y="2013643"/>
            <a:ext cx="2475685" cy="3466818"/>
          </a:xfrm>
          <a:prstGeom prst="rect">
            <a:avLst/>
          </a:prstGeom>
          <a:effectLst>
            <a:outerShdw blurRad="508000" dist="457200" dir="2400000" sx="95000" sy="95000" algn="ctr" rotWithShape="0">
              <a:srgbClr val="000000">
                <a:alpha val="43137"/>
              </a:srgbClr>
            </a:outerShdw>
          </a:effectLst>
        </p:spPr>
      </p:pic>
      <p:sp>
        <p:nvSpPr>
          <p:cNvPr id="8" name="Textfeld 7">
            <a:hlinkClick r:id="rId4"/>
            <a:extLst>
              <a:ext uri="{FF2B5EF4-FFF2-40B4-BE49-F238E27FC236}">
                <a16:creationId xmlns:a16="http://schemas.microsoft.com/office/drawing/2014/main" id="{2BD73114-58B5-40D1-AE9D-65912CE69359}"/>
              </a:ext>
            </a:extLst>
          </p:cNvPr>
          <p:cNvSpPr txBox="1"/>
          <p:nvPr/>
        </p:nvSpPr>
        <p:spPr>
          <a:xfrm>
            <a:off x="8920937" y="5736256"/>
            <a:ext cx="2633249" cy="338554"/>
          </a:xfrm>
          <a:prstGeom prst="rect">
            <a:avLst/>
          </a:prstGeom>
          <a:noFill/>
        </p:spPr>
        <p:txBody>
          <a:bodyPr wrap="square" rtlCol="0">
            <a:spAutoFit/>
          </a:bodyPr>
          <a:lstStyle/>
          <a:p>
            <a:pPr algn="ctr"/>
            <a:r>
              <a:rPr lang="de-DE" sz="1600" b="1" dirty="0">
                <a:solidFill>
                  <a:schemeClr val="accent1">
                    <a:lumMod val="75000"/>
                  </a:schemeClr>
                </a:solidFill>
              </a:rPr>
              <a:t>doi.org/10.1629/uksg.431</a:t>
            </a:r>
          </a:p>
        </p:txBody>
      </p:sp>
      <p:pic>
        <p:nvPicPr>
          <p:cNvPr id="9" name="Picture 1">
            <a:hlinkClick r:id="rId6"/>
            <a:extLst>
              <a:ext uri="{FF2B5EF4-FFF2-40B4-BE49-F238E27FC236}">
                <a16:creationId xmlns:a16="http://schemas.microsoft.com/office/drawing/2014/main" id="{9A721EF4-19E8-41DB-B5B1-A63294086A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03583" y="2749228"/>
            <a:ext cx="3468177" cy="2246539"/>
          </a:xfrm>
          <a:prstGeom prst="rect">
            <a:avLst/>
          </a:prstGeom>
          <a:effectLst>
            <a:outerShdw blurRad="508000" dist="457200" dir="2400000" sx="95000" sy="95000" algn="ctr" rotWithShape="0">
              <a:srgbClr val="000000">
                <a:alpha val="43137"/>
              </a:srgbClr>
            </a:outerShdw>
          </a:effectLst>
          <a:scene3d>
            <a:camera prst="orthographicFront"/>
            <a:lightRig rig="threePt" dir="t"/>
          </a:scene3d>
          <a:sp3d extrusionH="76200">
            <a:bevelT w="209550" h="82550" prst="coolSlant"/>
            <a:bevelB w="114300" prst="artDeco"/>
            <a:extrusionClr>
              <a:schemeClr val="bg2">
                <a:lumMod val="75000"/>
                <a:lumOff val="25000"/>
              </a:schemeClr>
            </a:extrusionClr>
          </a:sp3d>
        </p:spPr>
      </p:pic>
      <p:sp>
        <p:nvSpPr>
          <p:cNvPr id="10" name="Textfeld 9">
            <a:hlinkClick r:id="rId4"/>
            <a:extLst>
              <a:ext uri="{FF2B5EF4-FFF2-40B4-BE49-F238E27FC236}">
                <a16:creationId xmlns:a16="http://schemas.microsoft.com/office/drawing/2014/main" id="{7370013A-1595-41E0-87CE-7C3A00FE25EB}"/>
              </a:ext>
            </a:extLst>
          </p:cNvPr>
          <p:cNvSpPr txBox="1"/>
          <p:nvPr/>
        </p:nvSpPr>
        <p:spPr>
          <a:xfrm>
            <a:off x="4803583" y="5736256"/>
            <a:ext cx="3468177" cy="338554"/>
          </a:xfrm>
          <a:prstGeom prst="rect">
            <a:avLst/>
          </a:prstGeom>
          <a:noFill/>
        </p:spPr>
        <p:txBody>
          <a:bodyPr wrap="square" rtlCol="0">
            <a:spAutoFit/>
          </a:bodyPr>
          <a:lstStyle/>
          <a:p>
            <a:pPr algn="ctr"/>
            <a:r>
              <a:rPr lang="de-DE" sz="1600" b="1" dirty="0">
                <a:solidFill>
                  <a:schemeClr val="accent1">
                    <a:lumMod val="75000"/>
                  </a:schemeClr>
                </a:solidFill>
              </a:rPr>
              <a:t>doi.org/10.1515/opis-2018-0001.pdf</a:t>
            </a:r>
          </a:p>
        </p:txBody>
      </p:sp>
      <p:sp>
        <p:nvSpPr>
          <p:cNvPr id="2" name="Title 1">
            <a:extLst>
              <a:ext uri="{FF2B5EF4-FFF2-40B4-BE49-F238E27FC236}">
                <a16:creationId xmlns:a16="http://schemas.microsoft.com/office/drawing/2014/main" id="{1F7FB990-1FC3-4833-1C83-C4B78BFA6249}"/>
              </a:ext>
            </a:extLst>
          </p:cNvPr>
          <p:cNvSpPr>
            <a:spLocks noGrp="1"/>
          </p:cNvSpPr>
          <p:nvPr>
            <p:ph type="title"/>
          </p:nvPr>
        </p:nvSpPr>
        <p:spPr>
          <a:xfrm>
            <a:off x="1634534" y="247591"/>
            <a:ext cx="6516757" cy="867818"/>
          </a:xfrm>
        </p:spPr>
        <p:txBody>
          <a:bodyPr>
            <a:normAutofit/>
          </a:bodyPr>
          <a:lstStyle/>
          <a:p>
            <a:r>
              <a:rPr lang="en-GB" sz="4000" dirty="0">
                <a:effectLst>
                  <a:outerShdw blurRad="508000" dist="469900" dir="2400000" sx="90000" sy="90000" algn="ctr" rotWithShape="0">
                    <a:srgbClr val="000000">
                      <a:alpha val="43000"/>
                    </a:srgbClr>
                  </a:outerShdw>
                </a:effectLst>
              </a:rPr>
              <a:t>Advocating for Open Science</a:t>
            </a:r>
          </a:p>
        </p:txBody>
      </p:sp>
      <p:pic>
        <p:nvPicPr>
          <p:cNvPr id="5" name="Picture 4" descr="A screenshot of a phone&#10;&#10;Description automatically generated">
            <a:extLst>
              <a:ext uri="{FF2B5EF4-FFF2-40B4-BE49-F238E27FC236}">
                <a16:creationId xmlns:a16="http://schemas.microsoft.com/office/drawing/2014/main" id="{CA0A354A-EF5A-06BC-67D5-7173BEE3E396}"/>
              </a:ext>
            </a:extLst>
          </p:cNvPr>
          <p:cNvPicPr>
            <a:picLocks noChangeAspect="1"/>
          </p:cNvPicPr>
          <p:nvPr/>
        </p:nvPicPr>
        <p:blipFill>
          <a:blip r:embed="rId8"/>
          <a:stretch>
            <a:fillRect/>
          </a:stretch>
        </p:blipFill>
        <p:spPr>
          <a:xfrm>
            <a:off x="1013312" y="2994738"/>
            <a:ext cx="1242445" cy="3080072"/>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04CCAC9A-2EF7-864F-051A-D081C8856F7A}"/>
              </a:ext>
            </a:extLst>
          </p:cNvPr>
          <p:cNvPicPr>
            <a:picLocks noChangeAspect="1"/>
          </p:cNvPicPr>
          <p:nvPr/>
        </p:nvPicPr>
        <p:blipFill>
          <a:blip r:embed="rId9"/>
          <a:stretch>
            <a:fillRect/>
          </a:stretch>
        </p:blipFill>
        <p:spPr>
          <a:xfrm>
            <a:off x="2443076" y="2994738"/>
            <a:ext cx="1216499" cy="3080072"/>
          </a:xfrm>
          <a:prstGeom prst="rect">
            <a:avLst/>
          </a:prstGeom>
        </p:spPr>
      </p:pic>
      <p:sp>
        <p:nvSpPr>
          <p:cNvPr id="12" name="Textfeld 7">
            <a:hlinkClick r:id="rId4"/>
            <a:extLst>
              <a:ext uri="{FF2B5EF4-FFF2-40B4-BE49-F238E27FC236}">
                <a16:creationId xmlns:a16="http://schemas.microsoft.com/office/drawing/2014/main" id="{2A82CE41-A788-C17B-80B8-5E3A66CFA521}"/>
              </a:ext>
            </a:extLst>
          </p:cNvPr>
          <p:cNvSpPr txBox="1"/>
          <p:nvPr/>
        </p:nvSpPr>
        <p:spPr>
          <a:xfrm>
            <a:off x="939132" y="6333715"/>
            <a:ext cx="2633249" cy="338554"/>
          </a:xfrm>
          <a:prstGeom prst="rect">
            <a:avLst/>
          </a:prstGeom>
          <a:noFill/>
        </p:spPr>
        <p:txBody>
          <a:bodyPr wrap="square" rtlCol="0">
            <a:spAutoFit/>
          </a:bodyPr>
          <a:lstStyle/>
          <a:p>
            <a:pPr algn="ctr"/>
            <a:r>
              <a:rPr lang="de-DE" sz="1600" b="1" dirty="0" err="1">
                <a:solidFill>
                  <a:schemeClr val="accent1">
                    <a:lumMod val="75000"/>
                  </a:schemeClr>
                </a:solidFill>
              </a:rPr>
              <a:t>www.scholarly.events</a:t>
            </a:r>
            <a:endParaRPr lang="de-DE" sz="1600" b="1" dirty="0">
              <a:solidFill>
                <a:schemeClr val="accent1">
                  <a:lumMod val="75000"/>
                </a:schemeClr>
              </a:solidFill>
            </a:endParaRPr>
          </a:p>
        </p:txBody>
      </p:sp>
      <p:pic>
        <p:nvPicPr>
          <p:cNvPr id="14" name="Picture 13" descr="A logo with blue and green text&#10;&#10;Description automatically generated">
            <a:extLst>
              <a:ext uri="{FF2B5EF4-FFF2-40B4-BE49-F238E27FC236}">
                <a16:creationId xmlns:a16="http://schemas.microsoft.com/office/drawing/2014/main" id="{2727C466-322F-0FCB-BACB-BEA681C94B66}"/>
              </a:ext>
            </a:extLst>
          </p:cNvPr>
          <p:cNvPicPr>
            <a:picLocks noChangeAspect="1"/>
          </p:cNvPicPr>
          <p:nvPr/>
        </p:nvPicPr>
        <p:blipFill>
          <a:blip r:embed="rId10"/>
          <a:stretch>
            <a:fillRect/>
          </a:stretch>
        </p:blipFill>
        <p:spPr>
          <a:xfrm>
            <a:off x="357106" y="1421989"/>
            <a:ext cx="3797300" cy="2362200"/>
          </a:xfrm>
          <a:prstGeom prst="rect">
            <a:avLst/>
          </a:prstGeom>
        </p:spPr>
      </p:pic>
    </p:spTree>
    <p:extLst>
      <p:ext uri="{BB962C8B-B14F-4D97-AF65-F5344CB8AC3E}">
        <p14:creationId xmlns:p14="http://schemas.microsoft.com/office/powerpoint/2010/main" val="28843396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2EA2-0C1A-A633-1463-50F11E5AA133}"/>
              </a:ext>
            </a:extLst>
          </p:cNvPr>
          <p:cNvSpPr>
            <a:spLocks noGrp="1"/>
          </p:cNvSpPr>
          <p:nvPr>
            <p:ph type="title"/>
          </p:nvPr>
        </p:nvSpPr>
        <p:spPr/>
        <p:txBody>
          <a:bodyPr>
            <a:normAutofit/>
          </a:bodyPr>
          <a:lstStyle/>
          <a:p>
            <a:r>
              <a:rPr lang="en-GB" sz="4000" dirty="0">
                <a:effectLst>
                  <a:outerShdw blurRad="508000" dist="469900" dir="2400000" sx="90000" sy="90000" algn="ctr" rotWithShape="0">
                    <a:srgbClr val="000000">
                      <a:alpha val="43000"/>
                    </a:srgbClr>
                  </a:outerShdw>
                </a:effectLst>
              </a:rPr>
              <a:t>The BESPOC Prototype</a:t>
            </a:r>
          </a:p>
        </p:txBody>
      </p:sp>
      <p:pic>
        <p:nvPicPr>
          <p:cNvPr id="5" name="Content Placeholder 4" descr="A blue and white text on a white background&#10;&#10;Description automatically generated">
            <a:extLst>
              <a:ext uri="{FF2B5EF4-FFF2-40B4-BE49-F238E27FC236}">
                <a16:creationId xmlns:a16="http://schemas.microsoft.com/office/drawing/2014/main" id="{39EF313D-AD61-A54E-C3C5-A23F60A14EB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2103120"/>
            <a:ext cx="4133375" cy="3264536"/>
          </a:xfrm>
          <a:effectLst>
            <a:outerShdw blurRad="508000" dist="444500" dir="2400000" sx="89000" sy="89000" algn="ctr" rotWithShape="0">
              <a:srgbClr val="000000">
                <a:alpha val="45186"/>
              </a:srgbClr>
            </a:outerShdw>
            <a:reflection endPos="0" dir="5400000" sy="-100000" algn="bl" rotWithShape="0"/>
          </a:effectLst>
        </p:spPr>
      </p:pic>
      <p:pic>
        <p:nvPicPr>
          <p:cNvPr id="7" name="Picture 6" descr="A diagram of a group of people&#10;&#10;Description automatically generated">
            <a:extLst>
              <a:ext uri="{FF2B5EF4-FFF2-40B4-BE49-F238E27FC236}">
                <a16:creationId xmlns:a16="http://schemas.microsoft.com/office/drawing/2014/main" id="{CF769299-027B-8A8C-94BA-A4B9688E5F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9021" y="2055813"/>
            <a:ext cx="4583759" cy="3437820"/>
          </a:xfrm>
          <a:prstGeom prst="rect">
            <a:avLst/>
          </a:prstGeom>
          <a:effectLst>
            <a:outerShdw blurRad="508000" dist="444500" dir="2400000" sx="89000" sy="89000" algn="ctr" rotWithShape="0">
              <a:srgbClr val="000000">
                <a:alpha val="45186"/>
              </a:srgbClr>
            </a:outerShdw>
            <a:reflection endPos="0" dir="5400000" sy="-100000" algn="bl" rotWithShape="0"/>
            <a:softEdge rad="279989"/>
          </a:effectLst>
        </p:spPr>
      </p:pic>
      <p:pic>
        <p:nvPicPr>
          <p:cNvPr id="8" name="Shape 310">
            <a:extLst>
              <a:ext uri="{FF2B5EF4-FFF2-40B4-BE49-F238E27FC236}">
                <a16:creationId xmlns:a16="http://schemas.microsoft.com/office/drawing/2014/main" id="{06AC6F15-F22C-4EF0-9AAE-D54C9C40D02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
        <p:nvSpPr>
          <p:cNvPr id="6" name="TextBox 5">
            <a:extLst>
              <a:ext uri="{FF2B5EF4-FFF2-40B4-BE49-F238E27FC236}">
                <a16:creationId xmlns:a16="http://schemas.microsoft.com/office/drawing/2014/main" id="{16EDA796-599C-72D4-53FE-6B1B18031ACB}"/>
              </a:ext>
            </a:extLst>
          </p:cNvPr>
          <p:cNvSpPr txBox="1"/>
          <p:nvPr/>
        </p:nvSpPr>
        <p:spPr>
          <a:xfrm>
            <a:off x="6917815" y="3731533"/>
            <a:ext cx="3646170" cy="461665"/>
          </a:xfrm>
          <a:prstGeom prst="rect">
            <a:avLst/>
          </a:prstGeom>
          <a:noFill/>
        </p:spPr>
        <p:txBody>
          <a:bodyPr wrap="square" rtlCol="0">
            <a:spAutoFit/>
          </a:bodyPr>
          <a:lstStyle/>
          <a:p>
            <a:pPr algn="ctr"/>
            <a:r>
              <a:rPr lang="en-GB" sz="1400" dirty="0"/>
              <a:t>The BESPOC Prototype</a:t>
            </a:r>
          </a:p>
          <a:p>
            <a:pPr algn="ctr"/>
            <a:r>
              <a:rPr lang="en-GB" sz="900" dirty="0"/>
              <a:t>(Broad Engagement in Science, Point of Contact)</a:t>
            </a:r>
          </a:p>
        </p:txBody>
      </p:sp>
      <p:sp>
        <p:nvSpPr>
          <p:cNvPr id="3" name="TextBox 2">
            <a:extLst>
              <a:ext uri="{FF2B5EF4-FFF2-40B4-BE49-F238E27FC236}">
                <a16:creationId xmlns:a16="http://schemas.microsoft.com/office/drawing/2014/main" id="{4E0B168A-FC93-E297-296B-BA010CE7953D}"/>
              </a:ext>
            </a:extLst>
          </p:cNvPr>
          <p:cNvSpPr txBox="1"/>
          <p:nvPr/>
        </p:nvSpPr>
        <p:spPr>
          <a:xfrm>
            <a:off x="838200" y="5868918"/>
            <a:ext cx="10515600" cy="646331"/>
          </a:xfrm>
          <a:prstGeom prst="rect">
            <a:avLst/>
          </a:prstGeom>
          <a:noFill/>
        </p:spPr>
        <p:txBody>
          <a:bodyPr wrap="square" rtlCol="0">
            <a:spAutoFit/>
          </a:bodyPr>
          <a:lstStyle/>
          <a:p>
            <a:r>
              <a:rPr lang="en-GB" dirty="0"/>
              <a:t>Ignat, T. and Ayris, P. (2020) ‘Built to last! Embedding open science principles and practice into European universities’, Insights: the UKSG journal, 33(1), p. 9. Available at: https://</a:t>
            </a:r>
            <a:r>
              <a:rPr lang="en-GB" dirty="0" err="1"/>
              <a:t>doi.org</a:t>
            </a:r>
            <a:r>
              <a:rPr lang="en-GB" dirty="0"/>
              <a:t>/10.1629/uksg.501.</a:t>
            </a:r>
          </a:p>
        </p:txBody>
      </p:sp>
    </p:spTree>
    <p:extLst>
      <p:ext uri="{BB962C8B-B14F-4D97-AF65-F5344CB8AC3E}">
        <p14:creationId xmlns:p14="http://schemas.microsoft.com/office/powerpoint/2010/main" val="19817385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5" descr="Half face clock on a wall">
            <a:extLst>
              <a:ext uri="{FF2B5EF4-FFF2-40B4-BE49-F238E27FC236}">
                <a16:creationId xmlns:a16="http://schemas.microsoft.com/office/drawing/2014/main" id="{6432CF2B-1CAD-8718-5CF3-A99386FDBC7E}"/>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rot="19760582">
            <a:off x="3346359" y="1011380"/>
            <a:ext cx="4113827" cy="2960407"/>
          </a:xfrm>
          <a:prstGeom prst="rect">
            <a:avLst/>
          </a:prstGeom>
          <a:effectLst>
            <a:outerShdw dist="50800" sx="1000" sy="1000" algn="ctr" rotWithShape="0">
              <a:srgbClr val="000000"/>
            </a:outerShdw>
          </a:effectLst>
        </p:spPr>
      </p:pic>
      <p:sp>
        <p:nvSpPr>
          <p:cNvPr id="9" name="Rectangle 8">
            <a:extLst>
              <a:ext uri="{FF2B5EF4-FFF2-40B4-BE49-F238E27FC236}">
                <a16:creationId xmlns:a16="http://schemas.microsoft.com/office/drawing/2014/main" id="{82090584-AEEC-B7D5-AD6A-CC2F05EB0DE1}"/>
              </a:ext>
            </a:extLst>
          </p:cNvPr>
          <p:cNvSpPr/>
          <p:nvPr/>
        </p:nvSpPr>
        <p:spPr>
          <a:xfrm>
            <a:off x="4932218" y="374073"/>
            <a:ext cx="942109" cy="4987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Metal cogwheel">
            <a:extLst>
              <a:ext uri="{FF2B5EF4-FFF2-40B4-BE49-F238E27FC236}">
                <a16:creationId xmlns:a16="http://schemas.microsoft.com/office/drawing/2014/main" id="{95568FB7-5AF8-490B-B260-21EAEB877BD1}"/>
              </a:ext>
            </a:extLst>
          </p:cNvPr>
          <p:cNvPicPr>
            <a:picLocks noChangeAspect="1"/>
          </p:cNvPicPr>
          <p:nvPr/>
        </p:nvPicPr>
        <p:blipFill>
          <a:blip r:embed="rId4" cstate="screen">
            <a:alphaModFix amt="42000"/>
            <a:extLst>
              <a:ext uri="{28A0092B-C50C-407E-A947-70E740481C1C}">
                <a14:useLocalDpi xmlns:a14="http://schemas.microsoft.com/office/drawing/2010/main"/>
              </a:ext>
            </a:extLst>
          </a:blip>
          <a:stretch>
            <a:fillRect/>
          </a:stretch>
        </p:blipFill>
        <p:spPr>
          <a:xfrm rot="17632600">
            <a:off x="2176648" y="-926367"/>
            <a:ext cx="8468344" cy="8007173"/>
          </a:xfrm>
          <a:prstGeom prst="rect">
            <a:avLst/>
          </a:prstGeom>
        </p:spPr>
      </p:pic>
      <p:sp>
        <p:nvSpPr>
          <p:cNvPr id="3" name="Google Shape;84;p1">
            <a:extLst>
              <a:ext uri="{FF2B5EF4-FFF2-40B4-BE49-F238E27FC236}">
                <a16:creationId xmlns:a16="http://schemas.microsoft.com/office/drawing/2014/main" id="{193440C5-5FC7-967E-E3C3-327357D72F02}"/>
              </a:ext>
            </a:extLst>
          </p:cNvPr>
          <p:cNvSpPr txBox="1">
            <a:spLocks/>
          </p:cNvSpPr>
          <p:nvPr/>
        </p:nvSpPr>
        <p:spPr>
          <a:xfrm>
            <a:off x="761999" y="4526240"/>
            <a:ext cx="9670473" cy="57496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marL="498475" indent="-488950">
              <a:buClr>
                <a:srgbClr val="00A9AB"/>
              </a:buClr>
              <a:buSzPts val="4800"/>
              <a:buFont typeface="Verdana"/>
              <a:buNone/>
            </a:pPr>
            <a:r>
              <a:rPr lang="et-EE" sz="4000" b="1" dirty="0">
                <a:solidFill>
                  <a:srgbClr val="FF0000"/>
                </a:solidFill>
                <a:effectLst>
                  <a:outerShdw blurRad="508000" dist="546100" dir="2400000" sx="90000" sy="90000" algn="ctr" rotWithShape="0">
                    <a:srgbClr val="000000">
                      <a:alpha val="43000"/>
                    </a:srgbClr>
                  </a:outerShdw>
                </a:effectLst>
                <a:latin typeface="Verdana"/>
                <a:ea typeface="Verdana"/>
                <a:cs typeface="Verdana"/>
                <a:sym typeface="Verdana"/>
              </a:rPr>
              <a:t>BESPOC </a:t>
            </a:r>
            <a:r>
              <a:rPr lang="et-EE" sz="4000" b="1" dirty="0" err="1">
                <a:solidFill>
                  <a:srgbClr val="FF0000"/>
                </a:solidFill>
                <a:effectLst>
                  <a:outerShdw blurRad="508000" dist="546100" dir="2400000" sx="90000" sy="90000" algn="ctr" rotWithShape="0">
                    <a:srgbClr val="000000">
                      <a:alpha val="43000"/>
                    </a:srgbClr>
                  </a:outerShdw>
                </a:effectLst>
                <a:latin typeface="Verdana"/>
                <a:ea typeface="Verdana"/>
                <a:cs typeface="Verdana"/>
                <a:sym typeface="Verdana"/>
              </a:rPr>
              <a:t>Prototype</a:t>
            </a:r>
            <a:r>
              <a:rPr lang="et-EE" sz="4000" b="1" dirty="0">
                <a:solidFill>
                  <a:srgbClr val="FF0000"/>
                </a:solidFill>
                <a:effectLst>
                  <a:outerShdw blurRad="508000" dist="546100" dir="2400000" sx="90000" sy="90000" algn="ctr" rotWithShape="0">
                    <a:srgbClr val="000000">
                      <a:alpha val="43000"/>
                    </a:srgbClr>
                  </a:outerShdw>
                </a:effectLst>
                <a:latin typeface="Verdana"/>
                <a:ea typeface="Verdana"/>
                <a:cs typeface="Verdana"/>
                <a:sym typeface="Verdana"/>
              </a:rPr>
              <a:t> (2018-2020)</a:t>
            </a:r>
            <a:endParaRPr lang="et-EE" sz="4000" b="1" i="1" dirty="0">
              <a:solidFill>
                <a:srgbClr val="00A9AB"/>
              </a:solidFill>
              <a:effectLst>
                <a:outerShdw blurRad="508000" dist="546100" dir="2400000" sx="90000" sy="90000" algn="ctr" rotWithShape="0">
                  <a:srgbClr val="000000">
                    <a:alpha val="43000"/>
                  </a:srgbClr>
                </a:outerShdw>
              </a:effectLst>
              <a:latin typeface="Verdana"/>
              <a:ea typeface="Verdana"/>
              <a:cs typeface="Verdana"/>
              <a:sym typeface="Verdana"/>
            </a:endParaRPr>
          </a:p>
        </p:txBody>
      </p:sp>
      <p:sp>
        <p:nvSpPr>
          <p:cNvPr id="2" name="Freeform 1">
            <a:extLst>
              <a:ext uri="{FF2B5EF4-FFF2-40B4-BE49-F238E27FC236}">
                <a16:creationId xmlns:a16="http://schemas.microsoft.com/office/drawing/2014/main" id="{15464A05-938E-30A1-15F3-8DF27D441B7C}"/>
              </a:ext>
            </a:extLst>
          </p:cNvPr>
          <p:cNvSpPr/>
          <p:nvPr/>
        </p:nvSpPr>
        <p:spPr>
          <a:xfrm>
            <a:off x="3193143" y="4573354"/>
            <a:ext cx="3057801" cy="477617"/>
          </a:xfrm>
          <a:custGeom>
            <a:avLst/>
            <a:gdLst>
              <a:gd name="connsiteX0" fmla="*/ 0 w 3057801"/>
              <a:gd name="connsiteY0" fmla="*/ 463103 h 477617"/>
              <a:gd name="connsiteX1" fmla="*/ 116114 w 3057801"/>
              <a:gd name="connsiteY1" fmla="*/ 477617 h 477617"/>
              <a:gd name="connsiteX2" fmla="*/ 783771 w 3057801"/>
              <a:gd name="connsiteY2" fmla="*/ 463103 h 477617"/>
              <a:gd name="connsiteX3" fmla="*/ 928914 w 3057801"/>
              <a:gd name="connsiteY3" fmla="*/ 448589 h 477617"/>
              <a:gd name="connsiteX4" fmla="*/ 1175657 w 3057801"/>
              <a:gd name="connsiteY4" fmla="*/ 434075 h 477617"/>
              <a:gd name="connsiteX5" fmla="*/ 1262743 w 3057801"/>
              <a:gd name="connsiteY5" fmla="*/ 419560 h 477617"/>
              <a:gd name="connsiteX6" fmla="*/ 1407886 w 3057801"/>
              <a:gd name="connsiteY6" fmla="*/ 390532 h 477617"/>
              <a:gd name="connsiteX7" fmla="*/ 1480457 w 3057801"/>
              <a:gd name="connsiteY7" fmla="*/ 376017 h 477617"/>
              <a:gd name="connsiteX8" fmla="*/ 1654628 w 3057801"/>
              <a:gd name="connsiteY8" fmla="*/ 346989 h 477617"/>
              <a:gd name="connsiteX9" fmla="*/ 1712686 w 3057801"/>
              <a:gd name="connsiteY9" fmla="*/ 317960 h 477617"/>
              <a:gd name="connsiteX10" fmla="*/ 1814286 w 3057801"/>
              <a:gd name="connsiteY10" fmla="*/ 288932 h 477617"/>
              <a:gd name="connsiteX11" fmla="*/ 1901371 w 3057801"/>
              <a:gd name="connsiteY11" fmla="*/ 259903 h 477617"/>
              <a:gd name="connsiteX12" fmla="*/ 1944914 w 3057801"/>
              <a:gd name="connsiteY12" fmla="*/ 245389 h 477617"/>
              <a:gd name="connsiteX13" fmla="*/ 2017486 w 3057801"/>
              <a:gd name="connsiteY13" fmla="*/ 230875 h 477617"/>
              <a:gd name="connsiteX14" fmla="*/ 2075543 w 3057801"/>
              <a:gd name="connsiteY14" fmla="*/ 216360 h 477617"/>
              <a:gd name="connsiteX15" fmla="*/ 2119086 w 3057801"/>
              <a:gd name="connsiteY15" fmla="*/ 201846 h 477617"/>
              <a:gd name="connsiteX16" fmla="*/ 2206171 w 3057801"/>
              <a:gd name="connsiteY16" fmla="*/ 187332 h 477617"/>
              <a:gd name="connsiteX17" fmla="*/ 2322286 w 3057801"/>
              <a:gd name="connsiteY17" fmla="*/ 158303 h 477617"/>
              <a:gd name="connsiteX18" fmla="*/ 2394857 w 3057801"/>
              <a:gd name="connsiteY18" fmla="*/ 143789 h 477617"/>
              <a:gd name="connsiteX19" fmla="*/ 2438400 w 3057801"/>
              <a:gd name="connsiteY19" fmla="*/ 129275 h 477617"/>
              <a:gd name="connsiteX20" fmla="*/ 2510971 w 3057801"/>
              <a:gd name="connsiteY20" fmla="*/ 114760 h 477617"/>
              <a:gd name="connsiteX21" fmla="*/ 2569028 w 3057801"/>
              <a:gd name="connsiteY21" fmla="*/ 100246 h 477617"/>
              <a:gd name="connsiteX22" fmla="*/ 2641600 w 3057801"/>
              <a:gd name="connsiteY22" fmla="*/ 85732 h 477617"/>
              <a:gd name="connsiteX23" fmla="*/ 2772228 w 3057801"/>
              <a:gd name="connsiteY23" fmla="*/ 56703 h 477617"/>
              <a:gd name="connsiteX24" fmla="*/ 2873828 w 3057801"/>
              <a:gd name="connsiteY24" fmla="*/ 42189 h 477617"/>
              <a:gd name="connsiteX25" fmla="*/ 3033486 w 3057801"/>
              <a:gd name="connsiteY25" fmla="*/ 27675 h 47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57801" h="477617">
                <a:moveTo>
                  <a:pt x="0" y="463103"/>
                </a:moveTo>
                <a:cubicBezTo>
                  <a:pt x="38705" y="467941"/>
                  <a:pt x="77108" y="477617"/>
                  <a:pt x="116114" y="477617"/>
                </a:cubicBezTo>
                <a:cubicBezTo>
                  <a:pt x="338719" y="477617"/>
                  <a:pt x="561308" y="471048"/>
                  <a:pt x="783771" y="463103"/>
                </a:cubicBezTo>
                <a:cubicBezTo>
                  <a:pt x="832362" y="461368"/>
                  <a:pt x="880425" y="452181"/>
                  <a:pt x="928914" y="448589"/>
                </a:cubicBezTo>
                <a:cubicBezTo>
                  <a:pt x="1011079" y="442503"/>
                  <a:pt x="1093409" y="438913"/>
                  <a:pt x="1175657" y="434075"/>
                </a:cubicBezTo>
                <a:cubicBezTo>
                  <a:pt x="1204686" y="429237"/>
                  <a:pt x="1233818" y="424983"/>
                  <a:pt x="1262743" y="419560"/>
                </a:cubicBezTo>
                <a:cubicBezTo>
                  <a:pt x="1311237" y="410467"/>
                  <a:pt x="1359505" y="400208"/>
                  <a:pt x="1407886" y="390532"/>
                </a:cubicBezTo>
                <a:cubicBezTo>
                  <a:pt x="1432076" y="385694"/>
                  <a:pt x="1456123" y="380073"/>
                  <a:pt x="1480457" y="376017"/>
                </a:cubicBezTo>
                <a:lnTo>
                  <a:pt x="1654628" y="346989"/>
                </a:lnTo>
                <a:cubicBezTo>
                  <a:pt x="1673981" y="337313"/>
                  <a:pt x="1692799" y="326483"/>
                  <a:pt x="1712686" y="317960"/>
                </a:cubicBezTo>
                <a:cubicBezTo>
                  <a:pt x="1750627" y="301699"/>
                  <a:pt x="1773364" y="301209"/>
                  <a:pt x="1814286" y="288932"/>
                </a:cubicBezTo>
                <a:cubicBezTo>
                  <a:pt x="1843594" y="280140"/>
                  <a:pt x="1872343" y="269579"/>
                  <a:pt x="1901371" y="259903"/>
                </a:cubicBezTo>
                <a:cubicBezTo>
                  <a:pt x="1915885" y="255065"/>
                  <a:pt x="1929912" y="248389"/>
                  <a:pt x="1944914" y="245389"/>
                </a:cubicBezTo>
                <a:cubicBezTo>
                  <a:pt x="1969105" y="240551"/>
                  <a:pt x="1993404" y="236227"/>
                  <a:pt x="2017486" y="230875"/>
                </a:cubicBezTo>
                <a:cubicBezTo>
                  <a:pt x="2036959" y="226548"/>
                  <a:pt x="2056363" y="221840"/>
                  <a:pt x="2075543" y="216360"/>
                </a:cubicBezTo>
                <a:cubicBezTo>
                  <a:pt x="2090254" y="212157"/>
                  <a:pt x="2104151" y="205165"/>
                  <a:pt x="2119086" y="201846"/>
                </a:cubicBezTo>
                <a:cubicBezTo>
                  <a:pt x="2147814" y="195462"/>
                  <a:pt x="2177396" y="193498"/>
                  <a:pt x="2206171" y="187332"/>
                </a:cubicBezTo>
                <a:cubicBezTo>
                  <a:pt x="2245182" y="178973"/>
                  <a:pt x="2283165" y="166127"/>
                  <a:pt x="2322286" y="158303"/>
                </a:cubicBezTo>
                <a:cubicBezTo>
                  <a:pt x="2346476" y="153465"/>
                  <a:pt x="2370924" y="149772"/>
                  <a:pt x="2394857" y="143789"/>
                </a:cubicBezTo>
                <a:cubicBezTo>
                  <a:pt x="2409700" y="140078"/>
                  <a:pt x="2423557" y="132986"/>
                  <a:pt x="2438400" y="129275"/>
                </a:cubicBezTo>
                <a:cubicBezTo>
                  <a:pt x="2462333" y="123292"/>
                  <a:pt x="2486889" y="120112"/>
                  <a:pt x="2510971" y="114760"/>
                </a:cubicBezTo>
                <a:cubicBezTo>
                  <a:pt x="2530444" y="110433"/>
                  <a:pt x="2549555" y="104573"/>
                  <a:pt x="2569028" y="100246"/>
                </a:cubicBezTo>
                <a:cubicBezTo>
                  <a:pt x="2593110" y="94895"/>
                  <a:pt x="2617518" y="91084"/>
                  <a:pt x="2641600" y="85732"/>
                </a:cubicBezTo>
                <a:cubicBezTo>
                  <a:pt x="2719901" y="68332"/>
                  <a:pt x="2684658" y="71298"/>
                  <a:pt x="2772228" y="56703"/>
                </a:cubicBezTo>
                <a:cubicBezTo>
                  <a:pt x="2805973" y="51079"/>
                  <a:pt x="2840036" y="47525"/>
                  <a:pt x="2873828" y="42189"/>
                </a:cubicBezTo>
                <a:cubicBezTo>
                  <a:pt x="3052864" y="13920"/>
                  <a:pt x="3089837" y="-28680"/>
                  <a:pt x="3033486" y="27675"/>
                </a:cubicBezTo>
              </a:path>
            </a:pathLst>
          </a:custGeom>
          <a:noFill/>
          <a:ln w="762000">
            <a:solidFill>
              <a:srgbClr val="FFFF00">
                <a:alpha val="30000"/>
              </a:srgbClr>
            </a:solidFill>
            <a:extLst>
              <a:ext uri="{C807C97D-BFC1-408E-A445-0C87EB9F89A2}">
                <ask:lineSketchStyleProps xmlns:ask="http://schemas.microsoft.com/office/drawing/2018/sketchyshapes" sd="1219033472">
                  <a:custGeom>
                    <a:avLst/>
                    <a:gdLst>
                      <a:gd name="connsiteX0" fmla="*/ 0 w 3057801"/>
                      <a:gd name="connsiteY0" fmla="*/ 463103 h 477617"/>
                      <a:gd name="connsiteX1" fmla="*/ 116114 w 3057801"/>
                      <a:gd name="connsiteY1" fmla="*/ 477617 h 477617"/>
                      <a:gd name="connsiteX2" fmla="*/ 783771 w 3057801"/>
                      <a:gd name="connsiteY2" fmla="*/ 463103 h 477617"/>
                      <a:gd name="connsiteX3" fmla="*/ 928914 w 3057801"/>
                      <a:gd name="connsiteY3" fmla="*/ 448589 h 477617"/>
                      <a:gd name="connsiteX4" fmla="*/ 1175657 w 3057801"/>
                      <a:gd name="connsiteY4" fmla="*/ 434075 h 477617"/>
                      <a:gd name="connsiteX5" fmla="*/ 1262743 w 3057801"/>
                      <a:gd name="connsiteY5" fmla="*/ 419560 h 477617"/>
                      <a:gd name="connsiteX6" fmla="*/ 1407886 w 3057801"/>
                      <a:gd name="connsiteY6" fmla="*/ 390532 h 477617"/>
                      <a:gd name="connsiteX7" fmla="*/ 1480457 w 3057801"/>
                      <a:gd name="connsiteY7" fmla="*/ 376017 h 477617"/>
                      <a:gd name="connsiteX8" fmla="*/ 1654628 w 3057801"/>
                      <a:gd name="connsiteY8" fmla="*/ 346989 h 477617"/>
                      <a:gd name="connsiteX9" fmla="*/ 1712686 w 3057801"/>
                      <a:gd name="connsiteY9" fmla="*/ 317960 h 477617"/>
                      <a:gd name="connsiteX10" fmla="*/ 1814286 w 3057801"/>
                      <a:gd name="connsiteY10" fmla="*/ 288932 h 477617"/>
                      <a:gd name="connsiteX11" fmla="*/ 1901371 w 3057801"/>
                      <a:gd name="connsiteY11" fmla="*/ 259903 h 477617"/>
                      <a:gd name="connsiteX12" fmla="*/ 1944914 w 3057801"/>
                      <a:gd name="connsiteY12" fmla="*/ 245389 h 477617"/>
                      <a:gd name="connsiteX13" fmla="*/ 2017486 w 3057801"/>
                      <a:gd name="connsiteY13" fmla="*/ 230875 h 477617"/>
                      <a:gd name="connsiteX14" fmla="*/ 2075543 w 3057801"/>
                      <a:gd name="connsiteY14" fmla="*/ 216360 h 477617"/>
                      <a:gd name="connsiteX15" fmla="*/ 2119086 w 3057801"/>
                      <a:gd name="connsiteY15" fmla="*/ 201846 h 477617"/>
                      <a:gd name="connsiteX16" fmla="*/ 2206171 w 3057801"/>
                      <a:gd name="connsiteY16" fmla="*/ 187332 h 477617"/>
                      <a:gd name="connsiteX17" fmla="*/ 2322286 w 3057801"/>
                      <a:gd name="connsiteY17" fmla="*/ 158303 h 477617"/>
                      <a:gd name="connsiteX18" fmla="*/ 2394857 w 3057801"/>
                      <a:gd name="connsiteY18" fmla="*/ 143789 h 477617"/>
                      <a:gd name="connsiteX19" fmla="*/ 2438400 w 3057801"/>
                      <a:gd name="connsiteY19" fmla="*/ 129275 h 477617"/>
                      <a:gd name="connsiteX20" fmla="*/ 2510971 w 3057801"/>
                      <a:gd name="connsiteY20" fmla="*/ 114760 h 477617"/>
                      <a:gd name="connsiteX21" fmla="*/ 2569028 w 3057801"/>
                      <a:gd name="connsiteY21" fmla="*/ 100246 h 477617"/>
                      <a:gd name="connsiteX22" fmla="*/ 2641600 w 3057801"/>
                      <a:gd name="connsiteY22" fmla="*/ 85732 h 477617"/>
                      <a:gd name="connsiteX23" fmla="*/ 2772228 w 3057801"/>
                      <a:gd name="connsiteY23" fmla="*/ 56703 h 477617"/>
                      <a:gd name="connsiteX24" fmla="*/ 2873828 w 3057801"/>
                      <a:gd name="connsiteY24" fmla="*/ 42189 h 477617"/>
                      <a:gd name="connsiteX25" fmla="*/ 3033486 w 3057801"/>
                      <a:gd name="connsiteY25" fmla="*/ 27675 h 47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57801" h="477617" extrusionOk="0">
                        <a:moveTo>
                          <a:pt x="0" y="463103"/>
                        </a:moveTo>
                        <a:cubicBezTo>
                          <a:pt x="31741" y="463645"/>
                          <a:pt x="71589" y="479688"/>
                          <a:pt x="116114" y="477617"/>
                        </a:cubicBezTo>
                        <a:cubicBezTo>
                          <a:pt x="374573" y="485165"/>
                          <a:pt x="536451" y="471838"/>
                          <a:pt x="783771" y="463103"/>
                        </a:cubicBezTo>
                        <a:cubicBezTo>
                          <a:pt x="823095" y="470417"/>
                          <a:pt x="879878" y="455205"/>
                          <a:pt x="928914" y="448589"/>
                        </a:cubicBezTo>
                        <a:cubicBezTo>
                          <a:pt x="1006260" y="439866"/>
                          <a:pt x="1114427" y="448955"/>
                          <a:pt x="1175657" y="434075"/>
                        </a:cubicBezTo>
                        <a:cubicBezTo>
                          <a:pt x="1206001" y="429393"/>
                          <a:pt x="1237441" y="417528"/>
                          <a:pt x="1262743" y="419560"/>
                        </a:cubicBezTo>
                        <a:cubicBezTo>
                          <a:pt x="1305046" y="409519"/>
                          <a:pt x="1350431" y="408751"/>
                          <a:pt x="1407886" y="390532"/>
                        </a:cubicBezTo>
                        <a:cubicBezTo>
                          <a:pt x="1431310" y="378386"/>
                          <a:pt x="1453114" y="384255"/>
                          <a:pt x="1480457" y="376017"/>
                        </a:cubicBezTo>
                        <a:cubicBezTo>
                          <a:pt x="1538921" y="356215"/>
                          <a:pt x="1598762" y="359882"/>
                          <a:pt x="1654628" y="346989"/>
                        </a:cubicBezTo>
                        <a:cubicBezTo>
                          <a:pt x="1671567" y="337175"/>
                          <a:pt x="1694916" y="320677"/>
                          <a:pt x="1712686" y="317960"/>
                        </a:cubicBezTo>
                        <a:cubicBezTo>
                          <a:pt x="1751247" y="303626"/>
                          <a:pt x="1774048" y="300533"/>
                          <a:pt x="1814286" y="288932"/>
                        </a:cubicBezTo>
                        <a:cubicBezTo>
                          <a:pt x="1850757" y="275521"/>
                          <a:pt x="1869137" y="268759"/>
                          <a:pt x="1901371" y="259903"/>
                        </a:cubicBezTo>
                        <a:cubicBezTo>
                          <a:pt x="1918608" y="251685"/>
                          <a:pt x="1928456" y="247826"/>
                          <a:pt x="1944914" y="245389"/>
                        </a:cubicBezTo>
                        <a:cubicBezTo>
                          <a:pt x="1968398" y="238787"/>
                          <a:pt x="1988032" y="231166"/>
                          <a:pt x="2017486" y="230875"/>
                        </a:cubicBezTo>
                        <a:cubicBezTo>
                          <a:pt x="2034569" y="222975"/>
                          <a:pt x="2055545" y="224920"/>
                          <a:pt x="2075543" y="216360"/>
                        </a:cubicBezTo>
                        <a:cubicBezTo>
                          <a:pt x="2088900" y="208084"/>
                          <a:pt x="2105213" y="204949"/>
                          <a:pt x="2119086" y="201846"/>
                        </a:cubicBezTo>
                        <a:cubicBezTo>
                          <a:pt x="2153116" y="196323"/>
                          <a:pt x="2172066" y="193717"/>
                          <a:pt x="2206171" y="187332"/>
                        </a:cubicBezTo>
                        <a:cubicBezTo>
                          <a:pt x="2248844" y="172372"/>
                          <a:pt x="2279959" y="167776"/>
                          <a:pt x="2322286" y="158303"/>
                        </a:cubicBezTo>
                        <a:cubicBezTo>
                          <a:pt x="2347416" y="153266"/>
                          <a:pt x="2371608" y="156268"/>
                          <a:pt x="2394857" y="143789"/>
                        </a:cubicBezTo>
                        <a:cubicBezTo>
                          <a:pt x="2412903" y="139001"/>
                          <a:pt x="2423461" y="130399"/>
                          <a:pt x="2438400" y="129275"/>
                        </a:cubicBezTo>
                        <a:cubicBezTo>
                          <a:pt x="2469480" y="124782"/>
                          <a:pt x="2485875" y="121376"/>
                          <a:pt x="2510971" y="114760"/>
                        </a:cubicBezTo>
                        <a:cubicBezTo>
                          <a:pt x="2532149" y="105188"/>
                          <a:pt x="2552121" y="107347"/>
                          <a:pt x="2569028" y="100246"/>
                        </a:cubicBezTo>
                        <a:cubicBezTo>
                          <a:pt x="2595244" y="101646"/>
                          <a:pt x="2621752" y="92566"/>
                          <a:pt x="2641600" y="85732"/>
                        </a:cubicBezTo>
                        <a:cubicBezTo>
                          <a:pt x="2722897" y="78424"/>
                          <a:pt x="2694834" y="68306"/>
                          <a:pt x="2772228" y="56703"/>
                        </a:cubicBezTo>
                        <a:cubicBezTo>
                          <a:pt x="2811250" y="49922"/>
                          <a:pt x="2841623" y="48832"/>
                          <a:pt x="2873828" y="42189"/>
                        </a:cubicBezTo>
                        <a:cubicBezTo>
                          <a:pt x="3042418" y="10342"/>
                          <a:pt x="3085270" y="-24057"/>
                          <a:pt x="3033486" y="27675"/>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Shape 310">
            <a:extLst>
              <a:ext uri="{FF2B5EF4-FFF2-40B4-BE49-F238E27FC236}">
                <a16:creationId xmlns:a16="http://schemas.microsoft.com/office/drawing/2014/main" id="{AD22B934-EA1C-3E1D-530E-6962DCE90F8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300801548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5" descr="Half face clock on a wall">
            <a:extLst>
              <a:ext uri="{FF2B5EF4-FFF2-40B4-BE49-F238E27FC236}">
                <a16:creationId xmlns:a16="http://schemas.microsoft.com/office/drawing/2014/main" id="{6432CF2B-1CAD-8718-5CF3-A99386FDBC7E}"/>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rot="19760582">
            <a:off x="3346359" y="1011380"/>
            <a:ext cx="4113827" cy="2960407"/>
          </a:xfrm>
          <a:prstGeom prst="rect">
            <a:avLst/>
          </a:prstGeom>
          <a:effectLst>
            <a:outerShdw dist="50800" sx="1000" sy="1000" algn="ctr" rotWithShape="0">
              <a:srgbClr val="000000"/>
            </a:outerShdw>
          </a:effectLst>
        </p:spPr>
      </p:pic>
      <p:sp>
        <p:nvSpPr>
          <p:cNvPr id="9" name="Rectangle 8">
            <a:extLst>
              <a:ext uri="{FF2B5EF4-FFF2-40B4-BE49-F238E27FC236}">
                <a16:creationId xmlns:a16="http://schemas.microsoft.com/office/drawing/2014/main" id="{82090584-AEEC-B7D5-AD6A-CC2F05EB0DE1}"/>
              </a:ext>
            </a:extLst>
          </p:cNvPr>
          <p:cNvSpPr/>
          <p:nvPr/>
        </p:nvSpPr>
        <p:spPr>
          <a:xfrm>
            <a:off x="4932218" y="374073"/>
            <a:ext cx="942109" cy="4987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Metal cogwheel">
            <a:extLst>
              <a:ext uri="{FF2B5EF4-FFF2-40B4-BE49-F238E27FC236}">
                <a16:creationId xmlns:a16="http://schemas.microsoft.com/office/drawing/2014/main" id="{95568FB7-5AF8-490B-B260-21EAEB877BD1}"/>
              </a:ext>
            </a:extLst>
          </p:cNvPr>
          <p:cNvPicPr>
            <a:picLocks noChangeAspect="1"/>
          </p:cNvPicPr>
          <p:nvPr/>
        </p:nvPicPr>
        <p:blipFill>
          <a:blip r:embed="rId4" cstate="screen">
            <a:alphaModFix amt="42000"/>
            <a:extLst>
              <a:ext uri="{28A0092B-C50C-407E-A947-70E740481C1C}">
                <a14:useLocalDpi xmlns:a14="http://schemas.microsoft.com/office/drawing/2010/main"/>
              </a:ext>
            </a:extLst>
          </a:blip>
          <a:stretch>
            <a:fillRect/>
          </a:stretch>
        </p:blipFill>
        <p:spPr>
          <a:xfrm rot="17632600">
            <a:off x="2176648" y="-926367"/>
            <a:ext cx="8468344" cy="8007173"/>
          </a:xfrm>
          <a:prstGeom prst="rect">
            <a:avLst/>
          </a:prstGeom>
        </p:spPr>
      </p:pic>
      <p:pic>
        <p:nvPicPr>
          <p:cNvPr id="7" name="Picture 6">
            <a:extLst>
              <a:ext uri="{FF2B5EF4-FFF2-40B4-BE49-F238E27FC236}">
                <a16:creationId xmlns:a16="http://schemas.microsoft.com/office/drawing/2014/main" id="{E0998E5E-62ED-0FFE-4E50-2455931BB986}"/>
              </a:ext>
            </a:extLst>
          </p:cNvPr>
          <p:cNvPicPr>
            <a:picLocks noChangeAspect="1"/>
          </p:cNvPicPr>
          <p:nvPr/>
        </p:nvPicPr>
        <p:blipFill>
          <a:blip r:embed="rId5">
            <a:alphaModFix amt="30000"/>
          </a:blip>
          <a:srcRect/>
          <a:stretch/>
        </p:blipFill>
        <p:spPr>
          <a:xfrm>
            <a:off x="-1" y="-1"/>
            <a:ext cx="6850743" cy="6850743"/>
          </a:xfrm>
          <a:prstGeom prst="rect">
            <a:avLst/>
          </a:prstGeom>
          <a:effectLst>
            <a:softEdge rad="381000"/>
          </a:effectLst>
        </p:spPr>
      </p:pic>
      <p:sp>
        <p:nvSpPr>
          <p:cNvPr id="3" name="Google Shape;84;p1">
            <a:extLst>
              <a:ext uri="{FF2B5EF4-FFF2-40B4-BE49-F238E27FC236}">
                <a16:creationId xmlns:a16="http://schemas.microsoft.com/office/drawing/2014/main" id="{193440C5-5FC7-967E-E3C3-327357D72F02}"/>
              </a:ext>
            </a:extLst>
          </p:cNvPr>
          <p:cNvSpPr txBox="1">
            <a:spLocks/>
          </p:cNvSpPr>
          <p:nvPr/>
        </p:nvSpPr>
        <p:spPr>
          <a:xfrm>
            <a:off x="762000" y="4526240"/>
            <a:ext cx="5569527" cy="57496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marL="498475" indent="-488950">
              <a:buClr>
                <a:srgbClr val="00A9AB"/>
              </a:buClr>
              <a:buSzPts val="4800"/>
              <a:buFont typeface="Verdana"/>
              <a:buNone/>
            </a:pPr>
            <a:r>
              <a:rPr lang="et-EE" sz="4000" b="1">
                <a:solidFill>
                  <a:srgbClr val="FF0000"/>
                </a:solidFill>
                <a:latin typeface="Verdana"/>
                <a:ea typeface="Verdana"/>
                <a:cs typeface="Verdana"/>
                <a:sym typeface="Verdana"/>
              </a:rPr>
              <a:t>BESPOC </a:t>
            </a:r>
            <a:r>
              <a:rPr lang="et-EE" sz="4000" b="1" err="1">
                <a:solidFill>
                  <a:srgbClr val="FF0000"/>
                </a:solidFill>
                <a:latin typeface="Verdana"/>
                <a:ea typeface="Verdana"/>
                <a:cs typeface="Verdana"/>
                <a:sym typeface="Verdana"/>
              </a:rPr>
              <a:t>Prototype</a:t>
            </a:r>
            <a:endParaRPr lang="et-EE" sz="4000" b="1" i="1">
              <a:solidFill>
                <a:srgbClr val="00A9AB"/>
              </a:solidFill>
              <a:latin typeface="Verdana"/>
              <a:ea typeface="Verdana"/>
              <a:cs typeface="Verdana"/>
              <a:sym typeface="Verdana"/>
            </a:endParaRPr>
          </a:p>
        </p:txBody>
      </p:sp>
      <p:sp>
        <p:nvSpPr>
          <p:cNvPr id="10" name="Google Shape;84;p1">
            <a:extLst>
              <a:ext uri="{FF2B5EF4-FFF2-40B4-BE49-F238E27FC236}">
                <a16:creationId xmlns:a16="http://schemas.microsoft.com/office/drawing/2014/main" id="{6CFDD831-9D65-AE66-2D6A-3E837CD7CAFA}"/>
              </a:ext>
            </a:extLst>
          </p:cNvPr>
          <p:cNvSpPr txBox="1">
            <a:spLocks/>
          </p:cNvSpPr>
          <p:nvPr/>
        </p:nvSpPr>
        <p:spPr>
          <a:xfrm>
            <a:off x="6096000" y="4526240"/>
            <a:ext cx="5001490" cy="57496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marL="498475" indent="-488950">
              <a:buClr>
                <a:srgbClr val="00A9AB"/>
              </a:buClr>
              <a:buSzPts val="4800"/>
              <a:buFont typeface="Verdana"/>
              <a:buNone/>
            </a:pPr>
            <a:r>
              <a:rPr lang="et-EE" sz="4000" b="1">
                <a:solidFill>
                  <a:srgbClr val="002060"/>
                </a:solidFill>
                <a:latin typeface="Verdana"/>
                <a:ea typeface="Verdana"/>
                <a:cs typeface="Verdana"/>
                <a:sym typeface="Verdana"/>
              </a:rPr>
              <a:t>&gt;</a:t>
            </a:r>
            <a:r>
              <a:rPr lang="et-EE" sz="4000" b="1">
                <a:solidFill>
                  <a:srgbClr val="FF0000"/>
                </a:solidFill>
                <a:latin typeface="Verdana"/>
                <a:ea typeface="Verdana"/>
                <a:cs typeface="Verdana"/>
                <a:sym typeface="Verdana"/>
              </a:rPr>
              <a:t> BESPOC </a:t>
            </a:r>
            <a:r>
              <a:rPr lang="et-EE" sz="4000" b="1" err="1">
                <a:solidFill>
                  <a:srgbClr val="FF0000"/>
                </a:solidFill>
                <a:latin typeface="Verdana"/>
                <a:ea typeface="Verdana"/>
                <a:cs typeface="Verdana"/>
                <a:sym typeface="Verdana"/>
              </a:rPr>
              <a:t>Model</a:t>
            </a:r>
            <a:endParaRPr lang="et-EE" sz="4000" b="1" i="1">
              <a:solidFill>
                <a:srgbClr val="00A9AB"/>
              </a:solidFill>
              <a:latin typeface="Verdana"/>
              <a:ea typeface="Verdana"/>
              <a:cs typeface="Verdana"/>
              <a:sym typeface="Verdana"/>
            </a:endParaRPr>
          </a:p>
        </p:txBody>
      </p:sp>
      <p:sp>
        <p:nvSpPr>
          <p:cNvPr id="2" name="Google Shape;84;p1">
            <a:extLst>
              <a:ext uri="{FF2B5EF4-FFF2-40B4-BE49-F238E27FC236}">
                <a16:creationId xmlns:a16="http://schemas.microsoft.com/office/drawing/2014/main" id="{E12AE77E-6210-70B4-57B4-D7FF0B371FDF}"/>
              </a:ext>
            </a:extLst>
          </p:cNvPr>
          <p:cNvSpPr txBox="1">
            <a:spLocks/>
          </p:cNvSpPr>
          <p:nvPr/>
        </p:nvSpPr>
        <p:spPr>
          <a:xfrm>
            <a:off x="3667348" y="5248113"/>
            <a:ext cx="5328357" cy="57496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marL="498475" indent="-488950">
              <a:buClr>
                <a:srgbClr val="00A9AB"/>
              </a:buClr>
              <a:buSzPts val="4800"/>
              <a:buFont typeface="Verdana"/>
              <a:buNone/>
            </a:pPr>
            <a:r>
              <a:rPr lang="et-EE" sz="4000" b="1">
                <a:solidFill>
                  <a:srgbClr val="FF0000"/>
                </a:solidFill>
                <a:latin typeface="Verdana"/>
                <a:ea typeface="Verdana"/>
                <a:cs typeface="Verdana"/>
                <a:sym typeface="Verdana"/>
              </a:rPr>
              <a:t>1st </a:t>
            </a:r>
            <a:r>
              <a:rPr lang="et-EE" sz="4000" b="1" err="1">
                <a:solidFill>
                  <a:srgbClr val="FF0000"/>
                </a:solidFill>
                <a:latin typeface="Verdana"/>
                <a:ea typeface="Verdana"/>
                <a:cs typeface="Verdana"/>
                <a:sym typeface="Verdana"/>
              </a:rPr>
              <a:t>version</a:t>
            </a:r>
            <a:r>
              <a:rPr lang="et-EE" sz="4000" b="1">
                <a:solidFill>
                  <a:srgbClr val="FF0000"/>
                </a:solidFill>
                <a:latin typeface="Verdana"/>
                <a:ea typeface="Verdana"/>
                <a:cs typeface="Verdana"/>
                <a:sym typeface="Verdana"/>
              </a:rPr>
              <a:t>: 2022</a:t>
            </a:r>
            <a:endParaRPr lang="et-EE" sz="4000" b="1" i="1">
              <a:solidFill>
                <a:srgbClr val="00A9AB"/>
              </a:solidFill>
              <a:latin typeface="Verdana"/>
              <a:ea typeface="Verdana"/>
              <a:cs typeface="Verdana"/>
              <a:sym typeface="Verdana"/>
            </a:endParaRPr>
          </a:p>
        </p:txBody>
      </p:sp>
      <p:sp>
        <p:nvSpPr>
          <p:cNvPr id="11" name="Freeform 10">
            <a:extLst>
              <a:ext uri="{FF2B5EF4-FFF2-40B4-BE49-F238E27FC236}">
                <a16:creationId xmlns:a16="http://schemas.microsoft.com/office/drawing/2014/main" id="{8A370CE5-B078-61C4-64C0-70009181E8F9}"/>
              </a:ext>
            </a:extLst>
          </p:cNvPr>
          <p:cNvSpPr/>
          <p:nvPr/>
        </p:nvSpPr>
        <p:spPr>
          <a:xfrm>
            <a:off x="3193143" y="4573354"/>
            <a:ext cx="3057801" cy="477617"/>
          </a:xfrm>
          <a:custGeom>
            <a:avLst/>
            <a:gdLst>
              <a:gd name="connsiteX0" fmla="*/ 0 w 3057801"/>
              <a:gd name="connsiteY0" fmla="*/ 463103 h 477617"/>
              <a:gd name="connsiteX1" fmla="*/ 116114 w 3057801"/>
              <a:gd name="connsiteY1" fmla="*/ 477617 h 477617"/>
              <a:gd name="connsiteX2" fmla="*/ 783771 w 3057801"/>
              <a:gd name="connsiteY2" fmla="*/ 463103 h 477617"/>
              <a:gd name="connsiteX3" fmla="*/ 928914 w 3057801"/>
              <a:gd name="connsiteY3" fmla="*/ 448589 h 477617"/>
              <a:gd name="connsiteX4" fmla="*/ 1175657 w 3057801"/>
              <a:gd name="connsiteY4" fmla="*/ 434075 h 477617"/>
              <a:gd name="connsiteX5" fmla="*/ 1262743 w 3057801"/>
              <a:gd name="connsiteY5" fmla="*/ 419560 h 477617"/>
              <a:gd name="connsiteX6" fmla="*/ 1407886 w 3057801"/>
              <a:gd name="connsiteY6" fmla="*/ 390532 h 477617"/>
              <a:gd name="connsiteX7" fmla="*/ 1480457 w 3057801"/>
              <a:gd name="connsiteY7" fmla="*/ 376017 h 477617"/>
              <a:gd name="connsiteX8" fmla="*/ 1654628 w 3057801"/>
              <a:gd name="connsiteY8" fmla="*/ 346989 h 477617"/>
              <a:gd name="connsiteX9" fmla="*/ 1712686 w 3057801"/>
              <a:gd name="connsiteY9" fmla="*/ 317960 h 477617"/>
              <a:gd name="connsiteX10" fmla="*/ 1814286 w 3057801"/>
              <a:gd name="connsiteY10" fmla="*/ 288932 h 477617"/>
              <a:gd name="connsiteX11" fmla="*/ 1901371 w 3057801"/>
              <a:gd name="connsiteY11" fmla="*/ 259903 h 477617"/>
              <a:gd name="connsiteX12" fmla="*/ 1944914 w 3057801"/>
              <a:gd name="connsiteY12" fmla="*/ 245389 h 477617"/>
              <a:gd name="connsiteX13" fmla="*/ 2017486 w 3057801"/>
              <a:gd name="connsiteY13" fmla="*/ 230875 h 477617"/>
              <a:gd name="connsiteX14" fmla="*/ 2075543 w 3057801"/>
              <a:gd name="connsiteY14" fmla="*/ 216360 h 477617"/>
              <a:gd name="connsiteX15" fmla="*/ 2119086 w 3057801"/>
              <a:gd name="connsiteY15" fmla="*/ 201846 h 477617"/>
              <a:gd name="connsiteX16" fmla="*/ 2206171 w 3057801"/>
              <a:gd name="connsiteY16" fmla="*/ 187332 h 477617"/>
              <a:gd name="connsiteX17" fmla="*/ 2322286 w 3057801"/>
              <a:gd name="connsiteY17" fmla="*/ 158303 h 477617"/>
              <a:gd name="connsiteX18" fmla="*/ 2394857 w 3057801"/>
              <a:gd name="connsiteY18" fmla="*/ 143789 h 477617"/>
              <a:gd name="connsiteX19" fmla="*/ 2438400 w 3057801"/>
              <a:gd name="connsiteY19" fmla="*/ 129275 h 477617"/>
              <a:gd name="connsiteX20" fmla="*/ 2510971 w 3057801"/>
              <a:gd name="connsiteY20" fmla="*/ 114760 h 477617"/>
              <a:gd name="connsiteX21" fmla="*/ 2569028 w 3057801"/>
              <a:gd name="connsiteY21" fmla="*/ 100246 h 477617"/>
              <a:gd name="connsiteX22" fmla="*/ 2641600 w 3057801"/>
              <a:gd name="connsiteY22" fmla="*/ 85732 h 477617"/>
              <a:gd name="connsiteX23" fmla="*/ 2772228 w 3057801"/>
              <a:gd name="connsiteY23" fmla="*/ 56703 h 477617"/>
              <a:gd name="connsiteX24" fmla="*/ 2873828 w 3057801"/>
              <a:gd name="connsiteY24" fmla="*/ 42189 h 477617"/>
              <a:gd name="connsiteX25" fmla="*/ 3033486 w 3057801"/>
              <a:gd name="connsiteY25" fmla="*/ 27675 h 47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57801" h="477617">
                <a:moveTo>
                  <a:pt x="0" y="463103"/>
                </a:moveTo>
                <a:cubicBezTo>
                  <a:pt x="38705" y="467941"/>
                  <a:pt x="77108" y="477617"/>
                  <a:pt x="116114" y="477617"/>
                </a:cubicBezTo>
                <a:cubicBezTo>
                  <a:pt x="338719" y="477617"/>
                  <a:pt x="561308" y="471048"/>
                  <a:pt x="783771" y="463103"/>
                </a:cubicBezTo>
                <a:cubicBezTo>
                  <a:pt x="832362" y="461368"/>
                  <a:pt x="880425" y="452181"/>
                  <a:pt x="928914" y="448589"/>
                </a:cubicBezTo>
                <a:cubicBezTo>
                  <a:pt x="1011079" y="442503"/>
                  <a:pt x="1093409" y="438913"/>
                  <a:pt x="1175657" y="434075"/>
                </a:cubicBezTo>
                <a:cubicBezTo>
                  <a:pt x="1204686" y="429237"/>
                  <a:pt x="1233818" y="424983"/>
                  <a:pt x="1262743" y="419560"/>
                </a:cubicBezTo>
                <a:cubicBezTo>
                  <a:pt x="1311237" y="410467"/>
                  <a:pt x="1359505" y="400208"/>
                  <a:pt x="1407886" y="390532"/>
                </a:cubicBezTo>
                <a:cubicBezTo>
                  <a:pt x="1432076" y="385694"/>
                  <a:pt x="1456123" y="380073"/>
                  <a:pt x="1480457" y="376017"/>
                </a:cubicBezTo>
                <a:lnTo>
                  <a:pt x="1654628" y="346989"/>
                </a:lnTo>
                <a:cubicBezTo>
                  <a:pt x="1673981" y="337313"/>
                  <a:pt x="1692799" y="326483"/>
                  <a:pt x="1712686" y="317960"/>
                </a:cubicBezTo>
                <a:cubicBezTo>
                  <a:pt x="1750627" y="301699"/>
                  <a:pt x="1773364" y="301209"/>
                  <a:pt x="1814286" y="288932"/>
                </a:cubicBezTo>
                <a:cubicBezTo>
                  <a:pt x="1843594" y="280140"/>
                  <a:pt x="1872343" y="269579"/>
                  <a:pt x="1901371" y="259903"/>
                </a:cubicBezTo>
                <a:cubicBezTo>
                  <a:pt x="1915885" y="255065"/>
                  <a:pt x="1929912" y="248389"/>
                  <a:pt x="1944914" y="245389"/>
                </a:cubicBezTo>
                <a:cubicBezTo>
                  <a:pt x="1969105" y="240551"/>
                  <a:pt x="1993404" y="236227"/>
                  <a:pt x="2017486" y="230875"/>
                </a:cubicBezTo>
                <a:cubicBezTo>
                  <a:pt x="2036959" y="226548"/>
                  <a:pt x="2056363" y="221840"/>
                  <a:pt x="2075543" y="216360"/>
                </a:cubicBezTo>
                <a:cubicBezTo>
                  <a:pt x="2090254" y="212157"/>
                  <a:pt x="2104151" y="205165"/>
                  <a:pt x="2119086" y="201846"/>
                </a:cubicBezTo>
                <a:cubicBezTo>
                  <a:pt x="2147814" y="195462"/>
                  <a:pt x="2177396" y="193498"/>
                  <a:pt x="2206171" y="187332"/>
                </a:cubicBezTo>
                <a:cubicBezTo>
                  <a:pt x="2245182" y="178973"/>
                  <a:pt x="2283165" y="166127"/>
                  <a:pt x="2322286" y="158303"/>
                </a:cubicBezTo>
                <a:cubicBezTo>
                  <a:pt x="2346476" y="153465"/>
                  <a:pt x="2370924" y="149772"/>
                  <a:pt x="2394857" y="143789"/>
                </a:cubicBezTo>
                <a:cubicBezTo>
                  <a:pt x="2409700" y="140078"/>
                  <a:pt x="2423557" y="132986"/>
                  <a:pt x="2438400" y="129275"/>
                </a:cubicBezTo>
                <a:cubicBezTo>
                  <a:pt x="2462333" y="123292"/>
                  <a:pt x="2486889" y="120112"/>
                  <a:pt x="2510971" y="114760"/>
                </a:cubicBezTo>
                <a:cubicBezTo>
                  <a:pt x="2530444" y="110433"/>
                  <a:pt x="2549555" y="104573"/>
                  <a:pt x="2569028" y="100246"/>
                </a:cubicBezTo>
                <a:cubicBezTo>
                  <a:pt x="2593110" y="94895"/>
                  <a:pt x="2617518" y="91084"/>
                  <a:pt x="2641600" y="85732"/>
                </a:cubicBezTo>
                <a:cubicBezTo>
                  <a:pt x="2719901" y="68332"/>
                  <a:pt x="2684658" y="71298"/>
                  <a:pt x="2772228" y="56703"/>
                </a:cubicBezTo>
                <a:cubicBezTo>
                  <a:pt x="2805973" y="51079"/>
                  <a:pt x="2840036" y="47525"/>
                  <a:pt x="2873828" y="42189"/>
                </a:cubicBezTo>
                <a:cubicBezTo>
                  <a:pt x="3052864" y="13920"/>
                  <a:pt x="3089837" y="-28680"/>
                  <a:pt x="3033486" y="27675"/>
                </a:cubicBezTo>
              </a:path>
            </a:pathLst>
          </a:custGeom>
          <a:noFill/>
          <a:ln w="762000">
            <a:solidFill>
              <a:srgbClr val="FFFF00">
                <a:alpha val="30000"/>
              </a:srgbClr>
            </a:solidFill>
            <a:extLst>
              <a:ext uri="{C807C97D-BFC1-408E-A445-0C87EB9F89A2}">
                <ask:lineSketchStyleProps xmlns:ask="http://schemas.microsoft.com/office/drawing/2018/sketchyshapes" sd="1219033472">
                  <a:custGeom>
                    <a:avLst/>
                    <a:gdLst>
                      <a:gd name="connsiteX0" fmla="*/ 0 w 3057801"/>
                      <a:gd name="connsiteY0" fmla="*/ 463103 h 477617"/>
                      <a:gd name="connsiteX1" fmla="*/ 116114 w 3057801"/>
                      <a:gd name="connsiteY1" fmla="*/ 477617 h 477617"/>
                      <a:gd name="connsiteX2" fmla="*/ 783771 w 3057801"/>
                      <a:gd name="connsiteY2" fmla="*/ 463103 h 477617"/>
                      <a:gd name="connsiteX3" fmla="*/ 928914 w 3057801"/>
                      <a:gd name="connsiteY3" fmla="*/ 448589 h 477617"/>
                      <a:gd name="connsiteX4" fmla="*/ 1175657 w 3057801"/>
                      <a:gd name="connsiteY4" fmla="*/ 434075 h 477617"/>
                      <a:gd name="connsiteX5" fmla="*/ 1262743 w 3057801"/>
                      <a:gd name="connsiteY5" fmla="*/ 419560 h 477617"/>
                      <a:gd name="connsiteX6" fmla="*/ 1407886 w 3057801"/>
                      <a:gd name="connsiteY6" fmla="*/ 390532 h 477617"/>
                      <a:gd name="connsiteX7" fmla="*/ 1480457 w 3057801"/>
                      <a:gd name="connsiteY7" fmla="*/ 376017 h 477617"/>
                      <a:gd name="connsiteX8" fmla="*/ 1654628 w 3057801"/>
                      <a:gd name="connsiteY8" fmla="*/ 346989 h 477617"/>
                      <a:gd name="connsiteX9" fmla="*/ 1712686 w 3057801"/>
                      <a:gd name="connsiteY9" fmla="*/ 317960 h 477617"/>
                      <a:gd name="connsiteX10" fmla="*/ 1814286 w 3057801"/>
                      <a:gd name="connsiteY10" fmla="*/ 288932 h 477617"/>
                      <a:gd name="connsiteX11" fmla="*/ 1901371 w 3057801"/>
                      <a:gd name="connsiteY11" fmla="*/ 259903 h 477617"/>
                      <a:gd name="connsiteX12" fmla="*/ 1944914 w 3057801"/>
                      <a:gd name="connsiteY12" fmla="*/ 245389 h 477617"/>
                      <a:gd name="connsiteX13" fmla="*/ 2017486 w 3057801"/>
                      <a:gd name="connsiteY13" fmla="*/ 230875 h 477617"/>
                      <a:gd name="connsiteX14" fmla="*/ 2075543 w 3057801"/>
                      <a:gd name="connsiteY14" fmla="*/ 216360 h 477617"/>
                      <a:gd name="connsiteX15" fmla="*/ 2119086 w 3057801"/>
                      <a:gd name="connsiteY15" fmla="*/ 201846 h 477617"/>
                      <a:gd name="connsiteX16" fmla="*/ 2206171 w 3057801"/>
                      <a:gd name="connsiteY16" fmla="*/ 187332 h 477617"/>
                      <a:gd name="connsiteX17" fmla="*/ 2322286 w 3057801"/>
                      <a:gd name="connsiteY17" fmla="*/ 158303 h 477617"/>
                      <a:gd name="connsiteX18" fmla="*/ 2394857 w 3057801"/>
                      <a:gd name="connsiteY18" fmla="*/ 143789 h 477617"/>
                      <a:gd name="connsiteX19" fmla="*/ 2438400 w 3057801"/>
                      <a:gd name="connsiteY19" fmla="*/ 129275 h 477617"/>
                      <a:gd name="connsiteX20" fmla="*/ 2510971 w 3057801"/>
                      <a:gd name="connsiteY20" fmla="*/ 114760 h 477617"/>
                      <a:gd name="connsiteX21" fmla="*/ 2569028 w 3057801"/>
                      <a:gd name="connsiteY21" fmla="*/ 100246 h 477617"/>
                      <a:gd name="connsiteX22" fmla="*/ 2641600 w 3057801"/>
                      <a:gd name="connsiteY22" fmla="*/ 85732 h 477617"/>
                      <a:gd name="connsiteX23" fmla="*/ 2772228 w 3057801"/>
                      <a:gd name="connsiteY23" fmla="*/ 56703 h 477617"/>
                      <a:gd name="connsiteX24" fmla="*/ 2873828 w 3057801"/>
                      <a:gd name="connsiteY24" fmla="*/ 42189 h 477617"/>
                      <a:gd name="connsiteX25" fmla="*/ 3033486 w 3057801"/>
                      <a:gd name="connsiteY25" fmla="*/ 27675 h 47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57801" h="477617" extrusionOk="0">
                        <a:moveTo>
                          <a:pt x="0" y="463103"/>
                        </a:moveTo>
                        <a:cubicBezTo>
                          <a:pt x="31741" y="463645"/>
                          <a:pt x="71589" y="479688"/>
                          <a:pt x="116114" y="477617"/>
                        </a:cubicBezTo>
                        <a:cubicBezTo>
                          <a:pt x="374573" y="485165"/>
                          <a:pt x="536451" y="471838"/>
                          <a:pt x="783771" y="463103"/>
                        </a:cubicBezTo>
                        <a:cubicBezTo>
                          <a:pt x="823095" y="470417"/>
                          <a:pt x="879878" y="455205"/>
                          <a:pt x="928914" y="448589"/>
                        </a:cubicBezTo>
                        <a:cubicBezTo>
                          <a:pt x="1006260" y="439866"/>
                          <a:pt x="1114427" y="448955"/>
                          <a:pt x="1175657" y="434075"/>
                        </a:cubicBezTo>
                        <a:cubicBezTo>
                          <a:pt x="1206001" y="429393"/>
                          <a:pt x="1237441" y="417528"/>
                          <a:pt x="1262743" y="419560"/>
                        </a:cubicBezTo>
                        <a:cubicBezTo>
                          <a:pt x="1305046" y="409519"/>
                          <a:pt x="1350431" y="408751"/>
                          <a:pt x="1407886" y="390532"/>
                        </a:cubicBezTo>
                        <a:cubicBezTo>
                          <a:pt x="1431310" y="378386"/>
                          <a:pt x="1453114" y="384255"/>
                          <a:pt x="1480457" y="376017"/>
                        </a:cubicBezTo>
                        <a:cubicBezTo>
                          <a:pt x="1538921" y="356215"/>
                          <a:pt x="1598762" y="359882"/>
                          <a:pt x="1654628" y="346989"/>
                        </a:cubicBezTo>
                        <a:cubicBezTo>
                          <a:pt x="1671567" y="337175"/>
                          <a:pt x="1694916" y="320677"/>
                          <a:pt x="1712686" y="317960"/>
                        </a:cubicBezTo>
                        <a:cubicBezTo>
                          <a:pt x="1751247" y="303626"/>
                          <a:pt x="1774048" y="300533"/>
                          <a:pt x="1814286" y="288932"/>
                        </a:cubicBezTo>
                        <a:cubicBezTo>
                          <a:pt x="1850757" y="275521"/>
                          <a:pt x="1869137" y="268759"/>
                          <a:pt x="1901371" y="259903"/>
                        </a:cubicBezTo>
                        <a:cubicBezTo>
                          <a:pt x="1918608" y="251685"/>
                          <a:pt x="1928456" y="247826"/>
                          <a:pt x="1944914" y="245389"/>
                        </a:cubicBezTo>
                        <a:cubicBezTo>
                          <a:pt x="1968398" y="238787"/>
                          <a:pt x="1988032" y="231166"/>
                          <a:pt x="2017486" y="230875"/>
                        </a:cubicBezTo>
                        <a:cubicBezTo>
                          <a:pt x="2034569" y="222975"/>
                          <a:pt x="2055545" y="224920"/>
                          <a:pt x="2075543" y="216360"/>
                        </a:cubicBezTo>
                        <a:cubicBezTo>
                          <a:pt x="2088900" y="208084"/>
                          <a:pt x="2105213" y="204949"/>
                          <a:pt x="2119086" y="201846"/>
                        </a:cubicBezTo>
                        <a:cubicBezTo>
                          <a:pt x="2153116" y="196323"/>
                          <a:pt x="2172066" y="193717"/>
                          <a:pt x="2206171" y="187332"/>
                        </a:cubicBezTo>
                        <a:cubicBezTo>
                          <a:pt x="2248844" y="172372"/>
                          <a:pt x="2279959" y="167776"/>
                          <a:pt x="2322286" y="158303"/>
                        </a:cubicBezTo>
                        <a:cubicBezTo>
                          <a:pt x="2347416" y="153266"/>
                          <a:pt x="2371608" y="156268"/>
                          <a:pt x="2394857" y="143789"/>
                        </a:cubicBezTo>
                        <a:cubicBezTo>
                          <a:pt x="2412903" y="139001"/>
                          <a:pt x="2423461" y="130399"/>
                          <a:pt x="2438400" y="129275"/>
                        </a:cubicBezTo>
                        <a:cubicBezTo>
                          <a:pt x="2469480" y="124782"/>
                          <a:pt x="2485875" y="121376"/>
                          <a:pt x="2510971" y="114760"/>
                        </a:cubicBezTo>
                        <a:cubicBezTo>
                          <a:pt x="2532149" y="105188"/>
                          <a:pt x="2552121" y="107347"/>
                          <a:pt x="2569028" y="100246"/>
                        </a:cubicBezTo>
                        <a:cubicBezTo>
                          <a:pt x="2595244" y="101646"/>
                          <a:pt x="2621752" y="92566"/>
                          <a:pt x="2641600" y="85732"/>
                        </a:cubicBezTo>
                        <a:cubicBezTo>
                          <a:pt x="2722897" y="78424"/>
                          <a:pt x="2694834" y="68306"/>
                          <a:pt x="2772228" y="56703"/>
                        </a:cubicBezTo>
                        <a:cubicBezTo>
                          <a:pt x="2811250" y="49922"/>
                          <a:pt x="2841623" y="48832"/>
                          <a:pt x="2873828" y="42189"/>
                        </a:cubicBezTo>
                        <a:cubicBezTo>
                          <a:pt x="3042418" y="10342"/>
                          <a:pt x="3085270" y="-24057"/>
                          <a:pt x="3033486" y="27675"/>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a:extLst>
              <a:ext uri="{FF2B5EF4-FFF2-40B4-BE49-F238E27FC236}">
                <a16:creationId xmlns:a16="http://schemas.microsoft.com/office/drawing/2014/main" id="{D74310D2-F91B-862C-EC35-6DCCBC53E1B0}"/>
              </a:ext>
            </a:extLst>
          </p:cNvPr>
          <p:cNvSpPr/>
          <p:nvPr/>
        </p:nvSpPr>
        <p:spPr>
          <a:xfrm>
            <a:off x="9156535" y="4812162"/>
            <a:ext cx="2191657" cy="117649"/>
          </a:xfrm>
          <a:custGeom>
            <a:avLst/>
            <a:gdLst>
              <a:gd name="connsiteX0" fmla="*/ 0 w 2191657"/>
              <a:gd name="connsiteY0" fmla="*/ 0 h 117649"/>
              <a:gd name="connsiteX1" fmla="*/ 566057 w 2191657"/>
              <a:gd name="connsiteY1" fmla="*/ 29028 h 117649"/>
              <a:gd name="connsiteX2" fmla="*/ 667657 w 2191657"/>
              <a:gd name="connsiteY2" fmla="*/ 43543 h 117649"/>
              <a:gd name="connsiteX3" fmla="*/ 1277257 w 2191657"/>
              <a:gd name="connsiteY3" fmla="*/ 58057 h 117649"/>
              <a:gd name="connsiteX4" fmla="*/ 1683657 w 2191657"/>
              <a:gd name="connsiteY4" fmla="*/ 87086 h 117649"/>
              <a:gd name="connsiteX5" fmla="*/ 1901371 w 2191657"/>
              <a:gd name="connsiteY5" fmla="*/ 116114 h 117649"/>
              <a:gd name="connsiteX6" fmla="*/ 2191657 w 2191657"/>
              <a:gd name="connsiteY6" fmla="*/ 116114 h 11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1657" h="117649">
                <a:moveTo>
                  <a:pt x="0" y="0"/>
                </a:moveTo>
                <a:cubicBezTo>
                  <a:pt x="279032" y="39861"/>
                  <a:pt x="-41685" y="-2139"/>
                  <a:pt x="566057" y="29028"/>
                </a:cubicBezTo>
                <a:cubicBezTo>
                  <a:pt x="600223" y="30780"/>
                  <a:pt x="633475" y="42148"/>
                  <a:pt x="667657" y="43543"/>
                </a:cubicBezTo>
                <a:cubicBezTo>
                  <a:pt x="870745" y="51832"/>
                  <a:pt x="1074057" y="53219"/>
                  <a:pt x="1277257" y="58057"/>
                </a:cubicBezTo>
                <a:cubicBezTo>
                  <a:pt x="1468844" y="68701"/>
                  <a:pt x="1517629" y="67553"/>
                  <a:pt x="1683657" y="87086"/>
                </a:cubicBezTo>
                <a:cubicBezTo>
                  <a:pt x="1723588" y="91784"/>
                  <a:pt x="1865651" y="114838"/>
                  <a:pt x="1901371" y="116114"/>
                </a:cubicBezTo>
                <a:cubicBezTo>
                  <a:pt x="1998071" y="119568"/>
                  <a:pt x="2094895" y="116114"/>
                  <a:pt x="2191657" y="116114"/>
                </a:cubicBezTo>
              </a:path>
            </a:pathLst>
          </a:custGeom>
          <a:noFill/>
          <a:ln w="762000">
            <a:solidFill>
              <a:srgbClr val="FFFF00">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Shape 310">
            <a:extLst>
              <a:ext uri="{FF2B5EF4-FFF2-40B4-BE49-F238E27FC236}">
                <a16:creationId xmlns:a16="http://schemas.microsoft.com/office/drawing/2014/main" id="{70DBFD10-9848-6CC5-D97B-068974AA585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2034096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724587-B247-89B0-69C2-BFC876092137}"/>
              </a:ext>
            </a:extLst>
          </p:cNvPr>
          <p:cNvSpPr>
            <a:spLocks noGrp="1"/>
          </p:cNvSpPr>
          <p:nvPr>
            <p:ph type="ctrTitle"/>
          </p:nvPr>
        </p:nvSpPr>
        <p:spPr>
          <a:xfrm>
            <a:off x="812799" y="2293257"/>
            <a:ext cx="6992257" cy="3338286"/>
          </a:xfrm>
        </p:spPr>
        <p:txBody>
          <a:bodyPr>
            <a:noAutofit/>
          </a:bodyPr>
          <a:lstStyle/>
          <a:p>
            <a:r>
              <a:rPr lang="en-GB" sz="4000" dirty="0">
                <a:solidFill>
                  <a:schemeClr val="tx1"/>
                </a:solidFill>
                <a:effectLst>
                  <a:outerShdw blurRad="508000" dist="469900" dir="2400000" sx="90000" sy="90000" algn="ctr" rotWithShape="0">
                    <a:srgbClr val="000000">
                      <a:alpha val="43000"/>
                    </a:srgbClr>
                  </a:outerShdw>
                </a:effectLst>
              </a:rPr>
              <a:t>Credit:</a:t>
            </a:r>
            <a:br>
              <a:rPr lang="en-GB" sz="4000" dirty="0">
                <a:solidFill>
                  <a:schemeClr val="tx1"/>
                </a:solidFill>
                <a:effectLst>
                  <a:outerShdw blurRad="508000" dist="469900" dir="2400000" sx="90000" sy="90000" algn="ctr" rotWithShape="0">
                    <a:srgbClr val="000000">
                      <a:alpha val="43000"/>
                    </a:srgbClr>
                  </a:outerShdw>
                </a:effectLst>
              </a:rPr>
            </a:br>
            <a:br>
              <a:rPr lang="en-GB" sz="4000" dirty="0">
                <a:solidFill>
                  <a:schemeClr val="tx1"/>
                </a:solidFill>
                <a:effectLst>
                  <a:outerShdw blurRad="508000" dist="469900" dir="2400000" sx="90000" sy="90000" algn="ctr" rotWithShape="0">
                    <a:srgbClr val="000000">
                      <a:alpha val="43000"/>
                    </a:srgbClr>
                  </a:outerShdw>
                </a:effectLst>
              </a:rPr>
            </a:br>
            <a:r>
              <a:rPr lang="en-GB" sz="4000" dirty="0">
                <a:solidFill>
                  <a:schemeClr val="tx1"/>
                </a:solidFill>
                <a:effectLst>
                  <a:outerShdw blurRad="508000" dist="469900" dir="2400000" sx="90000" sy="90000" algn="ctr" rotWithShape="0">
                    <a:srgbClr val="000000">
                      <a:alpha val="43000"/>
                    </a:srgbClr>
                  </a:outerShdw>
                </a:effectLst>
              </a:rPr>
              <a:t>in this presentation, </a:t>
            </a:r>
            <a:br>
              <a:rPr lang="en-GB" sz="4000" dirty="0">
                <a:solidFill>
                  <a:schemeClr val="tx1"/>
                </a:solidFill>
                <a:effectLst>
                  <a:outerShdw blurRad="508000" dist="469900" dir="2400000" sx="90000" sy="90000" algn="ctr" rotWithShape="0">
                    <a:srgbClr val="000000">
                      <a:alpha val="43000"/>
                    </a:srgbClr>
                  </a:outerShdw>
                </a:effectLst>
              </a:rPr>
            </a:br>
            <a:r>
              <a:rPr lang="en-GB" sz="4000" dirty="0">
                <a:solidFill>
                  <a:schemeClr val="tx1"/>
                </a:solidFill>
                <a:effectLst>
                  <a:outerShdw blurRad="508000" dist="469900" dir="2400000" sx="90000" sy="90000" algn="ctr" rotWithShape="0">
                    <a:srgbClr val="000000">
                      <a:alpha val="43000"/>
                    </a:srgbClr>
                  </a:outerShdw>
                </a:effectLst>
              </a:rPr>
              <a:t>all ideas are man-made </a:t>
            </a:r>
            <a:br>
              <a:rPr lang="en-GB" sz="4000" dirty="0">
                <a:solidFill>
                  <a:schemeClr val="tx1"/>
                </a:solidFill>
                <a:effectLst>
                  <a:outerShdw blurRad="508000" dist="469900" dir="2400000" sx="90000" sy="90000" algn="ctr" rotWithShape="0">
                    <a:srgbClr val="000000">
                      <a:alpha val="43000"/>
                    </a:srgbClr>
                  </a:outerShdw>
                </a:effectLst>
              </a:rPr>
            </a:br>
            <a:r>
              <a:rPr lang="en-GB" sz="4000" dirty="0">
                <a:solidFill>
                  <a:schemeClr val="tx1"/>
                </a:solidFill>
                <a:effectLst>
                  <a:outerShdw blurRad="508000" dist="469900" dir="2400000" sx="90000" sy="90000" algn="ctr" rotWithShape="0">
                    <a:srgbClr val="000000">
                      <a:alpha val="43000"/>
                    </a:srgbClr>
                  </a:outerShdw>
                </a:effectLst>
              </a:rPr>
              <a:t>while </a:t>
            </a:r>
            <a:r>
              <a:rPr lang="en-GB" sz="4000">
                <a:solidFill>
                  <a:schemeClr val="tx1"/>
                </a:solidFill>
                <a:effectLst>
                  <a:outerShdw blurRad="508000" dist="469900" dir="2400000" sx="90000" sy="90000" algn="ctr" rotWithShape="0">
                    <a:srgbClr val="000000">
                      <a:alpha val="43000"/>
                    </a:srgbClr>
                  </a:outerShdw>
                </a:effectLst>
              </a:rPr>
              <a:t>some </a:t>
            </a:r>
            <a:r>
              <a:rPr lang="en-GB" sz="4000" dirty="0">
                <a:solidFill>
                  <a:schemeClr val="tx1"/>
                </a:solidFill>
                <a:effectLst>
                  <a:outerShdw blurRad="508000" dist="469900" dir="2400000" sx="90000" sy="90000" algn="ctr" rotWithShape="0">
                    <a:srgbClr val="000000">
                      <a:alpha val="43000"/>
                    </a:srgbClr>
                  </a:outerShdw>
                </a:effectLst>
              </a:rPr>
              <a:t>images are AI-made</a:t>
            </a:r>
          </a:p>
        </p:txBody>
      </p:sp>
      <p:pic>
        <p:nvPicPr>
          <p:cNvPr id="2" name="Shape 310">
            <a:extLst>
              <a:ext uri="{FF2B5EF4-FFF2-40B4-BE49-F238E27FC236}">
                <a16:creationId xmlns:a16="http://schemas.microsoft.com/office/drawing/2014/main" id="{016EA329-BCC5-7644-6DCD-D7E0020820B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132614183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2AE3D-27BB-EA4C-A1EB-2685A5F64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E07114-CA2B-85D2-913D-F35208554885}"/>
              </a:ext>
            </a:extLst>
          </p:cNvPr>
          <p:cNvSpPr>
            <a:spLocks noGrp="1"/>
          </p:cNvSpPr>
          <p:nvPr>
            <p:ph type="ctrTitle"/>
          </p:nvPr>
        </p:nvSpPr>
        <p:spPr>
          <a:xfrm>
            <a:off x="268628" y="2439879"/>
            <a:ext cx="10980606" cy="1978241"/>
          </a:xfrm>
        </p:spPr>
        <p:txBody>
          <a:bodyPr anchor="ctr">
            <a:normAutofit/>
          </a:bodyPr>
          <a:lstStyle/>
          <a:p>
            <a:pPr algn="l"/>
            <a:r>
              <a:rPr lang="en-GB" sz="4400" dirty="0">
                <a:effectLst>
                  <a:outerShdw blurRad="508000" dist="469900" dir="2400000" sx="95000" sy="95000" algn="ctr" rotWithShape="0">
                    <a:srgbClr val="000000">
                      <a:alpha val="43000"/>
                    </a:srgbClr>
                  </a:outerShdw>
                </a:effectLst>
              </a:rPr>
              <a:t>The Experience we used </a:t>
            </a:r>
            <a:br>
              <a:rPr lang="en-GB" sz="4400" dirty="0">
                <a:effectLst>
                  <a:outerShdw blurRad="508000" dist="469900" dir="2400000" sx="95000" sy="95000" algn="ctr" rotWithShape="0">
                    <a:srgbClr val="000000">
                      <a:alpha val="43000"/>
                    </a:srgbClr>
                  </a:outerShdw>
                </a:effectLst>
              </a:rPr>
            </a:br>
            <a:r>
              <a:rPr lang="en-GB" sz="4400" dirty="0">
                <a:effectLst>
                  <a:outerShdw blurRad="508000" dist="469900" dir="2400000" sx="95000" sy="95000" algn="ctr" rotWithShape="0">
                    <a:srgbClr val="000000">
                      <a:alpha val="43000"/>
                    </a:srgbClr>
                  </a:outerShdw>
                </a:effectLst>
              </a:rPr>
              <a:t>to create the BESPOC Model</a:t>
            </a:r>
          </a:p>
        </p:txBody>
      </p:sp>
      <p:pic>
        <p:nvPicPr>
          <p:cNvPr id="4" name="Shape 310">
            <a:extLst>
              <a:ext uri="{FF2B5EF4-FFF2-40B4-BE49-F238E27FC236}">
                <a16:creationId xmlns:a16="http://schemas.microsoft.com/office/drawing/2014/main" id="{5B191276-98E3-7467-42CF-5A07835D444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30226752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6981B-42A1-42ED-534C-D8479E6C811C}"/>
            </a:ext>
          </a:extLst>
        </p:cNvPr>
        <p:cNvGrpSpPr/>
        <p:nvPr/>
      </p:nvGrpSpPr>
      <p:grpSpPr>
        <a:xfrm>
          <a:off x="0" y="0"/>
          <a:ext cx="0" cy="0"/>
          <a:chOff x="0" y="0"/>
          <a:chExt cx="0" cy="0"/>
        </a:xfrm>
      </p:grpSpPr>
      <p:sp>
        <p:nvSpPr>
          <p:cNvPr id="10" name="Shape 309">
            <a:extLst>
              <a:ext uri="{FF2B5EF4-FFF2-40B4-BE49-F238E27FC236}">
                <a16:creationId xmlns:a16="http://schemas.microsoft.com/office/drawing/2014/main" id="{729A11A5-9EAA-C9B9-9810-51A04E71248D}"/>
              </a:ext>
            </a:extLst>
          </p:cNvPr>
          <p:cNvSpPr txBox="1">
            <a:spLocks noGrp="1"/>
          </p:cNvSpPr>
          <p:nvPr>
            <p:ph type="title"/>
          </p:nvPr>
        </p:nvSpPr>
        <p:spPr>
          <a:xfrm>
            <a:off x="442619" y="1388087"/>
            <a:ext cx="10197014" cy="576600"/>
          </a:xfrm>
          <a:prstGeom prst="rect">
            <a:avLst/>
          </a:prstGeom>
          <a:noFill/>
          <a:ln>
            <a:noFill/>
          </a:ln>
        </p:spPr>
        <p:txBody>
          <a:bodyPr spcFirstLastPara="1" wrap="square" lIns="91425" tIns="45700" rIns="91425" bIns="45700" anchor="t" anchorCtr="0">
            <a:noAutofit/>
          </a:bodyPr>
          <a:lstStyle/>
          <a:p>
            <a:pPr lvl="0">
              <a:spcBef>
                <a:spcPts val="0"/>
              </a:spcBef>
            </a:pPr>
            <a:r>
              <a:rPr lang="en-US" sz="4000" dirty="0">
                <a:effectLst>
                  <a:outerShdw blurRad="508000" dist="469900" dir="2400000" sx="90000" sy="90000" algn="ctr" rotWithShape="0">
                    <a:srgbClr val="000000">
                      <a:alpha val="43000"/>
                    </a:srgbClr>
                  </a:outerShdw>
                </a:effectLst>
                <a:ea typeface="Arial"/>
                <a:cs typeface="Arial"/>
                <a:sym typeface="Arial"/>
              </a:rPr>
              <a:t>Project Leader (EU Funded via EOSC)</a:t>
            </a:r>
          </a:p>
        </p:txBody>
      </p:sp>
      <p:sp>
        <p:nvSpPr>
          <p:cNvPr id="11" name="Shape 311">
            <a:extLst>
              <a:ext uri="{FF2B5EF4-FFF2-40B4-BE49-F238E27FC236}">
                <a16:creationId xmlns:a16="http://schemas.microsoft.com/office/drawing/2014/main" id="{5B723629-4759-1B52-5D80-291AECE85D6C}"/>
              </a:ext>
            </a:extLst>
          </p:cNvPr>
          <p:cNvSpPr txBox="1"/>
          <p:nvPr/>
        </p:nvSpPr>
        <p:spPr>
          <a:xfrm>
            <a:off x="442619" y="2553358"/>
            <a:ext cx="6541277" cy="3320153"/>
          </a:xfrm>
          <a:prstGeom prst="rect">
            <a:avLst/>
          </a:prstGeom>
          <a:noFill/>
          <a:ln w="19050" cap="rnd" cmpd="sng">
            <a:noFill/>
            <a:prstDash val="solid"/>
            <a:round/>
            <a:headEnd type="none" w="med" len="med"/>
            <a:tailEnd type="none" w="med" len="med"/>
          </a:ln>
          <a:effectLst/>
        </p:spPr>
        <p:txBody>
          <a:bodyPr spcFirstLastPara="1" wrap="square" lIns="91425" tIns="45700" rIns="91425" bIns="45700" anchor="t" anchorCtr="0">
            <a:noAutofit/>
          </a:bodyPr>
          <a:lstStyle/>
          <a:p>
            <a:pPr lvl="0"/>
            <a:r>
              <a:rPr lang="en-US" sz="2800" i="1" dirty="0">
                <a:solidFill>
                  <a:schemeClr val="dk1"/>
                </a:solidFill>
              </a:rPr>
              <a:t>RESEARCH LIBRARIES,</a:t>
            </a:r>
          </a:p>
          <a:p>
            <a:pPr lvl="0"/>
            <a:r>
              <a:rPr lang="en-US" sz="2800" i="1" dirty="0">
                <a:solidFill>
                  <a:schemeClr val="dk1"/>
                </a:solidFill>
              </a:rPr>
              <a:t>RESEARCHERS &amp; THE EOSC</a:t>
            </a:r>
          </a:p>
          <a:p>
            <a:endParaRPr lang="en-US" sz="2800" i="1" dirty="0">
              <a:solidFill>
                <a:schemeClr val="dk1"/>
              </a:solidFill>
            </a:endParaRPr>
          </a:p>
          <a:p>
            <a:endParaRPr lang="en-US" sz="2000" dirty="0">
              <a:solidFill>
                <a:schemeClr val="dk1"/>
              </a:solidFill>
            </a:endParaRPr>
          </a:p>
          <a:p>
            <a:pPr marL="342900" indent="-342900">
              <a:buFont typeface="Wingdings" pitchFamily="2" charset="2"/>
              <a:buChar char="ü"/>
            </a:pPr>
            <a:r>
              <a:rPr lang="en-US" sz="2000" dirty="0">
                <a:solidFill>
                  <a:schemeClr val="dk1"/>
                </a:solidFill>
              </a:rPr>
              <a:t>Recommendations for EOSC Association</a:t>
            </a:r>
          </a:p>
          <a:p>
            <a:pPr marL="342900" indent="-342900">
              <a:buFont typeface="Wingdings" pitchFamily="2" charset="2"/>
              <a:buChar char="ü"/>
            </a:pPr>
            <a:r>
              <a:rPr lang="en-US" sz="2000" dirty="0">
                <a:solidFill>
                  <a:schemeClr val="dk1"/>
                </a:solidFill>
              </a:rPr>
              <a:t>Recommendations for Research Libraries</a:t>
            </a:r>
          </a:p>
          <a:p>
            <a:pPr marL="342900" indent="-342900">
              <a:buFont typeface="Wingdings" pitchFamily="2" charset="2"/>
              <a:buChar char="ü"/>
            </a:pPr>
            <a:r>
              <a:rPr lang="en-US" sz="2000" dirty="0">
                <a:solidFill>
                  <a:schemeClr val="dk1"/>
                </a:solidFill>
              </a:rPr>
              <a:t>Recommendations for other Research Stakeholders</a:t>
            </a:r>
          </a:p>
        </p:txBody>
      </p:sp>
      <p:pic>
        <p:nvPicPr>
          <p:cNvPr id="2" name="Shape 310">
            <a:extLst>
              <a:ext uri="{FF2B5EF4-FFF2-40B4-BE49-F238E27FC236}">
                <a16:creationId xmlns:a16="http://schemas.microsoft.com/office/drawing/2014/main" id="{6AF24843-2EC0-B1D3-0154-64F887F3AD7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pic>
        <p:nvPicPr>
          <p:cNvPr id="3" name="Grafik 6">
            <a:hlinkClick r:id="rId4"/>
            <a:extLst>
              <a:ext uri="{FF2B5EF4-FFF2-40B4-BE49-F238E27FC236}">
                <a16:creationId xmlns:a16="http://schemas.microsoft.com/office/drawing/2014/main" id="{A2A6124F-DECD-1630-D15E-CA0D8968DDFC}"/>
              </a:ext>
            </a:extLst>
          </p:cNvPr>
          <p:cNvPicPr>
            <a:picLocks noChangeAspect="1"/>
          </p:cNvPicPr>
          <p:nvPr/>
        </p:nvPicPr>
        <p:blipFill>
          <a:blip r:embed="rId5"/>
          <a:srcRect/>
          <a:stretch/>
        </p:blipFill>
        <p:spPr>
          <a:xfrm>
            <a:off x="7116418" y="2221778"/>
            <a:ext cx="4898007" cy="3320153"/>
          </a:xfrm>
          <a:prstGeom prst="rect">
            <a:avLst/>
          </a:prstGeom>
          <a:effectLst>
            <a:outerShdw blurRad="508000" dist="469900" dir="2400000" sx="95000" sy="95000" algn="ctr" rotWithShape="0">
              <a:srgbClr val="000000">
                <a:alpha val="43000"/>
              </a:srgbClr>
            </a:outerShdw>
          </a:effectLst>
        </p:spPr>
      </p:pic>
      <p:pic>
        <p:nvPicPr>
          <p:cNvPr id="4" name="Picture 3">
            <a:extLst>
              <a:ext uri="{FF2B5EF4-FFF2-40B4-BE49-F238E27FC236}">
                <a16:creationId xmlns:a16="http://schemas.microsoft.com/office/drawing/2014/main" id="{9025B769-31DB-7ABC-F9B6-17A479044C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42121" y="5917557"/>
            <a:ext cx="3749879" cy="786706"/>
          </a:xfrm>
          <a:prstGeom prst="rect">
            <a:avLst/>
          </a:prstGeom>
        </p:spPr>
      </p:pic>
      <p:sp>
        <p:nvSpPr>
          <p:cNvPr id="5" name="Title 1">
            <a:extLst>
              <a:ext uri="{FF2B5EF4-FFF2-40B4-BE49-F238E27FC236}">
                <a16:creationId xmlns:a16="http://schemas.microsoft.com/office/drawing/2014/main" id="{EF4B0025-B816-62C1-3C40-AA0906F172D6}"/>
              </a:ext>
            </a:extLst>
          </p:cNvPr>
          <p:cNvSpPr txBox="1">
            <a:spLocks/>
          </p:cNvSpPr>
          <p:nvPr/>
        </p:nvSpPr>
        <p:spPr>
          <a:xfrm>
            <a:off x="358962" y="237278"/>
            <a:ext cx="3688106" cy="79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i="1" dirty="0">
                <a:effectLst>
                  <a:outerShdw blurRad="508000" dist="469900" dir="2400000" sx="95000" sy="95000" algn="ctr" rotWithShape="0">
                    <a:srgbClr val="000000">
                      <a:alpha val="43000"/>
                    </a:srgbClr>
                  </a:outerShdw>
                </a:effectLst>
              </a:rPr>
              <a:t>R&amp;D for The BESPOC Model</a:t>
            </a:r>
          </a:p>
        </p:txBody>
      </p:sp>
    </p:spTree>
    <p:extLst>
      <p:ext uri="{BB962C8B-B14F-4D97-AF65-F5344CB8AC3E}">
        <p14:creationId xmlns:p14="http://schemas.microsoft.com/office/powerpoint/2010/main" val="28732731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3F38B-2D3C-2D09-11C5-01873E05993D}"/>
            </a:ext>
          </a:extLst>
        </p:cNvPr>
        <p:cNvGrpSpPr/>
        <p:nvPr/>
      </p:nvGrpSpPr>
      <p:grpSpPr>
        <a:xfrm>
          <a:off x="0" y="0"/>
          <a:ext cx="0" cy="0"/>
          <a:chOff x="0" y="0"/>
          <a:chExt cx="0" cy="0"/>
        </a:xfrm>
      </p:grpSpPr>
      <p:pic>
        <p:nvPicPr>
          <p:cNvPr id="7" name="Grafik 6">
            <a:hlinkClick r:id="rId3"/>
            <a:extLst>
              <a:ext uri="{FF2B5EF4-FFF2-40B4-BE49-F238E27FC236}">
                <a16:creationId xmlns:a16="http://schemas.microsoft.com/office/drawing/2014/main" id="{5C670894-E904-54E0-3B7B-29703EA29A26}"/>
              </a:ext>
            </a:extLst>
          </p:cNvPr>
          <p:cNvPicPr>
            <a:picLocks noChangeAspect="1"/>
          </p:cNvPicPr>
          <p:nvPr/>
        </p:nvPicPr>
        <p:blipFill>
          <a:blip r:embed="rId4"/>
          <a:srcRect/>
          <a:stretch/>
        </p:blipFill>
        <p:spPr>
          <a:xfrm>
            <a:off x="7906859" y="2616790"/>
            <a:ext cx="3813757" cy="1995865"/>
          </a:xfrm>
          <a:prstGeom prst="rect">
            <a:avLst/>
          </a:prstGeom>
          <a:effectLst>
            <a:outerShdw blurRad="508000" dist="469900" dir="2400000" sx="95000" sy="95000" algn="ctr" rotWithShape="0">
              <a:srgbClr val="000000">
                <a:alpha val="43000"/>
              </a:srgbClr>
            </a:outerShdw>
          </a:effectLst>
        </p:spPr>
      </p:pic>
      <p:sp>
        <p:nvSpPr>
          <p:cNvPr id="10" name="Shape 309">
            <a:extLst>
              <a:ext uri="{FF2B5EF4-FFF2-40B4-BE49-F238E27FC236}">
                <a16:creationId xmlns:a16="http://schemas.microsoft.com/office/drawing/2014/main" id="{C0208E15-59A4-F10F-0F6D-214AC73831F3}"/>
              </a:ext>
            </a:extLst>
          </p:cNvPr>
          <p:cNvSpPr txBox="1">
            <a:spLocks noGrp="1"/>
          </p:cNvSpPr>
          <p:nvPr>
            <p:ph type="title"/>
          </p:nvPr>
        </p:nvSpPr>
        <p:spPr>
          <a:xfrm>
            <a:off x="358962" y="1475163"/>
            <a:ext cx="10197014" cy="576600"/>
          </a:xfrm>
          <a:prstGeom prst="rect">
            <a:avLst/>
          </a:prstGeom>
          <a:noFill/>
          <a:ln>
            <a:noFill/>
          </a:ln>
        </p:spPr>
        <p:txBody>
          <a:bodyPr spcFirstLastPara="1" wrap="square" lIns="91425" tIns="45700" rIns="91425" bIns="45700" anchor="t" anchorCtr="0">
            <a:noAutofit/>
          </a:bodyPr>
          <a:lstStyle/>
          <a:p>
            <a:pPr lvl="0">
              <a:spcBef>
                <a:spcPts val="0"/>
              </a:spcBef>
            </a:pPr>
            <a:r>
              <a:rPr lang="en-US" sz="4000" dirty="0">
                <a:effectLst>
                  <a:outerShdw blurRad="508000" dist="469900" dir="2400000" sx="90000" sy="90000" algn="ctr" rotWithShape="0">
                    <a:srgbClr val="000000">
                      <a:alpha val="43000"/>
                    </a:srgbClr>
                  </a:outerShdw>
                </a:effectLst>
                <a:ea typeface="Arial"/>
                <a:cs typeface="Arial"/>
                <a:sym typeface="Arial"/>
              </a:rPr>
              <a:t>Project Partner (Horizon Europe)</a:t>
            </a:r>
          </a:p>
        </p:txBody>
      </p:sp>
      <p:sp>
        <p:nvSpPr>
          <p:cNvPr id="11" name="Shape 311">
            <a:extLst>
              <a:ext uri="{FF2B5EF4-FFF2-40B4-BE49-F238E27FC236}">
                <a16:creationId xmlns:a16="http://schemas.microsoft.com/office/drawing/2014/main" id="{E249A8D5-A741-78B0-F0B7-FBD05D8AEEA0}"/>
              </a:ext>
            </a:extLst>
          </p:cNvPr>
          <p:cNvSpPr txBox="1"/>
          <p:nvPr/>
        </p:nvSpPr>
        <p:spPr>
          <a:xfrm>
            <a:off x="442619" y="2415914"/>
            <a:ext cx="6541277" cy="3741478"/>
          </a:xfrm>
          <a:prstGeom prst="rect">
            <a:avLst/>
          </a:prstGeom>
          <a:noFill/>
          <a:ln w="19050" cap="rnd" cmpd="sng">
            <a:noFill/>
            <a:prstDash val="solid"/>
            <a:round/>
            <a:headEnd type="none" w="med" len="med"/>
            <a:tailEnd type="none" w="med" len="med"/>
          </a:ln>
          <a:effectLst/>
        </p:spPr>
        <p:txBody>
          <a:bodyPr spcFirstLastPara="1" wrap="square" lIns="91425" tIns="45700" rIns="91425" bIns="45700" anchor="t" anchorCtr="0">
            <a:noAutofit/>
          </a:bodyPr>
          <a:lstStyle/>
          <a:p>
            <a:pPr lvl="0"/>
            <a:r>
              <a:rPr lang="en-US" sz="2800" i="1" dirty="0">
                <a:solidFill>
                  <a:schemeClr val="dk1"/>
                </a:solidFill>
              </a:rPr>
              <a:t>Citizen Scientists Investigating Cookies and App GDPR Compliance</a:t>
            </a:r>
          </a:p>
          <a:p>
            <a:pPr lvl="0"/>
            <a:endParaRPr lang="en-US" sz="2800" i="1" dirty="0">
              <a:solidFill>
                <a:schemeClr val="dk1"/>
              </a:solidFill>
            </a:endParaRPr>
          </a:p>
          <a:p>
            <a:r>
              <a:rPr lang="en-US" sz="2000" dirty="0">
                <a:solidFill>
                  <a:schemeClr val="dk1"/>
                </a:solidFill>
              </a:rPr>
              <a:t>1</a:t>
            </a:r>
            <a:r>
              <a:rPr lang="en-US" sz="2000" baseline="30000" dirty="0">
                <a:solidFill>
                  <a:schemeClr val="dk1"/>
                </a:solidFill>
              </a:rPr>
              <a:t>st</a:t>
            </a:r>
            <a:r>
              <a:rPr lang="en-US" sz="2000" dirty="0">
                <a:solidFill>
                  <a:schemeClr val="dk1"/>
                </a:solidFill>
              </a:rPr>
              <a:t> Place </a:t>
            </a:r>
            <a:r>
              <a:rPr lang="en-US" sz="2000" dirty="0" err="1">
                <a:solidFill>
                  <a:schemeClr val="dk1"/>
                </a:solidFill>
              </a:rPr>
              <a:t>Piccaso</a:t>
            </a:r>
            <a:r>
              <a:rPr lang="en-US" sz="2000" dirty="0">
                <a:solidFill>
                  <a:schemeClr val="dk1"/>
                </a:solidFill>
              </a:rPr>
              <a:t> Privacy Awards, London 2022</a:t>
            </a:r>
          </a:p>
          <a:p>
            <a:endParaRPr lang="en-US" sz="2000" dirty="0">
              <a:solidFill>
                <a:schemeClr val="dk1"/>
              </a:solidFill>
            </a:endParaRPr>
          </a:p>
          <a:p>
            <a:pPr marL="342900" indent="-342900">
              <a:buFont typeface="Wingdings" pitchFamily="2" charset="2"/>
              <a:buChar char="ü"/>
            </a:pPr>
            <a:r>
              <a:rPr lang="en-US" sz="2000">
                <a:solidFill>
                  <a:schemeClr val="dk1"/>
                </a:solidFill>
              </a:rPr>
              <a:t>Educated</a:t>
            </a:r>
            <a:r>
              <a:rPr lang="en-US" sz="2000" dirty="0">
                <a:solidFill>
                  <a:schemeClr val="dk1"/>
                </a:solidFill>
              </a:rPr>
              <a:t>, </a:t>
            </a:r>
            <a:r>
              <a:rPr lang="en-US" sz="2000">
                <a:solidFill>
                  <a:schemeClr val="dk1"/>
                </a:solidFill>
              </a:rPr>
              <a:t>tested </a:t>
            </a:r>
            <a:r>
              <a:rPr lang="en-US" sz="2000" dirty="0">
                <a:solidFill>
                  <a:schemeClr val="dk1"/>
                </a:solidFill>
              </a:rPr>
              <a:t>and </a:t>
            </a:r>
            <a:r>
              <a:rPr lang="en-US" sz="2000">
                <a:solidFill>
                  <a:schemeClr val="dk1"/>
                </a:solidFill>
              </a:rPr>
              <a:t>trained </a:t>
            </a:r>
            <a:r>
              <a:rPr lang="en-US" sz="2000" dirty="0">
                <a:solidFill>
                  <a:schemeClr val="dk1"/>
                </a:solidFill>
              </a:rPr>
              <a:t>600+ </a:t>
            </a:r>
            <a:r>
              <a:rPr lang="en-US" sz="2000">
                <a:solidFill>
                  <a:schemeClr val="dk1"/>
                </a:solidFill>
              </a:rPr>
              <a:t>candidates;</a:t>
            </a:r>
          </a:p>
          <a:p>
            <a:pPr marL="342900" indent="-342900">
              <a:buFont typeface="Wingdings" pitchFamily="2" charset="2"/>
              <a:buChar char="ü"/>
            </a:pPr>
            <a:r>
              <a:rPr lang="en-US" sz="2000">
                <a:solidFill>
                  <a:schemeClr val="dk1"/>
                </a:solidFill>
              </a:rPr>
              <a:t>Managed 180+ selected </a:t>
            </a:r>
            <a:r>
              <a:rPr lang="en-US" sz="2000" dirty="0">
                <a:solidFill>
                  <a:schemeClr val="dk1"/>
                </a:solidFill>
              </a:rPr>
              <a:t>volunteers</a:t>
            </a:r>
            <a:r>
              <a:rPr lang="en-US" sz="2000">
                <a:solidFill>
                  <a:schemeClr val="dk1"/>
                </a:solidFill>
              </a:rPr>
              <a:t>;</a:t>
            </a:r>
            <a:endParaRPr lang="en-US" sz="2000" dirty="0">
              <a:solidFill>
                <a:schemeClr val="dk1"/>
              </a:solidFill>
            </a:endParaRPr>
          </a:p>
          <a:p>
            <a:pPr marL="342900" indent="-342900">
              <a:buFont typeface="Wingdings" pitchFamily="2" charset="2"/>
              <a:buChar char="ü"/>
            </a:pPr>
            <a:r>
              <a:rPr lang="en-US" sz="2000">
                <a:solidFill>
                  <a:schemeClr val="dk1"/>
                </a:solidFill>
              </a:rPr>
              <a:t>Changed behavior;</a:t>
            </a:r>
            <a:endParaRPr lang="en-US" sz="2000" dirty="0">
              <a:solidFill>
                <a:schemeClr val="dk1"/>
              </a:solidFill>
            </a:endParaRPr>
          </a:p>
          <a:p>
            <a:pPr marL="342900" indent="-342900">
              <a:buFont typeface="Wingdings" pitchFamily="2" charset="2"/>
              <a:buChar char="ü"/>
            </a:pPr>
            <a:r>
              <a:rPr lang="en-US" sz="2000">
                <a:solidFill>
                  <a:schemeClr val="dk1"/>
                </a:solidFill>
              </a:rPr>
              <a:t>Informed </a:t>
            </a:r>
            <a:r>
              <a:rPr lang="en-US" sz="2000" dirty="0">
                <a:solidFill>
                  <a:schemeClr val="dk1"/>
                </a:solidFill>
              </a:rPr>
              <a:t>policymakers</a:t>
            </a:r>
            <a:r>
              <a:rPr lang="en-US" sz="2000">
                <a:solidFill>
                  <a:schemeClr val="dk1"/>
                </a:solidFill>
              </a:rPr>
              <a:t>.</a:t>
            </a:r>
            <a:endParaRPr lang="en-US" sz="2000" dirty="0">
              <a:solidFill>
                <a:schemeClr val="dk1"/>
              </a:solidFill>
            </a:endParaRPr>
          </a:p>
          <a:p>
            <a:pPr lvl="0"/>
            <a:endParaRPr lang="en-US" sz="2000" dirty="0">
              <a:solidFill>
                <a:schemeClr val="dk1"/>
              </a:solidFill>
            </a:endParaRPr>
          </a:p>
        </p:txBody>
      </p:sp>
      <p:pic>
        <p:nvPicPr>
          <p:cNvPr id="2" name="Shape 310">
            <a:extLst>
              <a:ext uri="{FF2B5EF4-FFF2-40B4-BE49-F238E27FC236}">
                <a16:creationId xmlns:a16="http://schemas.microsoft.com/office/drawing/2014/main" id="{F6335727-D27A-01EC-FE53-1198A234493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pic>
        <p:nvPicPr>
          <p:cNvPr id="6" name="Picture 5">
            <a:extLst>
              <a:ext uri="{FF2B5EF4-FFF2-40B4-BE49-F238E27FC236}">
                <a16:creationId xmlns:a16="http://schemas.microsoft.com/office/drawing/2014/main" id="{97072B5C-E927-5DAD-F0EA-06FD1AD1D7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42121" y="5917557"/>
            <a:ext cx="3749879" cy="786706"/>
          </a:xfrm>
          <a:prstGeom prst="rect">
            <a:avLst/>
          </a:prstGeom>
        </p:spPr>
      </p:pic>
      <p:sp>
        <p:nvSpPr>
          <p:cNvPr id="8" name="Title 1">
            <a:extLst>
              <a:ext uri="{FF2B5EF4-FFF2-40B4-BE49-F238E27FC236}">
                <a16:creationId xmlns:a16="http://schemas.microsoft.com/office/drawing/2014/main" id="{340D6084-1119-5DC9-F03A-0943AB72F4EC}"/>
              </a:ext>
            </a:extLst>
          </p:cNvPr>
          <p:cNvSpPr txBox="1">
            <a:spLocks/>
          </p:cNvSpPr>
          <p:nvPr/>
        </p:nvSpPr>
        <p:spPr>
          <a:xfrm>
            <a:off x="358962" y="237278"/>
            <a:ext cx="3688106" cy="79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i="1" dirty="0">
                <a:effectLst>
                  <a:outerShdw blurRad="508000" dist="469900" dir="2400000" sx="95000" sy="95000" algn="ctr" rotWithShape="0">
                    <a:srgbClr val="000000">
                      <a:alpha val="43000"/>
                    </a:srgbClr>
                  </a:outerShdw>
                </a:effectLst>
              </a:rPr>
              <a:t>R&amp;D for The BESPOC Model</a:t>
            </a:r>
          </a:p>
        </p:txBody>
      </p:sp>
    </p:spTree>
    <p:extLst>
      <p:ext uri="{BB962C8B-B14F-4D97-AF65-F5344CB8AC3E}">
        <p14:creationId xmlns:p14="http://schemas.microsoft.com/office/powerpoint/2010/main" val="211144073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ECB13-DDF6-FC3E-ED7E-17A74F530DCA}"/>
            </a:ext>
          </a:extLst>
        </p:cNvPr>
        <p:cNvGrpSpPr/>
        <p:nvPr/>
      </p:nvGrpSpPr>
      <p:grpSpPr>
        <a:xfrm>
          <a:off x="0" y="0"/>
          <a:ext cx="0" cy="0"/>
          <a:chOff x="0" y="0"/>
          <a:chExt cx="0" cy="0"/>
        </a:xfrm>
      </p:grpSpPr>
      <p:sp>
        <p:nvSpPr>
          <p:cNvPr id="10" name="Shape 309">
            <a:extLst>
              <a:ext uri="{FF2B5EF4-FFF2-40B4-BE49-F238E27FC236}">
                <a16:creationId xmlns:a16="http://schemas.microsoft.com/office/drawing/2014/main" id="{E4C280C8-E759-B5BF-920B-EE768DF67CF1}"/>
              </a:ext>
            </a:extLst>
          </p:cNvPr>
          <p:cNvSpPr txBox="1">
            <a:spLocks noGrp="1"/>
          </p:cNvSpPr>
          <p:nvPr>
            <p:ph type="title"/>
          </p:nvPr>
        </p:nvSpPr>
        <p:spPr>
          <a:xfrm>
            <a:off x="358962" y="1537504"/>
            <a:ext cx="8701381" cy="576600"/>
          </a:xfrm>
          <a:prstGeom prst="rect">
            <a:avLst/>
          </a:prstGeom>
          <a:noFill/>
          <a:ln>
            <a:noFill/>
          </a:ln>
        </p:spPr>
        <p:txBody>
          <a:bodyPr spcFirstLastPara="1" wrap="square" lIns="91425" tIns="45700" rIns="91425" bIns="45700" anchor="t" anchorCtr="0">
            <a:noAutofit/>
          </a:bodyPr>
          <a:lstStyle/>
          <a:p>
            <a:pPr lvl="0">
              <a:spcBef>
                <a:spcPts val="0"/>
              </a:spcBef>
            </a:pPr>
            <a:r>
              <a:rPr lang="en-US" sz="4000" dirty="0">
                <a:effectLst>
                  <a:outerShdw blurRad="508000" dist="469900" dir="2400000" sx="90000" sy="90000" algn="ctr" rotWithShape="0">
                    <a:srgbClr val="000000">
                      <a:alpha val="43000"/>
                    </a:srgbClr>
                  </a:outerShdw>
                </a:effectLst>
                <a:ea typeface="Arial"/>
                <a:cs typeface="Arial"/>
                <a:sym typeface="Arial"/>
              </a:rPr>
              <a:t>Project Partner &amp; Consultant (Erasmus+)</a:t>
            </a:r>
          </a:p>
        </p:txBody>
      </p:sp>
      <p:sp>
        <p:nvSpPr>
          <p:cNvPr id="11" name="Shape 311">
            <a:extLst>
              <a:ext uri="{FF2B5EF4-FFF2-40B4-BE49-F238E27FC236}">
                <a16:creationId xmlns:a16="http://schemas.microsoft.com/office/drawing/2014/main" id="{D27EF5DD-DD24-9099-F136-A71F299E8CF8}"/>
              </a:ext>
            </a:extLst>
          </p:cNvPr>
          <p:cNvSpPr txBox="1"/>
          <p:nvPr/>
        </p:nvSpPr>
        <p:spPr>
          <a:xfrm>
            <a:off x="442619" y="2293596"/>
            <a:ext cx="6541277" cy="4289686"/>
          </a:xfrm>
          <a:prstGeom prst="rect">
            <a:avLst/>
          </a:prstGeom>
          <a:noFill/>
          <a:ln w="19050" cap="rnd" cmpd="sng">
            <a:noFill/>
            <a:prstDash val="solid"/>
            <a:round/>
            <a:headEnd type="none" w="med" len="med"/>
            <a:tailEnd type="none" w="med" len="med"/>
          </a:ln>
          <a:effectLst/>
        </p:spPr>
        <p:txBody>
          <a:bodyPr spcFirstLastPara="1" wrap="square" lIns="91425" tIns="45700" rIns="91425" bIns="45700" anchor="t" anchorCtr="0">
            <a:noAutofit/>
          </a:bodyPr>
          <a:lstStyle/>
          <a:p>
            <a:pPr lvl="0"/>
            <a:r>
              <a:rPr lang="en-US" sz="2800" i="1" dirty="0">
                <a:solidFill>
                  <a:schemeClr val="dk1"/>
                </a:solidFill>
              </a:rPr>
              <a:t>University Libraries Strengthening the Academia-Society Connection through Citizen Science in the Baltics</a:t>
            </a:r>
          </a:p>
          <a:p>
            <a:pPr lvl="0"/>
            <a:endParaRPr lang="en-US" sz="2800" i="1" dirty="0">
              <a:solidFill>
                <a:schemeClr val="dk1"/>
              </a:solidFill>
            </a:endParaRPr>
          </a:p>
          <a:p>
            <a:r>
              <a:rPr lang="en-US" sz="2000" dirty="0">
                <a:solidFill>
                  <a:schemeClr val="dk1"/>
                </a:solidFill>
              </a:rPr>
              <a:t>90-point Erasmus+ Evaluation</a:t>
            </a:r>
          </a:p>
          <a:p>
            <a:endParaRPr lang="en-US" sz="2000" dirty="0">
              <a:solidFill>
                <a:schemeClr val="dk1"/>
              </a:solidFill>
            </a:endParaRPr>
          </a:p>
          <a:p>
            <a:pPr marL="342900" indent="-342900">
              <a:buFont typeface="Wingdings" pitchFamily="2" charset="2"/>
              <a:buChar char="ü"/>
            </a:pPr>
            <a:r>
              <a:rPr lang="en-US" sz="2000">
                <a:solidFill>
                  <a:schemeClr val="dk1"/>
                </a:solidFill>
              </a:rPr>
              <a:t>Implemented </a:t>
            </a:r>
            <a:r>
              <a:rPr lang="en-US" sz="2000" dirty="0">
                <a:solidFill>
                  <a:schemeClr val="dk1"/>
                </a:solidFill>
              </a:rPr>
              <a:t>5 BESPOC Models</a:t>
            </a:r>
            <a:r>
              <a:rPr lang="en-US" sz="2000">
                <a:solidFill>
                  <a:schemeClr val="dk1"/>
                </a:solidFill>
              </a:rPr>
              <a:t>;</a:t>
            </a:r>
            <a:endParaRPr lang="en-US" sz="2000" dirty="0">
              <a:solidFill>
                <a:schemeClr val="dk1"/>
              </a:solidFill>
            </a:endParaRPr>
          </a:p>
          <a:p>
            <a:pPr marL="342900" indent="-342900">
              <a:buFont typeface="Wingdings" pitchFamily="2" charset="2"/>
              <a:buChar char="ü"/>
            </a:pPr>
            <a:r>
              <a:rPr lang="en-US" sz="2000">
                <a:solidFill>
                  <a:schemeClr val="dk1"/>
                </a:solidFill>
              </a:rPr>
              <a:t>300 </a:t>
            </a:r>
            <a:r>
              <a:rPr lang="en-US" sz="2000" dirty="0">
                <a:solidFill>
                  <a:schemeClr val="dk1"/>
                </a:solidFill>
              </a:rPr>
              <a:t>hours consultancy to senior university management, researchers, research managers and librarians</a:t>
            </a:r>
            <a:r>
              <a:rPr lang="en-US" sz="2000">
                <a:solidFill>
                  <a:schemeClr val="dk1"/>
                </a:solidFill>
              </a:rPr>
              <a:t>;</a:t>
            </a:r>
            <a:endParaRPr lang="en-US" sz="2000" dirty="0">
              <a:solidFill>
                <a:schemeClr val="dk1"/>
              </a:solidFill>
            </a:endParaRPr>
          </a:p>
          <a:p>
            <a:pPr marL="342900" indent="-342900">
              <a:buFont typeface="Wingdings" pitchFamily="2" charset="2"/>
              <a:buChar char="ü"/>
            </a:pPr>
            <a:r>
              <a:rPr lang="en-US" sz="2000" dirty="0">
                <a:solidFill>
                  <a:schemeClr val="dk1"/>
                </a:solidFill>
              </a:rPr>
              <a:t>Institutional changes</a:t>
            </a:r>
            <a:r>
              <a:rPr lang="en-US" sz="2000">
                <a:solidFill>
                  <a:schemeClr val="dk1"/>
                </a:solidFill>
              </a:rPr>
              <a:t>.</a:t>
            </a:r>
            <a:endParaRPr lang="en-US" sz="2000" dirty="0">
              <a:solidFill>
                <a:schemeClr val="dk1"/>
              </a:solidFill>
            </a:endParaRPr>
          </a:p>
        </p:txBody>
      </p:sp>
      <p:pic>
        <p:nvPicPr>
          <p:cNvPr id="2" name="Shape 310">
            <a:extLst>
              <a:ext uri="{FF2B5EF4-FFF2-40B4-BE49-F238E27FC236}">
                <a16:creationId xmlns:a16="http://schemas.microsoft.com/office/drawing/2014/main" id="{B186EA81-771C-94B2-A682-4C48F49C889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pic>
        <p:nvPicPr>
          <p:cNvPr id="3" name="Grafik 6">
            <a:hlinkClick r:id="rId4"/>
            <a:extLst>
              <a:ext uri="{FF2B5EF4-FFF2-40B4-BE49-F238E27FC236}">
                <a16:creationId xmlns:a16="http://schemas.microsoft.com/office/drawing/2014/main" id="{3AFBA92E-9857-9CFA-1DE1-EB2B506B11DC}"/>
              </a:ext>
            </a:extLst>
          </p:cNvPr>
          <p:cNvPicPr>
            <a:picLocks noChangeAspect="1"/>
          </p:cNvPicPr>
          <p:nvPr/>
        </p:nvPicPr>
        <p:blipFill>
          <a:blip r:embed="rId5"/>
          <a:srcRect/>
          <a:stretch/>
        </p:blipFill>
        <p:spPr>
          <a:xfrm>
            <a:off x="8769211" y="1876027"/>
            <a:ext cx="2413762" cy="3105945"/>
          </a:xfrm>
          <a:prstGeom prst="rect">
            <a:avLst/>
          </a:prstGeom>
          <a:effectLst>
            <a:outerShdw blurRad="508000" dist="469900" dir="2400000" sx="95000" sy="95000" algn="ctr" rotWithShape="0">
              <a:srgbClr val="000000">
                <a:alpha val="43000"/>
              </a:srgbClr>
            </a:outerShdw>
          </a:effectLst>
        </p:spPr>
      </p:pic>
      <p:pic>
        <p:nvPicPr>
          <p:cNvPr id="4" name="Picture 3">
            <a:extLst>
              <a:ext uri="{FF2B5EF4-FFF2-40B4-BE49-F238E27FC236}">
                <a16:creationId xmlns:a16="http://schemas.microsoft.com/office/drawing/2014/main" id="{9F62E428-94D5-8291-FCC8-39C8479C62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42121" y="5917557"/>
            <a:ext cx="3749879" cy="786706"/>
          </a:xfrm>
          <a:prstGeom prst="rect">
            <a:avLst/>
          </a:prstGeom>
        </p:spPr>
      </p:pic>
      <p:sp>
        <p:nvSpPr>
          <p:cNvPr id="5" name="Title 1">
            <a:extLst>
              <a:ext uri="{FF2B5EF4-FFF2-40B4-BE49-F238E27FC236}">
                <a16:creationId xmlns:a16="http://schemas.microsoft.com/office/drawing/2014/main" id="{3A9D0A14-6B5A-8E3A-544B-AB676499D8D3}"/>
              </a:ext>
            </a:extLst>
          </p:cNvPr>
          <p:cNvSpPr txBox="1">
            <a:spLocks/>
          </p:cNvSpPr>
          <p:nvPr/>
        </p:nvSpPr>
        <p:spPr>
          <a:xfrm>
            <a:off x="358962" y="237278"/>
            <a:ext cx="3688106" cy="79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i="1" dirty="0">
                <a:effectLst>
                  <a:outerShdw blurRad="508000" dist="469900" dir="2400000" sx="95000" sy="95000" algn="ctr" rotWithShape="0">
                    <a:srgbClr val="000000">
                      <a:alpha val="43000"/>
                    </a:srgbClr>
                  </a:outerShdw>
                </a:effectLst>
              </a:rPr>
              <a:t>R&amp;D for The BESPOC Model</a:t>
            </a:r>
          </a:p>
        </p:txBody>
      </p:sp>
    </p:spTree>
    <p:extLst>
      <p:ext uri="{BB962C8B-B14F-4D97-AF65-F5344CB8AC3E}">
        <p14:creationId xmlns:p14="http://schemas.microsoft.com/office/powerpoint/2010/main" val="290279980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2057E-C9EF-6ACB-EF17-4FD012F26203}"/>
            </a:ext>
          </a:extLst>
        </p:cNvPr>
        <p:cNvGrpSpPr/>
        <p:nvPr/>
      </p:nvGrpSpPr>
      <p:grpSpPr>
        <a:xfrm>
          <a:off x="0" y="0"/>
          <a:ext cx="0" cy="0"/>
          <a:chOff x="0" y="0"/>
          <a:chExt cx="0" cy="0"/>
        </a:xfrm>
      </p:grpSpPr>
      <p:sp>
        <p:nvSpPr>
          <p:cNvPr id="10" name="Shape 309">
            <a:extLst>
              <a:ext uri="{FF2B5EF4-FFF2-40B4-BE49-F238E27FC236}">
                <a16:creationId xmlns:a16="http://schemas.microsoft.com/office/drawing/2014/main" id="{85502B16-DA97-B067-BA71-7C16D1914E93}"/>
              </a:ext>
            </a:extLst>
          </p:cNvPr>
          <p:cNvSpPr txBox="1">
            <a:spLocks noGrp="1"/>
          </p:cNvSpPr>
          <p:nvPr>
            <p:ph type="title"/>
          </p:nvPr>
        </p:nvSpPr>
        <p:spPr>
          <a:xfrm>
            <a:off x="442619" y="1834056"/>
            <a:ext cx="10197014" cy="576600"/>
          </a:xfrm>
          <a:prstGeom prst="rect">
            <a:avLst/>
          </a:prstGeom>
          <a:noFill/>
          <a:ln>
            <a:noFill/>
          </a:ln>
        </p:spPr>
        <p:txBody>
          <a:bodyPr spcFirstLastPara="1" wrap="square" lIns="91425" tIns="45700" rIns="91425" bIns="45700" anchor="t" anchorCtr="0">
            <a:noAutofit/>
          </a:bodyPr>
          <a:lstStyle/>
          <a:p>
            <a:pPr lvl="0">
              <a:spcBef>
                <a:spcPts val="0"/>
              </a:spcBef>
            </a:pPr>
            <a:r>
              <a:rPr lang="en-US" sz="3600" dirty="0">
                <a:effectLst>
                  <a:outerShdw blurRad="508000" dist="469900" dir="2400000" sx="90000" sy="90000" algn="ctr" rotWithShape="0">
                    <a:srgbClr val="000000">
                      <a:alpha val="43000"/>
                    </a:srgbClr>
                  </a:outerShdw>
                </a:effectLst>
                <a:ea typeface="Arial"/>
                <a:cs typeface="Arial"/>
                <a:sym typeface="Arial"/>
              </a:rPr>
              <a:t>Founder and Chairing Working Groups</a:t>
            </a:r>
          </a:p>
        </p:txBody>
      </p:sp>
      <p:sp>
        <p:nvSpPr>
          <p:cNvPr id="11" name="Shape 311">
            <a:extLst>
              <a:ext uri="{FF2B5EF4-FFF2-40B4-BE49-F238E27FC236}">
                <a16:creationId xmlns:a16="http://schemas.microsoft.com/office/drawing/2014/main" id="{B0B141FA-7729-89E8-12F3-6BCFF5FE8E42}"/>
              </a:ext>
            </a:extLst>
          </p:cNvPr>
          <p:cNvSpPr txBox="1"/>
          <p:nvPr/>
        </p:nvSpPr>
        <p:spPr>
          <a:xfrm>
            <a:off x="442619" y="2635545"/>
            <a:ext cx="8780894" cy="1105712"/>
          </a:xfrm>
          <a:prstGeom prst="rect">
            <a:avLst/>
          </a:prstGeom>
          <a:noFill/>
          <a:ln w="19050" cap="rnd" cmpd="sng">
            <a:noFill/>
            <a:prstDash val="solid"/>
            <a:round/>
            <a:headEnd type="none" w="med" len="med"/>
            <a:tailEnd type="none" w="med" len="med"/>
          </a:ln>
          <a:effectLst/>
        </p:spPr>
        <p:txBody>
          <a:bodyPr spcFirstLastPara="1" wrap="square" lIns="91425" tIns="45700" rIns="91425" bIns="45700" anchor="t" anchorCtr="0">
            <a:noAutofit/>
          </a:bodyPr>
          <a:lstStyle/>
          <a:p>
            <a:pPr marL="457200" lvl="0" indent="-457200">
              <a:buFont typeface="Wingdings" pitchFamily="2" charset="2"/>
              <a:buChar char="ü"/>
            </a:pPr>
            <a:r>
              <a:rPr lang="en-US" sz="2800" i="1" dirty="0">
                <a:solidFill>
                  <a:schemeClr val="dk1"/>
                </a:solidFill>
              </a:rPr>
              <a:t>LIBER Citizen Science Working Group (2019-2025)</a:t>
            </a:r>
          </a:p>
          <a:p>
            <a:pPr marL="457200" lvl="0" indent="-457200">
              <a:buFont typeface="Wingdings" pitchFamily="2" charset="2"/>
              <a:buChar char="ü"/>
            </a:pPr>
            <a:r>
              <a:rPr lang="en-US" sz="2800" i="1" dirty="0">
                <a:solidFill>
                  <a:schemeClr val="dk1"/>
                </a:solidFill>
              </a:rPr>
              <a:t>ECSA Citizen Science at Universities (2020-2022)</a:t>
            </a:r>
          </a:p>
        </p:txBody>
      </p:sp>
      <p:pic>
        <p:nvPicPr>
          <p:cNvPr id="2" name="Shape 310">
            <a:extLst>
              <a:ext uri="{FF2B5EF4-FFF2-40B4-BE49-F238E27FC236}">
                <a16:creationId xmlns:a16="http://schemas.microsoft.com/office/drawing/2014/main" id="{3EDE4621-8615-8B4D-4DA5-88057A04634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
        <p:nvSpPr>
          <p:cNvPr id="5" name="Shape 309">
            <a:extLst>
              <a:ext uri="{FF2B5EF4-FFF2-40B4-BE49-F238E27FC236}">
                <a16:creationId xmlns:a16="http://schemas.microsoft.com/office/drawing/2014/main" id="{88D74816-2E46-178D-179C-39DE45CE91E0}"/>
              </a:ext>
            </a:extLst>
          </p:cNvPr>
          <p:cNvSpPr txBox="1">
            <a:spLocks/>
          </p:cNvSpPr>
          <p:nvPr/>
        </p:nvSpPr>
        <p:spPr>
          <a:xfrm>
            <a:off x="442619" y="4383079"/>
            <a:ext cx="10197014" cy="57660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600" dirty="0">
                <a:effectLst>
                  <a:outerShdw blurRad="508000" dist="469900" dir="2400000" sx="90000" sy="90000" algn="ctr" rotWithShape="0">
                    <a:srgbClr val="000000">
                      <a:alpha val="43000"/>
                    </a:srgbClr>
                  </a:outerShdw>
                </a:effectLst>
                <a:ea typeface="Arial"/>
                <a:cs typeface="Arial"/>
                <a:sym typeface="Arial"/>
              </a:rPr>
              <a:t>Member of Academic Organizing Committees</a:t>
            </a:r>
          </a:p>
        </p:txBody>
      </p:sp>
      <p:sp>
        <p:nvSpPr>
          <p:cNvPr id="6" name="Shape 311">
            <a:extLst>
              <a:ext uri="{FF2B5EF4-FFF2-40B4-BE49-F238E27FC236}">
                <a16:creationId xmlns:a16="http://schemas.microsoft.com/office/drawing/2014/main" id="{EE091187-0B2C-F017-D939-1ADB7C06E69D}"/>
              </a:ext>
            </a:extLst>
          </p:cNvPr>
          <p:cNvSpPr txBox="1"/>
          <p:nvPr/>
        </p:nvSpPr>
        <p:spPr>
          <a:xfrm>
            <a:off x="442619" y="5184568"/>
            <a:ext cx="11195465" cy="1436154"/>
          </a:xfrm>
          <a:prstGeom prst="rect">
            <a:avLst/>
          </a:prstGeom>
          <a:noFill/>
          <a:ln w="19050" cap="rnd" cmpd="sng">
            <a:noFill/>
            <a:prstDash val="solid"/>
            <a:round/>
            <a:headEnd type="none" w="med" len="med"/>
            <a:tailEnd type="none" w="med" len="med"/>
          </a:ln>
          <a:effectLst/>
        </p:spPr>
        <p:txBody>
          <a:bodyPr spcFirstLastPara="1" wrap="square" lIns="91425" tIns="45700" rIns="91425" bIns="45700" anchor="t" anchorCtr="0">
            <a:noAutofit/>
          </a:bodyPr>
          <a:lstStyle/>
          <a:p>
            <a:pPr marL="457200" lvl="0" indent="-457200">
              <a:buFont typeface="Wingdings" pitchFamily="2" charset="2"/>
              <a:buChar char="ü"/>
            </a:pPr>
            <a:r>
              <a:rPr lang="en-US" sz="2800" i="1" dirty="0">
                <a:solidFill>
                  <a:schemeClr val="dk1"/>
                </a:solidFill>
              </a:rPr>
              <a:t>Sorbonne Declaration of Research Data Rights (2018-2020)</a:t>
            </a:r>
          </a:p>
          <a:p>
            <a:pPr marL="457200" lvl="0" indent="-457200">
              <a:buFont typeface="Wingdings" pitchFamily="2" charset="2"/>
              <a:buChar char="ü"/>
            </a:pPr>
            <a:r>
              <a:rPr lang="en-US" sz="2800" i="1" dirty="0">
                <a:solidFill>
                  <a:schemeClr val="dk1"/>
                </a:solidFill>
              </a:rPr>
              <a:t>OAI CERN-</a:t>
            </a:r>
            <a:r>
              <a:rPr lang="en-US" sz="2800" i="1" dirty="0" err="1">
                <a:solidFill>
                  <a:schemeClr val="dk1"/>
                </a:solidFill>
              </a:rPr>
              <a:t>Uni.Geneva</a:t>
            </a:r>
            <a:r>
              <a:rPr lang="en-US" sz="2800" i="1" dirty="0">
                <a:solidFill>
                  <a:schemeClr val="dk1"/>
                </a:solidFill>
              </a:rPr>
              <a:t> Workshop on Open Science (2018-present)</a:t>
            </a:r>
          </a:p>
          <a:p>
            <a:pPr marL="457200" lvl="0" indent="-457200">
              <a:buFont typeface="Wingdings" pitchFamily="2" charset="2"/>
              <a:buChar char="ü"/>
            </a:pPr>
            <a:r>
              <a:rPr lang="en-US" sz="2800" i="1" dirty="0">
                <a:solidFill>
                  <a:schemeClr val="dk1"/>
                </a:solidFill>
              </a:rPr>
              <a:t>EARMA Open Science Thematic Group</a:t>
            </a:r>
            <a:r>
              <a:rPr lang="en-US" sz="2800" i="1">
                <a:solidFill>
                  <a:schemeClr val="dk1"/>
                </a:solidFill>
              </a:rPr>
              <a:t> (2023-present)</a:t>
            </a:r>
          </a:p>
        </p:txBody>
      </p:sp>
      <p:sp>
        <p:nvSpPr>
          <p:cNvPr id="7" name="Title 1">
            <a:extLst>
              <a:ext uri="{FF2B5EF4-FFF2-40B4-BE49-F238E27FC236}">
                <a16:creationId xmlns:a16="http://schemas.microsoft.com/office/drawing/2014/main" id="{B6479629-0A75-13F3-081D-01FBA7EFC7A0}"/>
              </a:ext>
            </a:extLst>
          </p:cNvPr>
          <p:cNvSpPr txBox="1">
            <a:spLocks/>
          </p:cNvSpPr>
          <p:nvPr/>
        </p:nvSpPr>
        <p:spPr>
          <a:xfrm>
            <a:off x="358962" y="237278"/>
            <a:ext cx="3688106" cy="79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i="1" dirty="0">
                <a:effectLst>
                  <a:outerShdw blurRad="508000" dist="469900" dir="2400000" sx="95000" sy="95000" algn="ctr" rotWithShape="0">
                    <a:srgbClr val="000000">
                      <a:alpha val="43000"/>
                    </a:srgbClr>
                  </a:outerShdw>
                </a:effectLst>
              </a:rPr>
              <a:t>R&amp;D for The BESPOC Model</a:t>
            </a:r>
          </a:p>
        </p:txBody>
      </p:sp>
    </p:spTree>
    <p:extLst>
      <p:ext uri="{BB962C8B-B14F-4D97-AF65-F5344CB8AC3E}">
        <p14:creationId xmlns:p14="http://schemas.microsoft.com/office/powerpoint/2010/main" val="10889961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9C91E-F678-48CF-C9D6-A4D3B9891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764B1-0C94-0C05-1D08-0FDD1F5ED3B0}"/>
              </a:ext>
            </a:extLst>
          </p:cNvPr>
          <p:cNvSpPr>
            <a:spLocks noGrp="1"/>
          </p:cNvSpPr>
          <p:nvPr>
            <p:ph type="ctrTitle"/>
          </p:nvPr>
        </p:nvSpPr>
        <p:spPr>
          <a:xfrm>
            <a:off x="363255" y="3048000"/>
            <a:ext cx="9153278" cy="762000"/>
          </a:xfrm>
        </p:spPr>
        <p:txBody>
          <a:bodyPr anchor="ctr">
            <a:normAutofit/>
          </a:bodyPr>
          <a:lstStyle/>
          <a:p>
            <a:r>
              <a:rPr lang="en-GB" sz="4400" dirty="0">
                <a:effectLst>
                  <a:outerShdw blurRad="508000" dist="469900" dir="2400000" sx="95000" sy="95000" algn="ctr" rotWithShape="0">
                    <a:srgbClr val="000000">
                      <a:alpha val="43000"/>
                    </a:srgbClr>
                  </a:outerShdw>
                </a:effectLst>
              </a:rPr>
              <a:t>Engaged Research: How to Get Started</a:t>
            </a:r>
          </a:p>
        </p:txBody>
      </p:sp>
      <p:pic>
        <p:nvPicPr>
          <p:cNvPr id="4" name="Shape 310">
            <a:extLst>
              <a:ext uri="{FF2B5EF4-FFF2-40B4-BE49-F238E27FC236}">
                <a16:creationId xmlns:a16="http://schemas.microsoft.com/office/drawing/2014/main" id="{C362B7BF-C491-58CD-A0C7-1A17C7572F2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12407918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7" name="Picture 6" descr="A diagram of a group of people&#10;&#10;Description automatically generated">
            <a:extLst>
              <a:ext uri="{FF2B5EF4-FFF2-40B4-BE49-F238E27FC236}">
                <a16:creationId xmlns:a16="http://schemas.microsoft.com/office/drawing/2014/main" id="{CA3F099E-709F-4417-9CF9-457E236F220F}"/>
              </a:ext>
            </a:extLst>
          </p:cNvPr>
          <p:cNvPicPr>
            <a:picLocks noChangeAspect="1"/>
          </p:cNvPicPr>
          <p:nvPr/>
        </p:nvPicPr>
        <p:blipFill>
          <a:blip r:embed="rId3"/>
          <a:stretch>
            <a:fillRect/>
          </a:stretch>
        </p:blipFill>
        <p:spPr>
          <a:xfrm>
            <a:off x="298002" y="332510"/>
            <a:ext cx="8425176" cy="6318882"/>
          </a:xfrm>
          <a:prstGeom prst="rect">
            <a:avLst/>
          </a:prstGeom>
          <a:effectLst>
            <a:softEdge rad="279989"/>
          </a:effectLst>
        </p:spPr>
      </p:pic>
      <p:pic>
        <p:nvPicPr>
          <p:cNvPr id="143" name="Google Shape;143;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69470" y="3080738"/>
            <a:ext cx="2682240" cy="1238062"/>
          </a:xfrm>
          <a:prstGeom prst="rect">
            <a:avLst/>
          </a:prstGeom>
          <a:noFill/>
          <a:ln>
            <a:noFill/>
          </a:ln>
        </p:spPr>
      </p:pic>
      <p:sp>
        <p:nvSpPr>
          <p:cNvPr id="10" name="Google Shape;142;p20">
            <a:extLst>
              <a:ext uri="{FF2B5EF4-FFF2-40B4-BE49-F238E27FC236}">
                <a16:creationId xmlns:a16="http://schemas.microsoft.com/office/drawing/2014/main" id="{25697F42-9939-D0F2-C7C0-F78FC7C46C7C}"/>
              </a:ext>
            </a:extLst>
          </p:cNvPr>
          <p:cNvSpPr txBox="1">
            <a:spLocks noGrp="1"/>
          </p:cNvSpPr>
          <p:nvPr>
            <p:ph type="body" idx="1"/>
          </p:nvPr>
        </p:nvSpPr>
        <p:spPr>
          <a:xfrm>
            <a:off x="8723178" y="206608"/>
            <a:ext cx="3387432" cy="2204771"/>
          </a:xfrm>
          <a:custGeom>
            <a:avLst/>
            <a:gdLst>
              <a:gd name="connsiteX0" fmla="*/ 0 w 3387432"/>
              <a:gd name="connsiteY0" fmla="*/ 0 h 2204771"/>
              <a:gd name="connsiteX1" fmla="*/ 609738 w 3387432"/>
              <a:gd name="connsiteY1" fmla="*/ 0 h 2204771"/>
              <a:gd name="connsiteX2" fmla="*/ 1321098 w 3387432"/>
              <a:gd name="connsiteY2" fmla="*/ 0 h 2204771"/>
              <a:gd name="connsiteX3" fmla="*/ 1964711 w 3387432"/>
              <a:gd name="connsiteY3" fmla="*/ 0 h 2204771"/>
              <a:gd name="connsiteX4" fmla="*/ 2574448 w 3387432"/>
              <a:gd name="connsiteY4" fmla="*/ 0 h 2204771"/>
              <a:gd name="connsiteX5" fmla="*/ 3387432 w 3387432"/>
              <a:gd name="connsiteY5" fmla="*/ 0 h 2204771"/>
              <a:gd name="connsiteX6" fmla="*/ 3387432 w 3387432"/>
              <a:gd name="connsiteY6" fmla="*/ 551193 h 2204771"/>
              <a:gd name="connsiteX7" fmla="*/ 3387432 w 3387432"/>
              <a:gd name="connsiteY7" fmla="*/ 1102386 h 2204771"/>
              <a:gd name="connsiteX8" fmla="*/ 3387432 w 3387432"/>
              <a:gd name="connsiteY8" fmla="*/ 1609483 h 2204771"/>
              <a:gd name="connsiteX9" fmla="*/ 3387432 w 3387432"/>
              <a:gd name="connsiteY9" fmla="*/ 2204771 h 2204771"/>
              <a:gd name="connsiteX10" fmla="*/ 2777694 w 3387432"/>
              <a:gd name="connsiteY10" fmla="*/ 2204771 h 2204771"/>
              <a:gd name="connsiteX11" fmla="*/ 2201831 w 3387432"/>
              <a:gd name="connsiteY11" fmla="*/ 2204771 h 2204771"/>
              <a:gd name="connsiteX12" fmla="*/ 1490470 w 3387432"/>
              <a:gd name="connsiteY12" fmla="*/ 2204771 h 2204771"/>
              <a:gd name="connsiteX13" fmla="*/ 880732 w 3387432"/>
              <a:gd name="connsiteY13" fmla="*/ 2204771 h 2204771"/>
              <a:gd name="connsiteX14" fmla="*/ 0 w 3387432"/>
              <a:gd name="connsiteY14" fmla="*/ 2204771 h 2204771"/>
              <a:gd name="connsiteX15" fmla="*/ 0 w 3387432"/>
              <a:gd name="connsiteY15" fmla="*/ 1609483 h 2204771"/>
              <a:gd name="connsiteX16" fmla="*/ 0 w 3387432"/>
              <a:gd name="connsiteY16" fmla="*/ 1102386 h 2204771"/>
              <a:gd name="connsiteX17" fmla="*/ 0 w 3387432"/>
              <a:gd name="connsiteY17" fmla="*/ 529145 h 2204771"/>
              <a:gd name="connsiteX18" fmla="*/ 0 w 3387432"/>
              <a:gd name="connsiteY18" fmla="*/ 0 h 220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7432" h="2204771" fill="none" extrusionOk="0">
                <a:moveTo>
                  <a:pt x="0" y="0"/>
                </a:moveTo>
                <a:cubicBezTo>
                  <a:pt x="143056" y="-16339"/>
                  <a:pt x="465276" y="24091"/>
                  <a:pt x="609738" y="0"/>
                </a:cubicBezTo>
                <a:cubicBezTo>
                  <a:pt x="754200" y="-24091"/>
                  <a:pt x="975283" y="-20709"/>
                  <a:pt x="1321098" y="0"/>
                </a:cubicBezTo>
                <a:cubicBezTo>
                  <a:pt x="1666913" y="20709"/>
                  <a:pt x="1667891" y="-22447"/>
                  <a:pt x="1964711" y="0"/>
                </a:cubicBezTo>
                <a:cubicBezTo>
                  <a:pt x="2261531" y="22447"/>
                  <a:pt x="2284787" y="-26910"/>
                  <a:pt x="2574448" y="0"/>
                </a:cubicBezTo>
                <a:cubicBezTo>
                  <a:pt x="2864109" y="26910"/>
                  <a:pt x="3070164" y="-5372"/>
                  <a:pt x="3387432" y="0"/>
                </a:cubicBezTo>
                <a:cubicBezTo>
                  <a:pt x="3403343" y="157113"/>
                  <a:pt x="3391845" y="437631"/>
                  <a:pt x="3387432" y="551193"/>
                </a:cubicBezTo>
                <a:cubicBezTo>
                  <a:pt x="3383019" y="664755"/>
                  <a:pt x="3360102" y="919609"/>
                  <a:pt x="3387432" y="1102386"/>
                </a:cubicBezTo>
                <a:cubicBezTo>
                  <a:pt x="3414762" y="1285163"/>
                  <a:pt x="3375486" y="1424404"/>
                  <a:pt x="3387432" y="1609483"/>
                </a:cubicBezTo>
                <a:cubicBezTo>
                  <a:pt x="3399378" y="1794562"/>
                  <a:pt x="3380448" y="1979149"/>
                  <a:pt x="3387432" y="2204771"/>
                </a:cubicBezTo>
                <a:cubicBezTo>
                  <a:pt x="3133823" y="2182949"/>
                  <a:pt x="3042366" y="2195830"/>
                  <a:pt x="2777694" y="2204771"/>
                </a:cubicBezTo>
                <a:cubicBezTo>
                  <a:pt x="2513022" y="2213712"/>
                  <a:pt x="2328778" y="2206374"/>
                  <a:pt x="2201831" y="2204771"/>
                </a:cubicBezTo>
                <a:cubicBezTo>
                  <a:pt x="2074884" y="2203168"/>
                  <a:pt x="1643978" y="2198749"/>
                  <a:pt x="1490470" y="2204771"/>
                </a:cubicBezTo>
                <a:cubicBezTo>
                  <a:pt x="1336962" y="2210793"/>
                  <a:pt x="1010557" y="2233393"/>
                  <a:pt x="880732" y="2204771"/>
                </a:cubicBezTo>
                <a:cubicBezTo>
                  <a:pt x="750907" y="2176149"/>
                  <a:pt x="356515" y="2175161"/>
                  <a:pt x="0" y="2204771"/>
                </a:cubicBezTo>
                <a:cubicBezTo>
                  <a:pt x="-15483" y="1963135"/>
                  <a:pt x="2913" y="1794432"/>
                  <a:pt x="0" y="1609483"/>
                </a:cubicBezTo>
                <a:cubicBezTo>
                  <a:pt x="-2913" y="1424534"/>
                  <a:pt x="13521" y="1243217"/>
                  <a:pt x="0" y="1102386"/>
                </a:cubicBezTo>
                <a:cubicBezTo>
                  <a:pt x="-13521" y="961555"/>
                  <a:pt x="-25971" y="803029"/>
                  <a:pt x="0" y="529145"/>
                </a:cubicBezTo>
                <a:cubicBezTo>
                  <a:pt x="25971" y="255261"/>
                  <a:pt x="1173" y="149527"/>
                  <a:pt x="0" y="0"/>
                </a:cubicBezTo>
                <a:close/>
              </a:path>
              <a:path w="3387432" h="2204771" stroke="0" extrusionOk="0">
                <a:moveTo>
                  <a:pt x="0" y="0"/>
                </a:moveTo>
                <a:cubicBezTo>
                  <a:pt x="164682" y="9714"/>
                  <a:pt x="425785" y="-29357"/>
                  <a:pt x="643612" y="0"/>
                </a:cubicBezTo>
                <a:cubicBezTo>
                  <a:pt x="861439" y="29357"/>
                  <a:pt x="1066862" y="-3834"/>
                  <a:pt x="1219476" y="0"/>
                </a:cubicBezTo>
                <a:cubicBezTo>
                  <a:pt x="1372090" y="3834"/>
                  <a:pt x="1737005" y="5117"/>
                  <a:pt x="1964711" y="0"/>
                </a:cubicBezTo>
                <a:cubicBezTo>
                  <a:pt x="2192418" y="-5117"/>
                  <a:pt x="2385517" y="-26327"/>
                  <a:pt x="2608323" y="0"/>
                </a:cubicBezTo>
                <a:cubicBezTo>
                  <a:pt x="2831129" y="26327"/>
                  <a:pt x="3192862" y="38774"/>
                  <a:pt x="3387432" y="0"/>
                </a:cubicBezTo>
                <a:cubicBezTo>
                  <a:pt x="3369332" y="127337"/>
                  <a:pt x="3415209" y="473362"/>
                  <a:pt x="3387432" y="595288"/>
                </a:cubicBezTo>
                <a:cubicBezTo>
                  <a:pt x="3359655" y="717214"/>
                  <a:pt x="3384067" y="887533"/>
                  <a:pt x="3387432" y="1146481"/>
                </a:cubicBezTo>
                <a:cubicBezTo>
                  <a:pt x="3390797" y="1405429"/>
                  <a:pt x="3401780" y="1518540"/>
                  <a:pt x="3387432" y="1697674"/>
                </a:cubicBezTo>
                <a:cubicBezTo>
                  <a:pt x="3373084" y="1876808"/>
                  <a:pt x="3375668" y="2022274"/>
                  <a:pt x="3387432" y="2204771"/>
                </a:cubicBezTo>
                <a:cubicBezTo>
                  <a:pt x="3244298" y="2205859"/>
                  <a:pt x="3072400" y="2175934"/>
                  <a:pt x="2777694" y="2204771"/>
                </a:cubicBezTo>
                <a:cubicBezTo>
                  <a:pt x="2482988" y="2233608"/>
                  <a:pt x="2361373" y="2236836"/>
                  <a:pt x="2100208" y="2204771"/>
                </a:cubicBezTo>
                <a:cubicBezTo>
                  <a:pt x="1839043" y="2172706"/>
                  <a:pt x="1750739" y="2185061"/>
                  <a:pt x="1456596" y="2204771"/>
                </a:cubicBezTo>
                <a:cubicBezTo>
                  <a:pt x="1162453" y="2224481"/>
                  <a:pt x="1023166" y="2178970"/>
                  <a:pt x="711361" y="2204771"/>
                </a:cubicBezTo>
                <a:cubicBezTo>
                  <a:pt x="399556" y="2230572"/>
                  <a:pt x="249965" y="2215433"/>
                  <a:pt x="0" y="2204771"/>
                </a:cubicBezTo>
                <a:cubicBezTo>
                  <a:pt x="2941" y="2092702"/>
                  <a:pt x="22704" y="1855443"/>
                  <a:pt x="0" y="1697674"/>
                </a:cubicBezTo>
                <a:cubicBezTo>
                  <a:pt x="-22704" y="1539905"/>
                  <a:pt x="5337" y="1292871"/>
                  <a:pt x="0" y="1146481"/>
                </a:cubicBezTo>
                <a:cubicBezTo>
                  <a:pt x="-5337" y="1000091"/>
                  <a:pt x="2485" y="752938"/>
                  <a:pt x="0" y="617336"/>
                </a:cubicBezTo>
                <a:cubicBezTo>
                  <a:pt x="-2485" y="481734"/>
                  <a:pt x="7919" y="293330"/>
                  <a:pt x="0" y="0"/>
                </a:cubicBezTo>
                <a:close/>
              </a:path>
            </a:pathLst>
          </a:custGeom>
          <a:ln w="28575">
            <a:solidFill>
              <a:srgbClr val="FF00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spcFirstLastPara="1" wrap="square" lIns="121900" tIns="121900" rIns="121900" bIns="121900" anchor="t" anchorCtr="0">
            <a:noAutofit/>
          </a:bodyPr>
          <a:lstStyle/>
          <a:p>
            <a:pPr marL="222587" indent="0">
              <a:lnSpc>
                <a:spcPct val="95000"/>
              </a:lnSpc>
              <a:buSzPts val="971"/>
              <a:buNone/>
            </a:pPr>
            <a:r>
              <a:rPr lang="en-GB" sz="1600" dirty="0"/>
              <a:t>BESPOC Brief Presentation video: </a:t>
            </a:r>
            <a:r>
              <a:rPr lang="en-GB" sz="1600" u="sng" dirty="0">
                <a:solidFill>
                  <a:schemeClr val="hlink"/>
                </a:solidFill>
                <a:hlinkClick r:id="rId5"/>
              </a:rPr>
              <a:t>https://vimeo.com/870255373/2da1ea4990</a:t>
            </a:r>
            <a:r>
              <a:rPr lang="en-GB" sz="1600" dirty="0"/>
              <a:t> </a:t>
            </a:r>
          </a:p>
          <a:p>
            <a:pPr marL="222587" indent="0">
              <a:lnSpc>
                <a:spcPct val="95000"/>
              </a:lnSpc>
              <a:buSzPts val="971"/>
              <a:buNone/>
            </a:pPr>
            <a:endParaRPr sz="1600" dirty="0"/>
          </a:p>
          <a:p>
            <a:pPr marL="222587" indent="0">
              <a:lnSpc>
                <a:spcPct val="95000"/>
              </a:lnSpc>
              <a:buSzPts val="971"/>
              <a:buNone/>
            </a:pPr>
            <a:r>
              <a:rPr lang="en-GB" sz="1600" u="sng" dirty="0">
                <a:solidFill>
                  <a:schemeClr val="hlink"/>
                </a:solidFill>
                <a:hlinkClick r:id="rId6"/>
              </a:rPr>
              <a:t>https://vimeo.com/478021537</a:t>
            </a:r>
            <a:r>
              <a:rPr lang="en-GB" sz="1600" dirty="0"/>
              <a:t> </a:t>
            </a:r>
          </a:p>
          <a:p>
            <a:pPr marL="222587" indent="0">
              <a:lnSpc>
                <a:spcPct val="95000"/>
              </a:lnSpc>
              <a:buSzPts val="971"/>
              <a:buNone/>
            </a:pPr>
            <a:endParaRPr sz="1600" dirty="0"/>
          </a:p>
          <a:p>
            <a:pPr marL="222587" indent="0">
              <a:lnSpc>
                <a:spcPct val="95000"/>
              </a:lnSpc>
              <a:buSzPts val="971"/>
              <a:buNone/>
            </a:pPr>
            <a:r>
              <a:rPr lang="en-GB" sz="1600" u="sng" dirty="0">
                <a:solidFill>
                  <a:schemeClr val="hlink"/>
                </a:solidFill>
                <a:hlinkClick r:id="rId7"/>
              </a:rPr>
              <a:t>https://insights.uksg.org/articles/10.1629/uksg.501/</a:t>
            </a:r>
            <a:r>
              <a:rPr lang="en-GB" sz="1600" dirty="0"/>
              <a:t> </a:t>
            </a:r>
            <a:endParaRPr sz="1600" dirty="0"/>
          </a:p>
        </p:txBody>
      </p:sp>
      <p:pic>
        <p:nvPicPr>
          <p:cNvPr id="3" name="Shape 310">
            <a:extLst>
              <a:ext uri="{FF2B5EF4-FFF2-40B4-BE49-F238E27FC236}">
                <a16:creationId xmlns:a16="http://schemas.microsoft.com/office/drawing/2014/main" id="{C8A19624-76B7-234D-FA46-4E35A8C4E5AD}"/>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1167845" y="6405647"/>
            <a:ext cx="942765" cy="491490"/>
          </a:xfrm>
          <a:prstGeom prst="rect">
            <a:avLst/>
          </a:prstGeom>
          <a:noFill/>
          <a:ln>
            <a:noFill/>
          </a:ln>
        </p:spPr>
      </p:pic>
    </p:spTree>
    <p:extLst>
      <p:ext uri="{BB962C8B-B14F-4D97-AF65-F5344CB8AC3E}">
        <p14:creationId xmlns:p14="http://schemas.microsoft.com/office/powerpoint/2010/main" val="26008080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8" name="Picture 37" descr="A group of people sitting around a table&#10;&#10;Description automatically generated">
            <a:extLst>
              <a:ext uri="{FF2B5EF4-FFF2-40B4-BE49-F238E27FC236}">
                <a16:creationId xmlns:a16="http://schemas.microsoft.com/office/drawing/2014/main" id="{E0DB7F1C-1222-06B0-EA92-1EA784F78B84}"/>
              </a:ext>
            </a:extLst>
          </p:cNvPr>
          <p:cNvPicPr>
            <a:picLocks noChangeAspect="1"/>
          </p:cNvPicPr>
          <p:nvPr/>
        </p:nvPicPr>
        <p:blipFill>
          <a:blip r:embed="rId3">
            <a:alphaModFix amt="10000"/>
          </a:blip>
          <a:stretch>
            <a:fillRect/>
          </a:stretch>
        </p:blipFill>
        <p:spPr>
          <a:xfrm>
            <a:off x="0" y="0"/>
            <a:ext cx="6890980" cy="6890980"/>
          </a:xfrm>
          <a:prstGeom prst="rect">
            <a:avLst/>
          </a:prstGeom>
          <a:effectLst>
            <a:softEdge rad="190500"/>
          </a:effectLst>
        </p:spPr>
      </p:pic>
      <p:sp>
        <p:nvSpPr>
          <p:cNvPr id="101" name="Google Shape;101;p4"/>
          <p:cNvSpPr txBox="1">
            <a:spLocks noGrp="1"/>
          </p:cNvSpPr>
          <p:nvPr>
            <p:ph type="ctrTitle"/>
          </p:nvPr>
        </p:nvSpPr>
        <p:spPr>
          <a:xfrm>
            <a:off x="828675" y="990601"/>
            <a:ext cx="9144000" cy="49183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A9AB"/>
              </a:buClr>
              <a:buSzPts val="4800"/>
              <a:buFont typeface="Verdana"/>
              <a:buNone/>
            </a:pPr>
            <a:r>
              <a:rPr lang="et-EE" sz="2800" b="1">
                <a:solidFill>
                  <a:srgbClr val="00A9AB"/>
                </a:solidFill>
              </a:rPr>
              <a:t>The BESPOC </a:t>
            </a:r>
            <a:r>
              <a:rPr lang="et-EE" sz="2800" b="1" err="1">
                <a:solidFill>
                  <a:srgbClr val="00A9AB"/>
                </a:solidFill>
              </a:rPr>
              <a:t>Model</a:t>
            </a:r>
            <a:r>
              <a:rPr lang="et-EE" sz="2800" b="1">
                <a:solidFill>
                  <a:srgbClr val="00A9AB"/>
                </a:solidFill>
              </a:rPr>
              <a:t> </a:t>
            </a:r>
            <a:r>
              <a:rPr lang="et-EE" sz="2800" b="1" err="1">
                <a:solidFill>
                  <a:srgbClr val="00A9AB"/>
                </a:solidFill>
              </a:rPr>
              <a:t>modules</a:t>
            </a:r>
            <a:r>
              <a:rPr lang="et-EE" sz="2800" b="1">
                <a:solidFill>
                  <a:srgbClr val="00A9AB"/>
                </a:solidFill>
              </a:rPr>
              <a:t> at a </a:t>
            </a:r>
            <a:r>
              <a:rPr lang="et-EE" sz="2800" b="1" err="1">
                <a:solidFill>
                  <a:srgbClr val="00A9AB"/>
                </a:solidFill>
              </a:rPr>
              <a:t>glance</a:t>
            </a:r>
            <a:r>
              <a:rPr lang="et-EE" sz="2800" b="1">
                <a:solidFill>
                  <a:srgbClr val="00A9AB"/>
                </a:solidFill>
              </a:rPr>
              <a:t> (1)</a:t>
            </a:r>
            <a:endParaRPr sz="2800" b="1">
              <a:solidFill>
                <a:srgbClr val="00A9AB"/>
              </a:solidFill>
              <a:latin typeface="Verdana"/>
              <a:ea typeface="Verdana"/>
              <a:cs typeface="Verdana"/>
              <a:sym typeface="Verdana"/>
            </a:endParaRPr>
          </a:p>
        </p:txBody>
      </p:sp>
      <p:sp>
        <p:nvSpPr>
          <p:cNvPr id="102" name="Google Shape;102;p4"/>
          <p:cNvSpPr txBox="1">
            <a:spLocks noGrp="1"/>
          </p:cNvSpPr>
          <p:nvPr>
            <p:ph type="subTitle" idx="1"/>
          </p:nvPr>
        </p:nvSpPr>
        <p:spPr>
          <a:xfrm>
            <a:off x="828674" y="2261235"/>
            <a:ext cx="6715125" cy="4388947"/>
          </a:xfrm>
          <a:prstGeom prst="rect">
            <a:avLst/>
          </a:prstGeom>
          <a:noFill/>
          <a:ln>
            <a:noFill/>
          </a:ln>
        </p:spPr>
        <p:txBody>
          <a:bodyPr spcFirstLastPara="1" wrap="square" lIns="91425" tIns="45700" rIns="91425" bIns="45700" anchor="t" anchorCtr="0">
            <a:noAutofit/>
          </a:bodyPr>
          <a:lstStyle/>
          <a:p>
            <a:pPr marL="50800" indent="0" algn="l" rtl="0" fontAlgn="base">
              <a:lnSpc>
                <a:spcPct val="170000"/>
              </a:lnSpc>
              <a:spcBef>
                <a:spcPts val="0"/>
              </a:spcBef>
              <a:spcAft>
                <a:spcPts val="1200"/>
              </a:spcAft>
            </a:pPr>
            <a:r>
              <a:rPr lang="en-GB" sz="1800" b="1" i="0" u="none" strike="noStrike" dirty="0">
                <a:solidFill>
                  <a:srgbClr val="FF0000"/>
                </a:solidFill>
                <a:effectLst/>
                <a:latin typeface="Arial" panose="020B0604020202020204" pitchFamily="34" charset="0"/>
              </a:rPr>
              <a:t>Policy &amp; Development Plans (P&amp;D-CS)</a:t>
            </a:r>
          </a:p>
          <a:p>
            <a:pPr marL="50800" indent="0" algn="l" rtl="0" fontAlgn="base">
              <a:lnSpc>
                <a:spcPct val="170000"/>
              </a:lnSpc>
              <a:spcBef>
                <a:spcPts val="0"/>
              </a:spcBef>
              <a:spcAft>
                <a:spcPts val="1200"/>
              </a:spcAft>
            </a:pPr>
            <a:endParaRPr lang="en-GB" sz="1800" b="0"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Supports the the development and periodic updating of policies specific to Engaged Research;</a:t>
            </a:r>
            <a:endParaRPr lang="en-GB" sz="1800" b="1" dirty="0">
              <a:solidFill>
                <a:srgbClr val="000000"/>
              </a:solidFill>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Institutionalize these practices within academic settings</a:t>
            </a:r>
            <a:r>
              <a:rPr lang="en-GB" sz="1800" dirty="0">
                <a:solidFill>
                  <a:srgbClr val="000000"/>
                </a:solidFill>
                <a:latin typeface="Arial" panose="020B0604020202020204" pitchFamily="34" charset="0"/>
              </a:rPr>
              <a:t>;</a:t>
            </a:r>
            <a:endParaRPr lang="en-GB" sz="1800" b="0"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Effective communication and engagement of these policies across the institution.</a:t>
            </a:r>
          </a:p>
        </p:txBody>
      </p:sp>
      <p:pic>
        <p:nvPicPr>
          <p:cNvPr id="2" name="Shape 310">
            <a:extLst>
              <a:ext uri="{FF2B5EF4-FFF2-40B4-BE49-F238E27FC236}">
                <a16:creationId xmlns:a16="http://schemas.microsoft.com/office/drawing/2014/main" id="{38522F54-613F-0D30-E976-FE14F6887B6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 name="Picture 2" descr="A group of people around a table&#10;&#10;Description automatically generated">
            <a:extLst>
              <a:ext uri="{FF2B5EF4-FFF2-40B4-BE49-F238E27FC236}">
                <a16:creationId xmlns:a16="http://schemas.microsoft.com/office/drawing/2014/main" id="{E822A061-E09D-7CBD-AE2D-DF00CA90EE47}"/>
              </a:ext>
            </a:extLst>
          </p:cNvPr>
          <p:cNvPicPr>
            <a:picLocks noChangeAspect="1"/>
          </p:cNvPicPr>
          <p:nvPr/>
        </p:nvPicPr>
        <p:blipFill>
          <a:blip r:embed="rId3">
            <a:alphaModFix amt="10000"/>
          </a:blip>
          <a:stretch>
            <a:fillRect/>
          </a:stretch>
        </p:blipFill>
        <p:spPr>
          <a:xfrm>
            <a:off x="-1" y="30652"/>
            <a:ext cx="6827348" cy="6827348"/>
          </a:xfrm>
          <a:prstGeom prst="rect">
            <a:avLst/>
          </a:prstGeom>
          <a:effectLst>
            <a:softEdge rad="190500"/>
          </a:effectLst>
        </p:spPr>
      </p:pic>
      <p:sp>
        <p:nvSpPr>
          <p:cNvPr id="101" name="Google Shape;101;p4"/>
          <p:cNvSpPr txBox="1">
            <a:spLocks noGrp="1"/>
          </p:cNvSpPr>
          <p:nvPr>
            <p:ph type="ctrTitle"/>
          </p:nvPr>
        </p:nvSpPr>
        <p:spPr>
          <a:xfrm>
            <a:off x="828675" y="990600"/>
            <a:ext cx="9144000" cy="10572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A9AB"/>
              </a:buClr>
              <a:buSzPts val="4800"/>
              <a:buFont typeface="Verdana"/>
              <a:buNone/>
            </a:pPr>
            <a:r>
              <a:rPr lang="et-EE" sz="2800" b="1">
                <a:solidFill>
                  <a:srgbClr val="00A9AB"/>
                </a:solidFill>
              </a:rPr>
              <a:t>The BESPOC </a:t>
            </a:r>
            <a:r>
              <a:rPr lang="et-EE" sz="2800" b="1" err="1">
                <a:solidFill>
                  <a:srgbClr val="00A9AB"/>
                </a:solidFill>
              </a:rPr>
              <a:t>Model</a:t>
            </a:r>
            <a:r>
              <a:rPr lang="et-EE" sz="2800" b="1">
                <a:solidFill>
                  <a:srgbClr val="00A9AB"/>
                </a:solidFill>
              </a:rPr>
              <a:t> </a:t>
            </a:r>
            <a:r>
              <a:rPr lang="et-EE" sz="2800" b="1" err="1">
                <a:solidFill>
                  <a:srgbClr val="00A9AB"/>
                </a:solidFill>
              </a:rPr>
              <a:t>modules</a:t>
            </a:r>
            <a:r>
              <a:rPr lang="et-EE" sz="2800" b="1">
                <a:solidFill>
                  <a:srgbClr val="00A9AB"/>
                </a:solidFill>
              </a:rPr>
              <a:t> at a </a:t>
            </a:r>
            <a:r>
              <a:rPr lang="et-EE" sz="2800" b="1" err="1">
                <a:solidFill>
                  <a:srgbClr val="00A9AB"/>
                </a:solidFill>
              </a:rPr>
              <a:t>glance</a:t>
            </a:r>
            <a:r>
              <a:rPr lang="et-EE" sz="2800" b="1">
                <a:solidFill>
                  <a:srgbClr val="00A9AB"/>
                </a:solidFill>
              </a:rPr>
              <a:t> (2)</a:t>
            </a:r>
            <a:endParaRPr sz="2800" b="1">
              <a:solidFill>
                <a:srgbClr val="00A9AB"/>
              </a:solidFill>
              <a:latin typeface="Verdana"/>
              <a:ea typeface="Verdana"/>
              <a:cs typeface="Verdana"/>
              <a:sym typeface="Verdana"/>
            </a:endParaRPr>
          </a:p>
        </p:txBody>
      </p:sp>
      <p:sp>
        <p:nvSpPr>
          <p:cNvPr id="102" name="Google Shape;102;p4"/>
          <p:cNvSpPr txBox="1">
            <a:spLocks noGrp="1"/>
          </p:cNvSpPr>
          <p:nvPr>
            <p:ph type="subTitle" idx="1"/>
          </p:nvPr>
        </p:nvSpPr>
        <p:spPr>
          <a:xfrm>
            <a:off x="828675" y="2261235"/>
            <a:ext cx="6574207" cy="4388947"/>
          </a:xfrm>
          <a:prstGeom prst="rect">
            <a:avLst/>
          </a:prstGeom>
          <a:noFill/>
          <a:ln>
            <a:noFill/>
          </a:ln>
        </p:spPr>
        <p:txBody>
          <a:bodyPr spcFirstLastPara="1" wrap="square" lIns="91425" tIns="45700" rIns="91425" bIns="45700" anchor="t" anchorCtr="0">
            <a:normAutofit/>
          </a:bodyPr>
          <a:lstStyle/>
          <a:p>
            <a:pPr marL="50800" indent="0" algn="l" rtl="0" fontAlgn="base">
              <a:lnSpc>
                <a:spcPct val="170000"/>
              </a:lnSpc>
              <a:spcBef>
                <a:spcPts val="0"/>
              </a:spcBef>
              <a:spcAft>
                <a:spcPts val="1200"/>
              </a:spcAft>
            </a:pPr>
            <a:r>
              <a:rPr lang="en-GB" sz="1800" b="1" i="0" u="none" strike="noStrike" dirty="0">
                <a:solidFill>
                  <a:srgbClr val="FF0000"/>
                </a:solidFill>
                <a:effectLst/>
                <a:latin typeface="Arial" panose="020B0604020202020204" pitchFamily="34" charset="0"/>
              </a:rPr>
              <a:t>Activities Portal (AP)</a:t>
            </a:r>
          </a:p>
          <a:p>
            <a:pPr marL="50800" indent="0" algn="l" rtl="0" fontAlgn="base">
              <a:lnSpc>
                <a:spcPct val="170000"/>
              </a:lnSpc>
              <a:spcBef>
                <a:spcPts val="0"/>
              </a:spcBef>
              <a:spcAft>
                <a:spcPts val="1200"/>
              </a:spcAft>
            </a:pPr>
            <a:endParaRPr lang="en-GB" sz="1800" b="0"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Facilitates the transformation of policies into actionable projects and campaigns</a:t>
            </a:r>
            <a:r>
              <a:rPr lang="en-GB" sz="1800" dirty="0">
                <a:solidFill>
                  <a:srgbClr val="000000"/>
                </a:solidFill>
                <a:latin typeface="Arial" panose="020B0604020202020204" pitchFamily="34" charset="0"/>
              </a:rPr>
              <a:t>;</a:t>
            </a:r>
            <a:endParaRPr lang="en-GB" sz="1800" b="0"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Project engagement, dissemination, and collaboration</a:t>
            </a:r>
            <a:r>
              <a:rPr lang="en-GB" sz="1800" dirty="0">
                <a:solidFill>
                  <a:srgbClr val="000000"/>
                </a:solidFill>
                <a:latin typeface="Arial" panose="020B0604020202020204" pitchFamily="34" charset="0"/>
              </a:rPr>
              <a:t>.</a:t>
            </a:r>
            <a:endParaRPr lang="en-GB" sz="1800" b="0" i="0" u="none" strike="noStrike" dirty="0">
              <a:solidFill>
                <a:srgbClr val="000000"/>
              </a:solidFill>
              <a:effectLst/>
              <a:latin typeface="Arial" panose="020B0604020202020204" pitchFamily="34" charset="0"/>
            </a:endParaRPr>
          </a:p>
        </p:txBody>
      </p:sp>
      <p:pic>
        <p:nvPicPr>
          <p:cNvPr id="4" name="Shape 310">
            <a:extLst>
              <a:ext uri="{FF2B5EF4-FFF2-40B4-BE49-F238E27FC236}">
                <a16:creationId xmlns:a16="http://schemas.microsoft.com/office/drawing/2014/main" id="{ABB386BC-7AE3-2C94-0139-71D39FB247B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187740017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 name="Picture 2" descr="A diagram of a partnership framework&#10;&#10;Description automatically generated">
            <a:extLst>
              <a:ext uri="{FF2B5EF4-FFF2-40B4-BE49-F238E27FC236}">
                <a16:creationId xmlns:a16="http://schemas.microsoft.com/office/drawing/2014/main" id="{D6DB840F-6C9C-40A7-8430-118AEC68DBA6}"/>
              </a:ext>
            </a:extLst>
          </p:cNvPr>
          <p:cNvPicPr>
            <a:picLocks noChangeAspect="1"/>
          </p:cNvPicPr>
          <p:nvPr/>
        </p:nvPicPr>
        <p:blipFill>
          <a:blip r:embed="rId3">
            <a:alphaModFix amt="10000"/>
          </a:blip>
          <a:stretch>
            <a:fillRect/>
          </a:stretch>
        </p:blipFill>
        <p:spPr>
          <a:xfrm>
            <a:off x="-1" y="36945"/>
            <a:ext cx="6830291" cy="6830291"/>
          </a:xfrm>
          <a:prstGeom prst="rect">
            <a:avLst/>
          </a:prstGeom>
          <a:effectLst>
            <a:softEdge rad="190500"/>
          </a:effectLst>
        </p:spPr>
      </p:pic>
      <p:sp>
        <p:nvSpPr>
          <p:cNvPr id="101" name="Google Shape;101;p4"/>
          <p:cNvSpPr txBox="1">
            <a:spLocks noGrp="1"/>
          </p:cNvSpPr>
          <p:nvPr>
            <p:ph type="ctrTitle"/>
          </p:nvPr>
        </p:nvSpPr>
        <p:spPr>
          <a:xfrm>
            <a:off x="828675" y="990600"/>
            <a:ext cx="9144000" cy="10572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A9AB"/>
              </a:buClr>
              <a:buSzPts val="4800"/>
              <a:buFont typeface="Verdana"/>
              <a:buNone/>
            </a:pPr>
            <a:r>
              <a:rPr lang="et-EE" sz="2800" b="1">
                <a:solidFill>
                  <a:srgbClr val="00A9AB"/>
                </a:solidFill>
              </a:rPr>
              <a:t>The BESPOC </a:t>
            </a:r>
            <a:r>
              <a:rPr lang="et-EE" sz="2800" b="1" err="1">
                <a:solidFill>
                  <a:srgbClr val="00A9AB"/>
                </a:solidFill>
              </a:rPr>
              <a:t>Model</a:t>
            </a:r>
            <a:r>
              <a:rPr lang="et-EE" sz="2800" b="1">
                <a:solidFill>
                  <a:srgbClr val="00A9AB"/>
                </a:solidFill>
              </a:rPr>
              <a:t> </a:t>
            </a:r>
            <a:r>
              <a:rPr lang="et-EE" sz="2800" b="1" err="1">
                <a:solidFill>
                  <a:srgbClr val="00A9AB"/>
                </a:solidFill>
              </a:rPr>
              <a:t>modules</a:t>
            </a:r>
            <a:r>
              <a:rPr lang="et-EE" sz="2800" b="1">
                <a:solidFill>
                  <a:srgbClr val="00A9AB"/>
                </a:solidFill>
              </a:rPr>
              <a:t> at a </a:t>
            </a:r>
            <a:r>
              <a:rPr lang="et-EE" sz="2800" b="1" err="1">
                <a:solidFill>
                  <a:srgbClr val="00A9AB"/>
                </a:solidFill>
              </a:rPr>
              <a:t>glance</a:t>
            </a:r>
            <a:r>
              <a:rPr lang="et-EE" sz="2800" b="1">
                <a:solidFill>
                  <a:srgbClr val="00A9AB"/>
                </a:solidFill>
              </a:rPr>
              <a:t> (3)</a:t>
            </a:r>
            <a:endParaRPr sz="2800" b="1">
              <a:solidFill>
                <a:srgbClr val="00A9AB"/>
              </a:solidFill>
              <a:latin typeface="Verdana"/>
              <a:ea typeface="Verdana"/>
              <a:cs typeface="Verdana"/>
              <a:sym typeface="Verdana"/>
            </a:endParaRPr>
          </a:p>
        </p:txBody>
      </p:sp>
      <p:sp>
        <p:nvSpPr>
          <p:cNvPr id="102" name="Google Shape;102;p4"/>
          <p:cNvSpPr txBox="1">
            <a:spLocks noGrp="1"/>
          </p:cNvSpPr>
          <p:nvPr>
            <p:ph type="subTitle" idx="1"/>
          </p:nvPr>
        </p:nvSpPr>
        <p:spPr>
          <a:xfrm>
            <a:off x="828675" y="2261235"/>
            <a:ext cx="7368268" cy="4388947"/>
          </a:xfrm>
          <a:prstGeom prst="rect">
            <a:avLst/>
          </a:prstGeom>
          <a:noFill/>
          <a:ln>
            <a:noFill/>
          </a:ln>
        </p:spPr>
        <p:txBody>
          <a:bodyPr spcFirstLastPara="1" wrap="square" lIns="91425" tIns="45700" rIns="91425" bIns="45700" anchor="t" anchorCtr="0">
            <a:normAutofit/>
          </a:bodyPr>
          <a:lstStyle/>
          <a:p>
            <a:pPr marL="50800" indent="0" algn="l" rtl="0" fontAlgn="base">
              <a:lnSpc>
                <a:spcPct val="170000"/>
              </a:lnSpc>
              <a:spcBef>
                <a:spcPts val="0"/>
              </a:spcBef>
              <a:spcAft>
                <a:spcPts val="1200"/>
              </a:spcAft>
            </a:pPr>
            <a:r>
              <a:rPr lang="en-GB" sz="1800" b="1" i="0" u="none" strike="noStrike" dirty="0">
                <a:solidFill>
                  <a:srgbClr val="FF0000"/>
                </a:solidFill>
                <a:effectLst/>
                <a:latin typeface="Arial" panose="020B0604020202020204" pitchFamily="34" charset="0"/>
              </a:rPr>
              <a:t>Partnership Frameworks (PFs)</a:t>
            </a:r>
          </a:p>
          <a:p>
            <a:pPr marL="50800" indent="0" algn="l" rtl="0" fontAlgn="base">
              <a:lnSpc>
                <a:spcPct val="170000"/>
              </a:lnSpc>
              <a:spcBef>
                <a:spcPts val="0"/>
              </a:spcBef>
              <a:spcAft>
                <a:spcPts val="1200"/>
              </a:spcAft>
            </a:pPr>
            <a:endParaRPr lang="en-GB" sz="1800" b="0"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Frameworks for collaborative relationships with various stakeholders;</a:t>
            </a: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Enhances the impact of Engaged Research both in academia and in broader society.</a:t>
            </a:r>
          </a:p>
        </p:txBody>
      </p:sp>
      <p:pic>
        <p:nvPicPr>
          <p:cNvPr id="4" name="Shape 310">
            <a:extLst>
              <a:ext uri="{FF2B5EF4-FFF2-40B4-BE49-F238E27FC236}">
                <a16:creationId xmlns:a16="http://schemas.microsoft.com/office/drawing/2014/main" id="{B6B73068-392C-7216-CF26-C9BE52587DA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3837592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34C0A-6177-8441-127B-01B5CC265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F25C60-E86C-A143-673D-02BAED30321A}"/>
              </a:ext>
            </a:extLst>
          </p:cNvPr>
          <p:cNvSpPr>
            <a:spLocks noGrp="1"/>
          </p:cNvSpPr>
          <p:nvPr>
            <p:ph type="ctrTitle"/>
          </p:nvPr>
        </p:nvSpPr>
        <p:spPr>
          <a:xfrm>
            <a:off x="363255" y="1122363"/>
            <a:ext cx="10980606" cy="2969952"/>
          </a:xfrm>
        </p:spPr>
        <p:txBody>
          <a:bodyPr>
            <a:normAutofit/>
          </a:bodyPr>
          <a:lstStyle/>
          <a:p>
            <a:pPr algn="l"/>
            <a:r>
              <a:rPr lang="en-GB" sz="4400" dirty="0">
                <a:effectLst>
                  <a:outerShdw blurRad="508000" dist="469900" dir="2400000" sx="95000" sy="95000" algn="ctr" rotWithShape="0">
                    <a:srgbClr val="000000">
                      <a:alpha val="43000"/>
                    </a:srgbClr>
                  </a:outerShdw>
                </a:effectLst>
              </a:rPr>
              <a:t>Science Engagement: </a:t>
            </a:r>
            <a:br>
              <a:rPr lang="en-GB" sz="4400" dirty="0">
                <a:effectLst>
                  <a:outerShdw blurRad="508000" dist="469900" dir="2400000" sx="95000" sy="95000" algn="ctr" rotWithShape="0">
                    <a:srgbClr val="000000">
                      <a:alpha val="43000"/>
                    </a:srgbClr>
                  </a:outerShdw>
                </a:effectLst>
              </a:rPr>
            </a:br>
            <a:r>
              <a:rPr lang="en-GB" sz="4400" dirty="0">
                <a:effectLst>
                  <a:outerShdw blurRad="508000" dist="469900" dir="2400000" sx="95000" sy="95000" algn="ctr" rotWithShape="0">
                    <a:srgbClr val="000000">
                      <a:alpha val="43000"/>
                    </a:srgbClr>
                  </a:outerShdw>
                </a:effectLst>
              </a:rPr>
              <a:t>A Very Short Introduction</a:t>
            </a:r>
          </a:p>
        </p:txBody>
      </p:sp>
      <p:pic>
        <p:nvPicPr>
          <p:cNvPr id="4" name="Shape 310">
            <a:extLst>
              <a:ext uri="{FF2B5EF4-FFF2-40B4-BE49-F238E27FC236}">
                <a16:creationId xmlns:a16="http://schemas.microsoft.com/office/drawing/2014/main" id="{9A4128B7-7F78-1C3B-3EB6-FA3C7ACB3AA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24658352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 name="Picture 2" descr="A group of people in a science lab&#10;&#10;Description automatically generated">
            <a:extLst>
              <a:ext uri="{FF2B5EF4-FFF2-40B4-BE49-F238E27FC236}">
                <a16:creationId xmlns:a16="http://schemas.microsoft.com/office/drawing/2014/main" id="{630CDC4A-86DD-CCE0-EBA8-F4B1607148D4}"/>
              </a:ext>
            </a:extLst>
          </p:cNvPr>
          <p:cNvPicPr>
            <a:picLocks noChangeAspect="1"/>
          </p:cNvPicPr>
          <p:nvPr/>
        </p:nvPicPr>
        <p:blipFill>
          <a:blip r:embed="rId3">
            <a:alphaModFix amt="10000"/>
          </a:blip>
          <a:stretch>
            <a:fillRect/>
          </a:stretch>
        </p:blipFill>
        <p:spPr>
          <a:xfrm>
            <a:off x="0" y="0"/>
            <a:ext cx="6858000" cy="6858000"/>
          </a:xfrm>
          <a:prstGeom prst="rect">
            <a:avLst/>
          </a:prstGeom>
          <a:effectLst>
            <a:softEdge rad="190500"/>
          </a:effectLst>
        </p:spPr>
      </p:pic>
      <p:sp>
        <p:nvSpPr>
          <p:cNvPr id="101" name="Google Shape;101;p4"/>
          <p:cNvSpPr txBox="1">
            <a:spLocks noGrp="1"/>
          </p:cNvSpPr>
          <p:nvPr>
            <p:ph type="ctrTitle"/>
          </p:nvPr>
        </p:nvSpPr>
        <p:spPr>
          <a:xfrm>
            <a:off x="828675" y="990600"/>
            <a:ext cx="9144000" cy="10572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A9AB"/>
              </a:buClr>
              <a:buSzPts val="4800"/>
              <a:buFont typeface="Verdana"/>
              <a:buNone/>
            </a:pPr>
            <a:r>
              <a:rPr lang="et-EE" sz="2800" b="1">
                <a:solidFill>
                  <a:srgbClr val="00A9AB"/>
                </a:solidFill>
              </a:rPr>
              <a:t>The BESPOC </a:t>
            </a:r>
            <a:r>
              <a:rPr lang="et-EE" sz="2800" b="1" err="1">
                <a:solidFill>
                  <a:srgbClr val="00A9AB"/>
                </a:solidFill>
              </a:rPr>
              <a:t>Model</a:t>
            </a:r>
            <a:r>
              <a:rPr lang="et-EE" sz="2800" b="1">
                <a:solidFill>
                  <a:srgbClr val="00A9AB"/>
                </a:solidFill>
              </a:rPr>
              <a:t> </a:t>
            </a:r>
            <a:r>
              <a:rPr lang="et-EE" sz="2800" b="1" err="1">
                <a:solidFill>
                  <a:srgbClr val="00A9AB"/>
                </a:solidFill>
              </a:rPr>
              <a:t>modules</a:t>
            </a:r>
            <a:r>
              <a:rPr lang="et-EE" sz="2800" b="1">
                <a:solidFill>
                  <a:srgbClr val="00A9AB"/>
                </a:solidFill>
              </a:rPr>
              <a:t> at a </a:t>
            </a:r>
            <a:r>
              <a:rPr lang="et-EE" sz="2800" b="1" err="1">
                <a:solidFill>
                  <a:srgbClr val="00A9AB"/>
                </a:solidFill>
              </a:rPr>
              <a:t>glance</a:t>
            </a:r>
            <a:r>
              <a:rPr lang="et-EE" sz="2800" b="1">
                <a:solidFill>
                  <a:srgbClr val="00A9AB"/>
                </a:solidFill>
              </a:rPr>
              <a:t> (4)</a:t>
            </a:r>
            <a:endParaRPr sz="2800" b="1">
              <a:solidFill>
                <a:srgbClr val="00A9AB"/>
              </a:solidFill>
              <a:latin typeface="Verdana"/>
              <a:ea typeface="Verdana"/>
              <a:cs typeface="Verdana"/>
              <a:sym typeface="Verdana"/>
            </a:endParaRPr>
          </a:p>
        </p:txBody>
      </p:sp>
      <p:sp>
        <p:nvSpPr>
          <p:cNvPr id="102" name="Google Shape;102;p4"/>
          <p:cNvSpPr txBox="1">
            <a:spLocks noGrp="1"/>
          </p:cNvSpPr>
          <p:nvPr>
            <p:ph type="subTitle" idx="1"/>
          </p:nvPr>
        </p:nvSpPr>
        <p:spPr>
          <a:xfrm>
            <a:off x="828674" y="2261235"/>
            <a:ext cx="7694839" cy="4388947"/>
          </a:xfrm>
          <a:prstGeom prst="rect">
            <a:avLst/>
          </a:prstGeom>
          <a:noFill/>
          <a:ln>
            <a:noFill/>
          </a:ln>
        </p:spPr>
        <p:txBody>
          <a:bodyPr spcFirstLastPara="1" wrap="square" lIns="91425" tIns="45700" rIns="91425" bIns="45700" anchor="t" anchorCtr="0">
            <a:noAutofit/>
          </a:bodyPr>
          <a:lstStyle/>
          <a:p>
            <a:pPr marL="50800" indent="0" algn="l" rtl="0" fontAlgn="base">
              <a:lnSpc>
                <a:spcPct val="170000"/>
              </a:lnSpc>
              <a:spcBef>
                <a:spcPts val="0"/>
              </a:spcBef>
              <a:spcAft>
                <a:spcPts val="1200"/>
              </a:spcAft>
            </a:pPr>
            <a:r>
              <a:rPr lang="en-GB" sz="1800" b="1" i="0" u="none" strike="noStrike" dirty="0">
                <a:solidFill>
                  <a:srgbClr val="FF0000"/>
                </a:solidFill>
                <a:effectLst/>
                <a:latin typeface="Arial" panose="020B0604020202020204" pitchFamily="34" charset="0"/>
              </a:rPr>
              <a:t>Templates for </a:t>
            </a:r>
            <a:r>
              <a:rPr lang="en-GB" sz="1800" b="1" dirty="0">
                <a:solidFill>
                  <a:srgbClr val="FF0000"/>
                </a:solidFill>
                <a:latin typeface="Arial" panose="020B0604020202020204" pitchFamily="34" charset="0"/>
              </a:rPr>
              <a:t>Participatory</a:t>
            </a:r>
            <a:r>
              <a:rPr lang="en-GB" sz="1800" b="1" i="0" u="none" strike="noStrike" dirty="0">
                <a:solidFill>
                  <a:srgbClr val="FF0000"/>
                </a:solidFill>
                <a:effectLst/>
                <a:latin typeface="Arial" panose="020B0604020202020204" pitchFamily="34" charset="0"/>
              </a:rPr>
              <a:t> Science Projects (TPSP)</a:t>
            </a:r>
          </a:p>
          <a:p>
            <a:pPr marL="50800" indent="0" algn="l" rtl="0" fontAlgn="base">
              <a:lnSpc>
                <a:spcPct val="170000"/>
              </a:lnSpc>
              <a:spcBef>
                <a:spcPts val="0"/>
              </a:spcBef>
              <a:spcAft>
                <a:spcPts val="1200"/>
              </a:spcAft>
            </a:pPr>
            <a:endParaRPr lang="en-GB" sz="1800" b="0"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Provides</a:t>
            </a:r>
            <a:r>
              <a:rPr lang="en-GB" sz="1800" b="0" i="0" u="none" strike="noStrike" dirty="0">
                <a:solidFill>
                  <a:srgbClr val="000000"/>
                </a:solidFill>
                <a:effectLst/>
                <a:latin typeface="Arial" panose="020B0604020202020204" pitchFamily="34" charset="0"/>
              </a:rPr>
              <a:t> </a:t>
            </a:r>
            <a:r>
              <a:rPr lang="en-GB" sz="1800" b="1" i="0" u="none" strike="noStrike" dirty="0">
                <a:solidFill>
                  <a:srgbClr val="000000"/>
                </a:solidFill>
                <a:effectLst/>
                <a:latin typeface="Arial" panose="020B0604020202020204" pitchFamily="34" charset="0"/>
              </a:rPr>
              <a:t>essential</a:t>
            </a:r>
            <a:r>
              <a:rPr lang="en-GB" sz="1800" b="1" dirty="0">
                <a:solidFill>
                  <a:srgbClr val="000000"/>
                </a:solidFill>
                <a:latin typeface="Arial" panose="020B0604020202020204" pitchFamily="34" charset="0"/>
              </a:rPr>
              <a:t> </a:t>
            </a:r>
            <a:r>
              <a:rPr lang="en-GB" sz="1800" b="1" i="0" u="none" strike="noStrike" dirty="0">
                <a:solidFill>
                  <a:srgbClr val="000000"/>
                </a:solidFill>
                <a:effectLst/>
                <a:latin typeface="Arial" panose="020B0604020202020204" pitchFamily="34" charset="0"/>
              </a:rPr>
              <a:t>resources for initiating and executing participatory science and practice Engaged Research;</a:t>
            </a:r>
          </a:p>
          <a:p>
            <a:pPr marL="50800" indent="0" algn="l" rtl="0" fontAlgn="base">
              <a:lnSpc>
                <a:spcPct val="170000"/>
              </a:lnSpc>
              <a:spcBef>
                <a:spcPts val="0"/>
              </a:spcBef>
              <a:spcAft>
                <a:spcPts val="1200"/>
              </a:spcAft>
            </a:pPr>
            <a:r>
              <a:rPr lang="en-GB" sz="1800" b="1" dirty="0">
                <a:solidFill>
                  <a:srgbClr val="000000"/>
                </a:solidFill>
                <a:latin typeface="Arial" panose="020B0604020202020204" pitchFamily="34" charset="0"/>
              </a:rPr>
              <a:t>I</a:t>
            </a:r>
            <a:r>
              <a:rPr lang="en-GB" sz="1800" b="1" strike="noStrike" dirty="0">
                <a:solidFill>
                  <a:srgbClr val="000000"/>
                </a:solidFill>
                <a:effectLst/>
                <a:latin typeface="Arial" panose="020B0604020202020204" pitchFamily="34" charset="0"/>
              </a:rPr>
              <a:t>ncludes</a:t>
            </a:r>
            <a:r>
              <a:rPr lang="en-GB" sz="1800" b="1" i="0" u="none" strike="noStrike" dirty="0">
                <a:solidFill>
                  <a:srgbClr val="000000"/>
                </a:solidFill>
                <a:effectLst/>
                <a:latin typeface="Arial" panose="020B0604020202020204" pitchFamily="34" charset="0"/>
              </a:rPr>
              <a:t> consent forms, data collection sheets, and safety protocols, ethical compliance tools, effective communication templates, and many more</a:t>
            </a:r>
            <a:r>
              <a:rPr lang="en-GB" sz="1800" b="1" dirty="0">
                <a:solidFill>
                  <a:srgbClr val="000000"/>
                </a:solidFill>
                <a:latin typeface="Arial" panose="020B0604020202020204" pitchFamily="34" charset="0"/>
              </a:rPr>
              <a:t>.</a:t>
            </a:r>
            <a:endParaRPr lang="en-GB" sz="1800" b="1" i="0" u="none" strike="noStrike" dirty="0">
              <a:solidFill>
                <a:srgbClr val="000000"/>
              </a:solidFill>
              <a:effectLst/>
              <a:latin typeface="Arial" panose="020B0604020202020204" pitchFamily="34" charset="0"/>
            </a:endParaRPr>
          </a:p>
        </p:txBody>
      </p:sp>
      <p:pic>
        <p:nvPicPr>
          <p:cNvPr id="4" name="Shape 310">
            <a:extLst>
              <a:ext uri="{FF2B5EF4-FFF2-40B4-BE49-F238E27FC236}">
                <a16:creationId xmlns:a16="http://schemas.microsoft.com/office/drawing/2014/main" id="{CE36E8E4-27C4-D27D-494F-7CE9DC06E79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27429958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CCE60280-013D-31BB-304F-38339C58BBC8}"/>
              </a:ext>
            </a:extLst>
          </p:cNvPr>
          <p:cNvPicPr>
            <a:picLocks noChangeAspect="1"/>
          </p:cNvPicPr>
          <p:nvPr/>
        </p:nvPicPr>
        <p:blipFill>
          <a:blip r:embed="rId3">
            <a:alphaModFix amt="10000"/>
          </a:blip>
          <a:stretch>
            <a:fillRect/>
          </a:stretch>
        </p:blipFill>
        <p:spPr>
          <a:xfrm>
            <a:off x="0" y="0"/>
            <a:ext cx="6858000" cy="6858000"/>
          </a:xfrm>
          <a:prstGeom prst="rect">
            <a:avLst/>
          </a:prstGeom>
          <a:effectLst>
            <a:softEdge rad="190500"/>
          </a:effectLst>
        </p:spPr>
      </p:pic>
      <p:sp>
        <p:nvSpPr>
          <p:cNvPr id="101" name="Google Shape;101;p4"/>
          <p:cNvSpPr txBox="1">
            <a:spLocks noGrp="1"/>
          </p:cNvSpPr>
          <p:nvPr>
            <p:ph type="ctrTitle"/>
          </p:nvPr>
        </p:nvSpPr>
        <p:spPr>
          <a:xfrm>
            <a:off x="828675" y="990600"/>
            <a:ext cx="9144000" cy="10572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A9AB"/>
              </a:buClr>
              <a:buSzPts val="4800"/>
              <a:buFont typeface="Verdana"/>
              <a:buNone/>
            </a:pPr>
            <a:r>
              <a:rPr lang="et-EE" sz="2800" b="1">
                <a:solidFill>
                  <a:srgbClr val="00A9AB"/>
                </a:solidFill>
              </a:rPr>
              <a:t>The BESPOC </a:t>
            </a:r>
            <a:r>
              <a:rPr lang="et-EE" sz="2800" b="1" err="1">
                <a:solidFill>
                  <a:srgbClr val="00A9AB"/>
                </a:solidFill>
              </a:rPr>
              <a:t>Model</a:t>
            </a:r>
            <a:r>
              <a:rPr lang="et-EE" sz="2800" b="1">
                <a:solidFill>
                  <a:srgbClr val="00A9AB"/>
                </a:solidFill>
              </a:rPr>
              <a:t> </a:t>
            </a:r>
            <a:r>
              <a:rPr lang="et-EE" sz="2800" b="1" err="1">
                <a:solidFill>
                  <a:srgbClr val="00A9AB"/>
                </a:solidFill>
              </a:rPr>
              <a:t>modules</a:t>
            </a:r>
            <a:r>
              <a:rPr lang="et-EE" sz="2800" b="1">
                <a:solidFill>
                  <a:srgbClr val="00A9AB"/>
                </a:solidFill>
              </a:rPr>
              <a:t> at a </a:t>
            </a:r>
            <a:r>
              <a:rPr lang="et-EE" sz="2800" b="1" err="1">
                <a:solidFill>
                  <a:srgbClr val="00A9AB"/>
                </a:solidFill>
              </a:rPr>
              <a:t>glance</a:t>
            </a:r>
            <a:r>
              <a:rPr lang="et-EE" sz="2800" b="1">
                <a:solidFill>
                  <a:srgbClr val="00A9AB"/>
                </a:solidFill>
              </a:rPr>
              <a:t> (5)</a:t>
            </a:r>
            <a:endParaRPr sz="2800" b="1">
              <a:solidFill>
                <a:srgbClr val="00A9AB"/>
              </a:solidFill>
              <a:latin typeface="Verdana"/>
              <a:ea typeface="Verdana"/>
              <a:cs typeface="Verdana"/>
              <a:sym typeface="Verdana"/>
            </a:endParaRPr>
          </a:p>
        </p:txBody>
      </p:sp>
      <p:sp>
        <p:nvSpPr>
          <p:cNvPr id="102" name="Google Shape;102;p4"/>
          <p:cNvSpPr txBox="1">
            <a:spLocks noGrp="1"/>
          </p:cNvSpPr>
          <p:nvPr>
            <p:ph type="subTitle" idx="1"/>
          </p:nvPr>
        </p:nvSpPr>
        <p:spPr>
          <a:xfrm>
            <a:off x="828675" y="2261235"/>
            <a:ext cx="7743825" cy="4388947"/>
          </a:xfrm>
          <a:prstGeom prst="rect">
            <a:avLst/>
          </a:prstGeom>
          <a:noFill/>
          <a:ln>
            <a:noFill/>
          </a:ln>
        </p:spPr>
        <p:txBody>
          <a:bodyPr spcFirstLastPara="1" wrap="square" lIns="91425" tIns="45700" rIns="91425" bIns="45700" anchor="t" anchorCtr="0">
            <a:normAutofit/>
          </a:bodyPr>
          <a:lstStyle/>
          <a:p>
            <a:pPr marL="50800" indent="0" algn="l" rtl="0" fontAlgn="base">
              <a:lnSpc>
                <a:spcPct val="170000"/>
              </a:lnSpc>
              <a:spcBef>
                <a:spcPts val="0"/>
              </a:spcBef>
              <a:spcAft>
                <a:spcPts val="1200"/>
              </a:spcAft>
            </a:pPr>
            <a:r>
              <a:rPr lang="en-GB" sz="1800" b="1" i="0" u="none" strike="noStrike" dirty="0">
                <a:solidFill>
                  <a:srgbClr val="FF0000"/>
                </a:solidFill>
                <a:effectLst/>
                <a:latin typeface="Arial" panose="020B0604020202020204" pitchFamily="34" charset="0"/>
              </a:rPr>
              <a:t>Specific Engaged Research Communication (SERC)</a:t>
            </a:r>
          </a:p>
          <a:p>
            <a:pPr marL="50800" indent="0" algn="l" rtl="0" fontAlgn="base">
              <a:lnSpc>
                <a:spcPct val="170000"/>
              </a:lnSpc>
              <a:spcBef>
                <a:spcPts val="0"/>
              </a:spcBef>
              <a:spcAft>
                <a:spcPts val="1200"/>
              </a:spcAft>
            </a:pPr>
            <a:endParaRPr lang="en-GB" sz="1800" b="0"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Address the unique challenges of communicating complex research to non-professionals;</a:t>
            </a: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Promotes accessibility, engagement, and two-way communication;</a:t>
            </a:r>
            <a:endParaRPr lang="en-GB" sz="1800" b="1" dirty="0">
              <a:solidFill>
                <a:srgbClr val="000000"/>
              </a:solidFill>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Fostering transparency and adherence to OS principles</a:t>
            </a:r>
            <a:r>
              <a:rPr lang="en-GB" sz="1800" b="0" i="0" u="none" strike="noStrike" dirty="0">
                <a:solidFill>
                  <a:srgbClr val="000000"/>
                </a:solidFill>
                <a:effectLst/>
                <a:latin typeface="Arial" panose="020B0604020202020204" pitchFamily="34" charset="0"/>
              </a:rPr>
              <a:t>.</a:t>
            </a:r>
          </a:p>
        </p:txBody>
      </p:sp>
      <p:pic>
        <p:nvPicPr>
          <p:cNvPr id="4" name="Shape 310">
            <a:extLst>
              <a:ext uri="{FF2B5EF4-FFF2-40B4-BE49-F238E27FC236}">
                <a16:creationId xmlns:a16="http://schemas.microsoft.com/office/drawing/2014/main" id="{8CEAF1ED-D233-AF08-5D70-B463512519A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28934111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 name="Picture 2" descr="A diagram of people working in an office&#10;&#10;Description automatically generated">
            <a:extLst>
              <a:ext uri="{FF2B5EF4-FFF2-40B4-BE49-F238E27FC236}">
                <a16:creationId xmlns:a16="http://schemas.microsoft.com/office/drawing/2014/main" id="{A7507A99-7944-54DD-6315-A56F96E15696}"/>
              </a:ext>
            </a:extLst>
          </p:cNvPr>
          <p:cNvPicPr>
            <a:picLocks noChangeAspect="1"/>
          </p:cNvPicPr>
          <p:nvPr/>
        </p:nvPicPr>
        <p:blipFill>
          <a:blip r:embed="rId3">
            <a:alphaModFix amt="10000"/>
          </a:blip>
          <a:stretch>
            <a:fillRect/>
          </a:stretch>
        </p:blipFill>
        <p:spPr>
          <a:xfrm>
            <a:off x="0" y="0"/>
            <a:ext cx="6858000" cy="6858000"/>
          </a:xfrm>
          <a:prstGeom prst="rect">
            <a:avLst/>
          </a:prstGeom>
          <a:effectLst>
            <a:softEdge rad="190500"/>
          </a:effectLst>
        </p:spPr>
      </p:pic>
      <p:sp>
        <p:nvSpPr>
          <p:cNvPr id="101" name="Google Shape;101;p4"/>
          <p:cNvSpPr txBox="1">
            <a:spLocks noGrp="1"/>
          </p:cNvSpPr>
          <p:nvPr>
            <p:ph type="ctrTitle"/>
          </p:nvPr>
        </p:nvSpPr>
        <p:spPr>
          <a:xfrm>
            <a:off x="828675" y="990600"/>
            <a:ext cx="9144000" cy="10572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A9AB"/>
              </a:buClr>
              <a:buSzPts val="4800"/>
              <a:buFont typeface="Verdana"/>
              <a:buNone/>
            </a:pPr>
            <a:r>
              <a:rPr lang="et-EE" sz="2800" b="1">
                <a:solidFill>
                  <a:srgbClr val="00A9AB"/>
                </a:solidFill>
              </a:rPr>
              <a:t>The BESPOC </a:t>
            </a:r>
            <a:r>
              <a:rPr lang="et-EE" sz="2800" b="1" err="1">
                <a:solidFill>
                  <a:srgbClr val="00A9AB"/>
                </a:solidFill>
              </a:rPr>
              <a:t>Model</a:t>
            </a:r>
            <a:r>
              <a:rPr lang="et-EE" sz="2800" b="1">
                <a:solidFill>
                  <a:srgbClr val="00A9AB"/>
                </a:solidFill>
              </a:rPr>
              <a:t> </a:t>
            </a:r>
            <a:r>
              <a:rPr lang="et-EE" sz="2800" b="1" err="1">
                <a:solidFill>
                  <a:srgbClr val="00A9AB"/>
                </a:solidFill>
              </a:rPr>
              <a:t>modules</a:t>
            </a:r>
            <a:r>
              <a:rPr lang="et-EE" sz="2800" b="1">
                <a:solidFill>
                  <a:srgbClr val="00A9AB"/>
                </a:solidFill>
              </a:rPr>
              <a:t> at a </a:t>
            </a:r>
            <a:r>
              <a:rPr lang="et-EE" sz="2800" b="1" err="1">
                <a:solidFill>
                  <a:srgbClr val="00A9AB"/>
                </a:solidFill>
              </a:rPr>
              <a:t>glance</a:t>
            </a:r>
            <a:r>
              <a:rPr lang="et-EE" sz="2800" b="1">
                <a:solidFill>
                  <a:srgbClr val="00A9AB"/>
                </a:solidFill>
              </a:rPr>
              <a:t> (6)</a:t>
            </a:r>
            <a:endParaRPr sz="2800" b="1">
              <a:solidFill>
                <a:srgbClr val="00A9AB"/>
              </a:solidFill>
              <a:latin typeface="Verdana"/>
              <a:ea typeface="Verdana"/>
              <a:cs typeface="Verdana"/>
              <a:sym typeface="Verdana"/>
            </a:endParaRPr>
          </a:p>
        </p:txBody>
      </p:sp>
      <p:sp>
        <p:nvSpPr>
          <p:cNvPr id="102" name="Google Shape;102;p4"/>
          <p:cNvSpPr txBox="1">
            <a:spLocks noGrp="1"/>
          </p:cNvSpPr>
          <p:nvPr>
            <p:ph type="subTitle" idx="1"/>
          </p:nvPr>
        </p:nvSpPr>
        <p:spPr>
          <a:xfrm>
            <a:off x="828675" y="2261235"/>
            <a:ext cx="6461473" cy="4388947"/>
          </a:xfrm>
          <a:prstGeom prst="rect">
            <a:avLst/>
          </a:prstGeom>
          <a:noFill/>
          <a:ln>
            <a:noFill/>
          </a:ln>
        </p:spPr>
        <p:txBody>
          <a:bodyPr spcFirstLastPara="1" wrap="square" lIns="91425" tIns="45700" rIns="91425" bIns="45700" anchor="t" anchorCtr="0">
            <a:normAutofit/>
          </a:bodyPr>
          <a:lstStyle/>
          <a:p>
            <a:pPr marL="50800" indent="0" algn="l" rtl="0" fontAlgn="base">
              <a:lnSpc>
                <a:spcPct val="170000"/>
              </a:lnSpc>
              <a:spcBef>
                <a:spcPts val="0"/>
              </a:spcBef>
              <a:spcAft>
                <a:spcPts val="1200"/>
              </a:spcAft>
            </a:pPr>
            <a:r>
              <a:rPr lang="en-GB" sz="1800" b="1" i="0" u="none" strike="noStrike" dirty="0">
                <a:solidFill>
                  <a:srgbClr val="FF0000"/>
                </a:solidFill>
                <a:effectLst/>
                <a:latin typeface="Arial" panose="020B0604020202020204" pitchFamily="34" charset="0"/>
              </a:rPr>
              <a:t>Research Management &amp; Administration Connector (RMA-C)</a:t>
            </a:r>
          </a:p>
          <a:p>
            <a:pPr marL="50800" indent="0" algn="l" rtl="0" fontAlgn="base">
              <a:lnSpc>
                <a:spcPct val="170000"/>
              </a:lnSpc>
              <a:spcBef>
                <a:spcPts val="0"/>
              </a:spcBef>
              <a:spcAft>
                <a:spcPts val="1200"/>
              </a:spcAft>
            </a:pPr>
            <a:endParaRPr lang="en-GB" sz="1800" b="1"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Integrates CS activities with existing research management systems and offices</a:t>
            </a:r>
            <a:r>
              <a:rPr lang="en-GB" sz="1800" b="0" i="0" u="none" strike="noStrike" dirty="0">
                <a:solidFill>
                  <a:srgbClr val="000000"/>
                </a:solidFill>
                <a:effectLst/>
                <a:latin typeface="Arial" panose="020B0604020202020204" pitchFamily="34" charset="0"/>
              </a:rPr>
              <a:t>, </a:t>
            </a:r>
          </a:p>
        </p:txBody>
      </p:sp>
      <p:pic>
        <p:nvPicPr>
          <p:cNvPr id="4" name="Shape 310">
            <a:extLst>
              <a:ext uri="{FF2B5EF4-FFF2-40B4-BE49-F238E27FC236}">
                <a16:creationId xmlns:a16="http://schemas.microsoft.com/office/drawing/2014/main" id="{731AA601-8FCE-431F-54CB-EA09BA21DA9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18586541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6" name="Vertical Scroll 5">
            <a:extLst>
              <a:ext uri="{FF2B5EF4-FFF2-40B4-BE49-F238E27FC236}">
                <a16:creationId xmlns:a16="http://schemas.microsoft.com/office/drawing/2014/main" id="{BC4DA762-8BD3-8A5A-0F02-39FA7FD0502F}"/>
              </a:ext>
            </a:extLst>
          </p:cNvPr>
          <p:cNvSpPr/>
          <p:nvPr/>
        </p:nvSpPr>
        <p:spPr>
          <a:xfrm rot="20587611">
            <a:off x="6733534" y="430420"/>
            <a:ext cx="2605936" cy="3234911"/>
          </a:xfrm>
          <a:prstGeom prst="verticalScroll">
            <a:avLst>
              <a:gd name="adj" fmla="val 7603"/>
            </a:avLst>
          </a:prstGeom>
          <a:solidFill>
            <a:srgbClr val="EAF8EA"/>
          </a:solidFill>
          <a:effectLst>
            <a:outerShdw blurRad="508000" dist="546100" dir="2400000" sx="90000" sy="90000" algn="ctr" rotWithShape="0">
              <a:srgbClr val="000000">
                <a:alpha val="43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“This Commission will start a new era of dialogue with citizens and stakeholders.”</a:t>
            </a:r>
          </a:p>
          <a:p>
            <a:pPr algn="ctr"/>
            <a:endParaRPr lang="en-GB" sz="1600" dirty="0">
              <a:solidFill>
                <a:schemeClr val="tx1"/>
              </a:solidFill>
            </a:endParaRPr>
          </a:p>
          <a:p>
            <a:pPr algn="r"/>
            <a:r>
              <a:rPr lang="en-GB" sz="1400" dirty="0">
                <a:solidFill>
                  <a:schemeClr val="tx1"/>
                </a:solidFill>
              </a:rPr>
              <a:t>U. v. d. Leyen, President of the EC</a:t>
            </a:r>
          </a:p>
        </p:txBody>
      </p:sp>
      <p:pic>
        <p:nvPicPr>
          <p:cNvPr id="3" name="Picture 2" descr="A group of people in a meeting&#10;&#10;Description automatically generated">
            <a:extLst>
              <a:ext uri="{FF2B5EF4-FFF2-40B4-BE49-F238E27FC236}">
                <a16:creationId xmlns:a16="http://schemas.microsoft.com/office/drawing/2014/main" id="{650E9C55-3062-CD5B-AE29-ABBB64AD4637}"/>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a:off x="0" y="-15875"/>
            <a:ext cx="6941127" cy="6873875"/>
          </a:xfrm>
          <a:prstGeom prst="rect">
            <a:avLst/>
          </a:prstGeom>
          <a:effectLst>
            <a:softEdge rad="190500"/>
          </a:effectLst>
        </p:spPr>
      </p:pic>
      <p:sp>
        <p:nvSpPr>
          <p:cNvPr id="101" name="Google Shape;101;p4"/>
          <p:cNvSpPr txBox="1">
            <a:spLocks noGrp="1"/>
          </p:cNvSpPr>
          <p:nvPr>
            <p:ph type="ctrTitle"/>
          </p:nvPr>
        </p:nvSpPr>
        <p:spPr>
          <a:xfrm>
            <a:off x="828675" y="990600"/>
            <a:ext cx="9144000" cy="10572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A9AB"/>
              </a:buClr>
              <a:buSzPts val="4800"/>
              <a:buFont typeface="Verdana"/>
              <a:buNone/>
            </a:pPr>
            <a:r>
              <a:rPr lang="et-EE" sz="2800" b="1" dirty="0">
                <a:solidFill>
                  <a:srgbClr val="00A9AB"/>
                </a:solidFill>
              </a:rPr>
              <a:t>The BESPOC </a:t>
            </a:r>
            <a:r>
              <a:rPr lang="et-EE" sz="2800" b="1" dirty="0" err="1">
                <a:solidFill>
                  <a:srgbClr val="00A9AB"/>
                </a:solidFill>
              </a:rPr>
              <a:t>Model</a:t>
            </a:r>
            <a:r>
              <a:rPr lang="et-EE" sz="2800" b="1" dirty="0">
                <a:solidFill>
                  <a:srgbClr val="00A9AB"/>
                </a:solidFill>
              </a:rPr>
              <a:t> </a:t>
            </a:r>
            <a:r>
              <a:rPr lang="et-EE" sz="2800" b="1" dirty="0" err="1">
                <a:solidFill>
                  <a:srgbClr val="00A9AB"/>
                </a:solidFill>
              </a:rPr>
              <a:t>modules</a:t>
            </a:r>
            <a:r>
              <a:rPr lang="et-EE" sz="2800" b="1" dirty="0">
                <a:solidFill>
                  <a:srgbClr val="00A9AB"/>
                </a:solidFill>
              </a:rPr>
              <a:t> at a </a:t>
            </a:r>
            <a:r>
              <a:rPr lang="et-EE" sz="2800" b="1" dirty="0" err="1">
                <a:solidFill>
                  <a:srgbClr val="00A9AB"/>
                </a:solidFill>
              </a:rPr>
              <a:t>glance</a:t>
            </a:r>
            <a:r>
              <a:rPr lang="et-EE" sz="2800" b="1" dirty="0">
                <a:solidFill>
                  <a:srgbClr val="00A9AB"/>
                </a:solidFill>
              </a:rPr>
              <a:t> (7)</a:t>
            </a:r>
            <a:endParaRPr sz="2800" b="1" dirty="0">
              <a:solidFill>
                <a:srgbClr val="00A9AB"/>
              </a:solidFill>
              <a:latin typeface="Verdana"/>
              <a:ea typeface="Verdana"/>
              <a:cs typeface="Verdana"/>
              <a:sym typeface="Verdana"/>
            </a:endParaRPr>
          </a:p>
        </p:txBody>
      </p:sp>
      <p:sp>
        <p:nvSpPr>
          <p:cNvPr id="102" name="Google Shape;102;p4"/>
          <p:cNvSpPr txBox="1">
            <a:spLocks noGrp="1"/>
          </p:cNvSpPr>
          <p:nvPr>
            <p:ph type="subTitle" idx="1"/>
          </p:nvPr>
        </p:nvSpPr>
        <p:spPr>
          <a:xfrm>
            <a:off x="828675" y="2261235"/>
            <a:ext cx="7400925" cy="4388947"/>
          </a:xfrm>
          <a:prstGeom prst="rect">
            <a:avLst/>
          </a:prstGeom>
          <a:noFill/>
          <a:ln>
            <a:noFill/>
          </a:ln>
        </p:spPr>
        <p:txBody>
          <a:bodyPr spcFirstLastPara="1" wrap="square" lIns="91425" tIns="45700" rIns="91425" bIns="45700" anchor="t" anchorCtr="0">
            <a:normAutofit/>
          </a:bodyPr>
          <a:lstStyle/>
          <a:p>
            <a:pPr marL="50800" indent="0" algn="l" rtl="0" fontAlgn="base">
              <a:lnSpc>
                <a:spcPct val="170000"/>
              </a:lnSpc>
              <a:spcBef>
                <a:spcPts val="0"/>
              </a:spcBef>
              <a:spcAft>
                <a:spcPts val="1200"/>
              </a:spcAft>
            </a:pPr>
            <a:r>
              <a:rPr lang="en-GB" sz="1800" b="1" i="0" u="none" strike="noStrike" dirty="0">
                <a:solidFill>
                  <a:srgbClr val="FF0000"/>
                </a:solidFill>
                <a:effectLst/>
                <a:latin typeface="Arial" panose="020B0604020202020204" pitchFamily="34" charset="0"/>
              </a:rPr>
              <a:t>Gateway to Society (</a:t>
            </a:r>
            <a:r>
              <a:rPr lang="en-GB" sz="1800" b="1" i="0" u="none" strike="noStrike" dirty="0" err="1">
                <a:solidFill>
                  <a:srgbClr val="FF0000"/>
                </a:solidFill>
                <a:effectLst/>
                <a:latin typeface="Arial" panose="020B0604020202020204" pitchFamily="34" charset="0"/>
              </a:rPr>
              <a:t>GtS</a:t>
            </a:r>
            <a:r>
              <a:rPr lang="en-GB" sz="1800" b="1" i="0" u="none" strike="noStrike" dirty="0">
                <a:solidFill>
                  <a:srgbClr val="FF0000"/>
                </a:solidFill>
                <a:effectLst/>
                <a:latin typeface="Arial" panose="020B0604020202020204" pitchFamily="34" charset="0"/>
              </a:rPr>
              <a:t>)</a:t>
            </a:r>
          </a:p>
          <a:p>
            <a:pPr marL="50800" indent="0" algn="l" rtl="0" fontAlgn="base">
              <a:lnSpc>
                <a:spcPct val="170000"/>
              </a:lnSpc>
              <a:spcBef>
                <a:spcPts val="0"/>
              </a:spcBef>
              <a:spcAft>
                <a:spcPts val="1200"/>
              </a:spcAft>
            </a:pPr>
            <a:endParaRPr lang="en-GB" sz="1800" b="0"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Population to contribute to shaping research priorities;</a:t>
            </a:r>
          </a:p>
          <a:p>
            <a:pPr marL="50800" indent="0" algn="l" rtl="0" fontAlgn="base">
              <a:lnSpc>
                <a:spcPct val="170000"/>
              </a:lnSpc>
              <a:spcBef>
                <a:spcPts val="0"/>
              </a:spcBef>
              <a:spcAft>
                <a:spcPts val="1200"/>
              </a:spcAft>
            </a:pPr>
            <a:r>
              <a:rPr lang="en-GB" sz="1800" b="1" dirty="0">
                <a:solidFill>
                  <a:srgbClr val="000000"/>
                </a:solidFill>
                <a:latin typeface="Arial" panose="020B0604020202020204" pitchFamily="34" charset="0"/>
              </a:rPr>
              <a:t>E</a:t>
            </a:r>
            <a:r>
              <a:rPr lang="en-GB" sz="1800" b="1" i="0" u="none" strike="noStrike" dirty="0">
                <a:solidFill>
                  <a:srgbClr val="000000"/>
                </a:solidFill>
                <a:effectLst/>
                <a:latin typeface="Arial" panose="020B0604020202020204" pitchFamily="34" charset="0"/>
              </a:rPr>
              <a:t>nsures research findings inform policymaking;</a:t>
            </a:r>
            <a:endParaRPr lang="en-GB" sz="1800" b="0"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Connects research activities with decision-making processes</a:t>
            </a:r>
            <a:r>
              <a:rPr lang="en-GB" sz="1800" b="0" i="0" u="none" strike="noStrike" dirty="0">
                <a:solidFill>
                  <a:srgbClr val="000000"/>
                </a:solidFill>
                <a:effectLst/>
                <a:latin typeface="Arial" panose="020B0604020202020204" pitchFamily="34" charset="0"/>
              </a:rPr>
              <a:t>.</a:t>
            </a:r>
          </a:p>
        </p:txBody>
      </p:sp>
      <p:pic>
        <p:nvPicPr>
          <p:cNvPr id="4" name="Shape 310">
            <a:extLst>
              <a:ext uri="{FF2B5EF4-FFF2-40B4-BE49-F238E27FC236}">
                <a16:creationId xmlns:a16="http://schemas.microsoft.com/office/drawing/2014/main" id="{78BBCE91-A309-54C3-23D9-143D5155BDD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53171283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 name="Picture 2" descr="A group of people working in a lab&#10;&#10;Description automatically generated">
            <a:extLst>
              <a:ext uri="{FF2B5EF4-FFF2-40B4-BE49-F238E27FC236}">
                <a16:creationId xmlns:a16="http://schemas.microsoft.com/office/drawing/2014/main" id="{F679C3AD-5AD7-74AC-4A0E-1153E7F149FA}"/>
              </a:ext>
            </a:extLst>
          </p:cNvPr>
          <p:cNvPicPr>
            <a:picLocks noChangeAspect="1"/>
          </p:cNvPicPr>
          <p:nvPr/>
        </p:nvPicPr>
        <p:blipFill>
          <a:blip r:embed="rId3">
            <a:alphaModFix amt="10000"/>
          </a:blip>
          <a:stretch>
            <a:fillRect/>
          </a:stretch>
        </p:blipFill>
        <p:spPr>
          <a:xfrm>
            <a:off x="-1" y="-15875"/>
            <a:ext cx="6871855" cy="6871855"/>
          </a:xfrm>
          <a:prstGeom prst="rect">
            <a:avLst/>
          </a:prstGeom>
          <a:effectLst>
            <a:softEdge rad="190500"/>
          </a:effectLst>
        </p:spPr>
      </p:pic>
      <p:sp>
        <p:nvSpPr>
          <p:cNvPr id="101" name="Google Shape;101;p4"/>
          <p:cNvSpPr txBox="1">
            <a:spLocks noGrp="1"/>
          </p:cNvSpPr>
          <p:nvPr>
            <p:ph type="ctrTitle"/>
          </p:nvPr>
        </p:nvSpPr>
        <p:spPr>
          <a:xfrm>
            <a:off x="828675" y="990600"/>
            <a:ext cx="9144000" cy="10572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A9AB"/>
              </a:buClr>
              <a:buSzPts val="4800"/>
              <a:buFont typeface="Verdana"/>
              <a:buNone/>
            </a:pPr>
            <a:r>
              <a:rPr lang="et-EE" sz="2800" b="1">
                <a:solidFill>
                  <a:srgbClr val="00A9AB"/>
                </a:solidFill>
              </a:rPr>
              <a:t>The BESPOC </a:t>
            </a:r>
            <a:r>
              <a:rPr lang="et-EE" sz="2800" b="1" err="1">
                <a:solidFill>
                  <a:srgbClr val="00A9AB"/>
                </a:solidFill>
              </a:rPr>
              <a:t>Model</a:t>
            </a:r>
            <a:r>
              <a:rPr lang="et-EE" sz="2800" b="1">
                <a:solidFill>
                  <a:srgbClr val="00A9AB"/>
                </a:solidFill>
              </a:rPr>
              <a:t> </a:t>
            </a:r>
            <a:r>
              <a:rPr lang="et-EE" sz="2800" b="1" err="1">
                <a:solidFill>
                  <a:srgbClr val="00A9AB"/>
                </a:solidFill>
              </a:rPr>
              <a:t>modules</a:t>
            </a:r>
            <a:r>
              <a:rPr lang="et-EE" sz="2800" b="1">
                <a:solidFill>
                  <a:srgbClr val="00A9AB"/>
                </a:solidFill>
              </a:rPr>
              <a:t> at a </a:t>
            </a:r>
            <a:r>
              <a:rPr lang="et-EE" sz="2800" b="1" err="1">
                <a:solidFill>
                  <a:srgbClr val="00A9AB"/>
                </a:solidFill>
              </a:rPr>
              <a:t>glance</a:t>
            </a:r>
            <a:r>
              <a:rPr lang="et-EE" sz="2800" b="1">
                <a:solidFill>
                  <a:srgbClr val="00A9AB"/>
                </a:solidFill>
              </a:rPr>
              <a:t> (8)</a:t>
            </a:r>
            <a:endParaRPr sz="2800" b="1">
              <a:solidFill>
                <a:srgbClr val="00A9AB"/>
              </a:solidFill>
              <a:latin typeface="Verdana"/>
              <a:ea typeface="Verdana"/>
              <a:cs typeface="Verdana"/>
              <a:sym typeface="Verdana"/>
            </a:endParaRPr>
          </a:p>
        </p:txBody>
      </p:sp>
      <p:sp>
        <p:nvSpPr>
          <p:cNvPr id="102" name="Google Shape;102;p4"/>
          <p:cNvSpPr txBox="1">
            <a:spLocks noGrp="1"/>
          </p:cNvSpPr>
          <p:nvPr>
            <p:ph type="subTitle" idx="1"/>
          </p:nvPr>
        </p:nvSpPr>
        <p:spPr>
          <a:xfrm>
            <a:off x="828675" y="2261235"/>
            <a:ext cx="6649363" cy="4388947"/>
          </a:xfrm>
          <a:prstGeom prst="rect">
            <a:avLst/>
          </a:prstGeom>
          <a:noFill/>
          <a:ln>
            <a:noFill/>
          </a:ln>
        </p:spPr>
        <p:txBody>
          <a:bodyPr spcFirstLastPara="1" wrap="square" lIns="91425" tIns="45700" rIns="91425" bIns="45700" anchor="t" anchorCtr="0">
            <a:normAutofit/>
          </a:bodyPr>
          <a:lstStyle/>
          <a:p>
            <a:pPr marL="50800" indent="0" algn="l" rtl="0" fontAlgn="base">
              <a:lnSpc>
                <a:spcPct val="170000"/>
              </a:lnSpc>
              <a:spcBef>
                <a:spcPts val="0"/>
              </a:spcBef>
              <a:spcAft>
                <a:spcPts val="1200"/>
              </a:spcAft>
            </a:pPr>
            <a:r>
              <a:rPr lang="en-GB" sz="1800" b="1" i="0" u="none" strike="noStrike" dirty="0">
                <a:solidFill>
                  <a:srgbClr val="FF0000"/>
                </a:solidFill>
                <a:effectLst/>
                <a:latin typeface="Arial" panose="020B0604020202020204" pitchFamily="34" charset="0"/>
              </a:rPr>
              <a:t>Legal &amp; Safety Office Connector (LS-C)</a:t>
            </a:r>
          </a:p>
          <a:p>
            <a:pPr marL="50800" indent="0" algn="l" rtl="0" fontAlgn="base">
              <a:lnSpc>
                <a:spcPct val="170000"/>
              </a:lnSpc>
              <a:spcBef>
                <a:spcPts val="0"/>
              </a:spcBef>
              <a:spcAft>
                <a:spcPts val="1200"/>
              </a:spcAft>
            </a:pPr>
            <a:endParaRPr lang="en-GB" sz="1800" b="0"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Legal and safety compliance </a:t>
            </a:r>
            <a:r>
              <a:rPr lang="en-GB" sz="1800" b="0" i="0" u="none" strike="noStrike" dirty="0">
                <a:solidFill>
                  <a:srgbClr val="000000"/>
                </a:solidFill>
                <a:effectLst/>
                <a:latin typeface="Arial" panose="020B0604020202020204" pitchFamily="34" charset="0"/>
              </a:rPr>
              <a:t>for Engaged Research</a:t>
            </a:r>
            <a:r>
              <a:rPr lang="en-GB" sz="1800" dirty="0">
                <a:solidFill>
                  <a:srgbClr val="000000"/>
                </a:solidFill>
                <a:latin typeface="Arial" panose="020B0604020202020204" pitchFamily="34" charset="0"/>
              </a:rPr>
              <a:t>.</a:t>
            </a:r>
            <a:endParaRPr lang="en-GB" sz="1800" b="0" i="0" u="none" strike="noStrike" dirty="0">
              <a:solidFill>
                <a:srgbClr val="000000"/>
              </a:solidFill>
              <a:effectLst/>
              <a:latin typeface="Arial" panose="020B0604020202020204" pitchFamily="34" charset="0"/>
            </a:endParaRPr>
          </a:p>
          <a:p>
            <a:pPr marL="50800" indent="0" algn="l" rtl="0" fontAlgn="base">
              <a:lnSpc>
                <a:spcPct val="170000"/>
              </a:lnSpc>
              <a:spcBef>
                <a:spcPts val="0"/>
              </a:spcBef>
              <a:spcAft>
                <a:spcPts val="1200"/>
              </a:spcAft>
            </a:pPr>
            <a:r>
              <a:rPr lang="en-GB" sz="1800" b="1" i="0" u="none" strike="noStrike" dirty="0">
                <a:solidFill>
                  <a:srgbClr val="000000"/>
                </a:solidFill>
                <a:effectLst/>
                <a:latin typeface="Arial" panose="020B0604020202020204" pitchFamily="34" charset="0"/>
              </a:rPr>
              <a:t>Facilitates understanding and responses to legal and safety matters, </a:t>
            </a:r>
          </a:p>
          <a:p>
            <a:pPr marL="50800" indent="0" algn="l" rtl="0" fontAlgn="base">
              <a:lnSpc>
                <a:spcPct val="170000"/>
              </a:lnSpc>
              <a:spcBef>
                <a:spcPts val="0"/>
              </a:spcBef>
              <a:spcAft>
                <a:spcPts val="1200"/>
              </a:spcAft>
            </a:pPr>
            <a:r>
              <a:rPr lang="en-GB" sz="1800" b="1" dirty="0">
                <a:solidFill>
                  <a:srgbClr val="000000"/>
                </a:solidFill>
                <a:latin typeface="Arial" panose="020B0604020202020204" pitchFamily="34" charset="0"/>
              </a:rPr>
              <a:t>S</a:t>
            </a:r>
            <a:r>
              <a:rPr lang="en-GB" sz="1800" b="1" i="0" u="none" strike="noStrike" dirty="0">
                <a:solidFill>
                  <a:srgbClr val="000000"/>
                </a:solidFill>
                <a:effectLst/>
                <a:latin typeface="Arial" panose="020B0604020202020204" pitchFamily="34" charset="0"/>
              </a:rPr>
              <a:t>afeguards participants, researchers, and the institution</a:t>
            </a:r>
            <a:r>
              <a:rPr lang="en-GB" sz="1800" b="0" i="0" u="none" strike="noStrike" dirty="0">
                <a:solidFill>
                  <a:srgbClr val="000000"/>
                </a:solidFill>
                <a:effectLst/>
                <a:latin typeface="Arial" panose="020B0604020202020204" pitchFamily="34" charset="0"/>
              </a:rPr>
              <a:t>.</a:t>
            </a:r>
          </a:p>
        </p:txBody>
      </p:sp>
      <p:pic>
        <p:nvPicPr>
          <p:cNvPr id="4" name="Shape 310">
            <a:extLst>
              <a:ext uri="{FF2B5EF4-FFF2-40B4-BE49-F238E27FC236}">
                <a16:creationId xmlns:a16="http://schemas.microsoft.com/office/drawing/2014/main" id="{44DD8C96-D631-1CF7-AFDE-64D02FDD2A8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8075755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 name="Picture 2" descr="A diagram of a community builder&#10;&#10;Description automatically generated">
            <a:extLst>
              <a:ext uri="{FF2B5EF4-FFF2-40B4-BE49-F238E27FC236}">
                <a16:creationId xmlns:a16="http://schemas.microsoft.com/office/drawing/2014/main" id="{B038BFA0-093E-6D71-5DF6-F65EC92E058F}"/>
              </a:ext>
            </a:extLst>
          </p:cNvPr>
          <p:cNvPicPr>
            <a:picLocks noChangeAspect="1"/>
          </p:cNvPicPr>
          <p:nvPr/>
        </p:nvPicPr>
        <p:blipFill>
          <a:blip r:embed="rId3">
            <a:alphaModFix amt="10000"/>
          </a:blip>
          <a:stretch>
            <a:fillRect/>
          </a:stretch>
        </p:blipFill>
        <p:spPr>
          <a:xfrm>
            <a:off x="0" y="-15874"/>
            <a:ext cx="6858000" cy="6858000"/>
          </a:xfrm>
          <a:prstGeom prst="rect">
            <a:avLst/>
          </a:prstGeom>
          <a:effectLst>
            <a:softEdge rad="190500"/>
          </a:effectLst>
        </p:spPr>
      </p:pic>
      <p:sp>
        <p:nvSpPr>
          <p:cNvPr id="101" name="Google Shape;101;p4"/>
          <p:cNvSpPr txBox="1">
            <a:spLocks noGrp="1"/>
          </p:cNvSpPr>
          <p:nvPr>
            <p:ph type="ctrTitle"/>
          </p:nvPr>
        </p:nvSpPr>
        <p:spPr>
          <a:xfrm>
            <a:off x="828675" y="990600"/>
            <a:ext cx="9144000" cy="10572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A9AB"/>
              </a:buClr>
              <a:buSzPts val="4800"/>
              <a:buFont typeface="Verdana"/>
              <a:buNone/>
            </a:pPr>
            <a:r>
              <a:rPr lang="et-EE" sz="2800" b="1" dirty="0">
                <a:solidFill>
                  <a:srgbClr val="00A9AB"/>
                </a:solidFill>
              </a:rPr>
              <a:t>The BESPOC </a:t>
            </a:r>
            <a:r>
              <a:rPr lang="et-EE" sz="2800" b="1" dirty="0" err="1">
                <a:solidFill>
                  <a:srgbClr val="00A9AB"/>
                </a:solidFill>
              </a:rPr>
              <a:t>Model</a:t>
            </a:r>
            <a:r>
              <a:rPr lang="et-EE" sz="2800" b="1" dirty="0">
                <a:solidFill>
                  <a:srgbClr val="00A9AB"/>
                </a:solidFill>
              </a:rPr>
              <a:t> </a:t>
            </a:r>
            <a:r>
              <a:rPr lang="et-EE" sz="2800" b="1" dirty="0" err="1">
                <a:solidFill>
                  <a:srgbClr val="00A9AB"/>
                </a:solidFill>
              </a:rPr>
              <a:t>modules</a:t>
            </a:r>
            <a:r>
              <a:rPr lang="et-EE" sz="2800" b="1" dirty="0">
                <a:solidFill>
                  <a:srgbClr val="00A9AB"/>
                </a:solidFill>
              </a:rPr>
              <a:t> at a </a:t>
            </a:r>
            <a:r>
              <a:rPr lang="et-EE" sz="2800" b="1" dirty="0" err="1">
                <a:solidFill>
                  <a:srgbClr val="00A9AB"/>
                </a:solidFill>
              </a:rPr>
              <a:t>glance</a:t>
            </a:r>
            <a:r>
              <a:rPr lang="et-EE" sz="2800" b="1" dirty="0">
                <a:solidFill>
                  <a:srgbClr val="00A9AB"/>
                </a:solidFill>
              </a:rPr>
              <a:t> (9)</a:t>
            </a:r>
            <a:endParaRPr sz="2800" b="1" dirty="0">
              <a:solidFill>
                <a:srgbClr val="00A9AB"/>
              </a:solidFill>
              <a:latin typeface="Verdana"/>
              <a:ea typeface="Verdana"/>
              <a:cs typeface="Verdana"/>
              <a:sym typeface="Verdana"/>
            </a:endParaRPr>
          </a:p>
        </p:txBody>
      </p:sp>
      <p:sp>
        <p:nvSpPr>
          <p:cNvPr id="102" name="Google Shape;102;p4"/>
          <p:cNvSpPr txBox="1">
            <a:spLocks noGrp="1"/>
          </p:cNvSpPr>
          <p:nvPr>
            <p:ph type="subTitle" idx="1"/>
          </p:nvPr>
        </p:nvSpPr>
        <p:spPr>
          <a:xfrm>
            <a:off x="828675" y="2261235"/>
            <a:ext cx="7255151" cy="4388947"/>
          </a:xfrm>
          <a:prstGeom prst="rect">
            <a:avLst/>
          </a:prstGeom>
          <a:noFill/>
          <a:ln>
            <a:noFill/>
          </a:ln>
        </p:spPr>
        <p:txBody>
          <a:bodyPr spcFirstLastPara="1" wrap="square" lIns="91425" tIns="45700" rIns="91425" bIns="45700" anchor="t" anchorCtr="0">
            <a:noAutofit/>
          </a:bodyPr>
          <a:lstStyle/>
          <a:p>
            <a:pPr marL="50800" indent="0" algn="l">
              <a:lnSpc>
                <a:spcPct val="170000"/>
              </a:lnSpc>
              <a:spcBef>
                <a:spcPts val="0"/>
              </a:spcBef>
              <a:spcAft>
                <a:spcPts val="1200"/>
              </a:spcAft>
            </a:pPr>
            <a:r>
              <a:rPr lang="en-GB" sz="1800" b="1" i="0" u="none" strike="noStrike" dirty="0">
                <a:solidFill>
                  <a:srgbClr val="FF0000"/>
                </a:solidFill>
                <a:effectLst/>
                <a:latin typeface="Arial" panose="020B0604020202020204" pitchFamily="34" charset="0"/>
              </a:rPr>
              <a:t>Communities Builder (CB)</a:t>
            </a:r>
          </a:p>
          <a:p>
            <a:pPr marL="50800" indent="0" algn="l">
              <a:lnSpc>
                <a:spcPct val="170000"/>
              </a:lnSpc>
              <a:spcBef>
                <a:spcPts val="0"/>
              </a:spcBef>
              <a:spcAft>
                <a:spcPts val="1200"/>
              </a:spcAft>
            </a:pPr>
            <a:endParaRPr lang="en-GB" sz="1800" b="0" i="0" u="none" strike="noStrike" dirty="0">
              <a:solidFill>
                <a:srgbClr val="000000"/>
              </a:solidFill>
              <a:effectLst/>
              <a:latin typeface="Arial" panose="020B0604020202020204" pitchFamily="34" charset="0"/>
            </a:endParaRPr>
          </a:p>
          <a:p>
            <a:pPr marL="50800" indent="0" algn="l">
              <a:lnSpc>
                <a:spcPct val="170000"/>
              </a:lnSpc>
              <a:spcBef>
                <a:spcPts val="0"/>
              </a:spcBef>
              <a:spcAft>
                <a:spcPts val="1200"/>
              </a:spcAft>
            </a:pPr>
            <a:r>
              <a:rPr lang="en-GB" sz="1800" b="1" dirty="0">
                <a:solidFill>
                  <a:srgbClr val="000000"/>
                </a:solidFill>
                <a:latin typeface="Arial" panose="020B0604020202020204" pitchFamily="34" charset="0"/>
              </a:rPr>
              <a:t>C</a:t>
            </a:r>
            <a:r>
              <a:rPr lang="en-GB" sz="1800" b="1" i="0" u="none" strike="noStrike" dirty="0">
                <a:solidFill>
                  <a:srgbClr val="000000"/>
                </a:solidFill>
                <a:effectLst/>
                <a:latin typeface="Arial" panose="020B0604020202020204" pitchFamily="34" charset="0"/>
              </a:rPr>
              <a:t>ultivates sustainable communities around Engaged Research</a:t>
            </a:r>
            <a:r>
              <a:rPr lang="en-GB" sz="1800" b="1" dirty="0">
                <a:solidFill>
                  <a:srgbClr val="000000"/>
                </a:solidFill>
                <a:latin typeface="Arial" panose="020B0604020202020204" pitchFamily="34" charset="0"/>
              </a:rPr>
              <a:t>.</a:t>
            </a:r>
            <a:endParaRPr lang="en-GB" sz="1800" b="0" i="0" u="none" strike="noStrike" dirty="0">
              <a:solidFill>
                <a:srgbClr val="000000"/>
              </a:solidFill>
              <a:effectLst/>
              <a:latin typeface="Arial" panose="020B0604020202020204" pitchFamily="34" charset="0"/>
            </a:endParaRPr>
          </a:p>
          <a:p>
            <a:pPr marL="50800" indent="0" algn="l">
              <a:lnSpc>
                <a:spcPct val="170000"/>
              </a:lnSpc>
              <a:spcBef>
                <a:spcPts val="0"/>
              </a:spcBef>
              <a:spcAft>
                <a:spcPts val="1200"/>
              </a:spcAft>
            </a:pPr>
            <a:r>
              <a:rPr lang="en-GB" sz="1800" b="0" i="0" u="none" strike="noStrike" dirty="0">
                <a:solidFill>
                  <a:srgbClr val="000000"/>
                </a:solidFill>
                <a:effectLst/>
                <a:latin typeface="Arial" panose="020B0604020202020204" pitchFamily="34" charset="0"/>
              </a:rPr>
              <a:t>Supports and develops </a:t>
            </a:r>
            <a:r>
              <a:rPr lang="en-GB" sz="1800" b="1" i="1" u="none" strike="noStrike" dirty="0">
                <a:solidFill>
                  <a:srgbClr val="000000"/>
                </a:solidFill>
                <a:effectLst/>
                <a:latin typeface="Arial" panose="020B0604020202020204" pitchFamily="34" charset="0"/>
              </a:rPr>
              <a:t>Communities of Interest</a:t>
            </a:r>
            <a:r>
              <a:rPr lang="en-GB" sz="1800" b="1" i="1" dirty="0">
                <a:solidFill>
                  <a:srgbClr val="000000"/>
                </a:solidFill>
                <a:latin typeface="Arial" panose="020B0604020202020204" pitchFamily="34" charset="0"/>
              </a:rPr>
              <a:t> </a:t>
            </a:r>
            <a:r>
              <a:rPr lang="en-GB" sz="1800" b="1" dirty="0">
                <a:solidFill>
                  <a:srgbClr val="000000"/>
                </a:solidFill>
                <a:latin typeface="Arial" panose="020B0604020202020204" pitchFamily="34" charset="0"/>
              </a:rPr>
              <a:t>, </a:t>
            </a:r>
            <a:r>
              <a:rPr lang="en-GB" sz="1800" b="1" i="1" dirty="0">
                <a:solidFill>
                  <a:srgbClr val="000000"/>
                </a:solidFill>
                <a:latin typeface="Arial" panose="020B0604020202020204" pitchFamily="34" charset="0"/>
              </a:rPr>
              <a:t>Communities of </a:t>
            </a:r>
            <a:r>
              <a:rPr lang="en-GB" sz="1800" b="1" i="1" u="none" strike="noStrike" dirty="0">
                <a:solidFill>
                  <a:srgbClr val="000000"/>
                </a:solidFill>
                <a:effectLst/>
                <a:latin typeface="Arial" panose="020B0604020202020204" pitchFamily="34" charset="0"/>
              </a:rPr>
              <a:t>Knowledge</a:t>
            </a:r>
            <a:r>
              <a:rPr lang="en-GB" sz="1800" b="1" i="0" u="none" strike="noStrike" dirty="0">
                <a:solidFill>
                  <a:srgbClr val="000000"/>
                </a:solidFill>
                <a:effectLst/>
                <a:latin typeface="Arial" panose="020B0604020202020204" pitchFamily="34" charset="0"/>
              </a:rPr>
              <a:t>, and </a:t>
            </a:r>
            <a:r>
              <a:rPr lang="en-GB" sz="1800" b="1" i="1" u="none" strike="noStrike" dirty="0">
                <a:solidFill>
                  <a:srgbClr val="000000"/>
                </a:solidFill>
                <a:effectLst/>
                <a:latin typeface="Arial" panose="020B0604020202020204" pitchFamily="34" charset="0"/>
              </a:rPr>
              <a:t>Communities of Practice</a:t>
            </a:r>
            <a:r>
              <a:rPr lang="en-GB" sz="1800" dirty="0">
                <a:solidFill>
                  <a:srgbClr val="000000"/>
                </a:solidFill>
                <a:latin typeface="Arial" panose="020B0604020202020204" pitchFamily="34" charset="0"/>
              </a:rPr>
              <a:t>.</a:t>
            </a:r>
            <a:r>
              <a:rPr lang="en-GB" sz="1800" b="0" i="0" u="none" strike="noStrike" dirty="0">
                <a:solidFill>
                  <a:srgbClr val="000000"/>
                </a:solidFill>
                <a:effectLst/>
                <a:latin typeface="Arial" panose="020B0604020202020204" pitchFamily="34" charset="0"/>
              </a:rPr>
              <a:t>.</a:t>
            </a:r>
          </a:p>
        </p:txBody>
      </p:sp>
      <p:pic>
        <p:nvPicPr>
          <p:cNvPr id="4" name="Shape 310">
            <a:extLst>
              <a:ext uri="{FF2B5EF4-FFF2-40B4-BE49-F238E27FC236}">
                <a16:creationId xmlns:a16="http://schemas.microsoft.com/office/drawing/2014/main" id="{752C5F08-A647-28D0-1FAB-BECAB786A32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134504379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4E4A2-E3F4-844E-41AA-5B83369F93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D0E32-5F6A-8EFF-95A6-CB2A39FB6689}"/>
              </a:ext>
            </a:extLst>
          </p:cNvPr>
          <p:cNvSpPr>
            <a:spLocks noGrp="1"/>
          </p:cNvSpPr>
          <p:nvPr>
            <p:ph type="ctrTitle"/>
          </p:nvPr>
        </p:nvSpPr>
        <p:spPr>
          <a:xfrm>
            <a:off x="355600" y="2901221"/>
            <a:ext cx="9533467" cy="1055557"/>
          </a:xfrm>
        </p:spPr>
        <p:txBody>
          <a:bodyPr anchor="ctr">
            <a:normAutofit/>
          </a:bodyPr>
          <a:lstStyle/>
          <a:p>
            <a:pPr algn="l"/>
            <a:r>
              <a:rPr lang="en-GB" sz="4400" dirty="0">
                <a:effectLst>
                  <a:outerShdw blurRad="508000" dist="469900" dir="2400000" sx="95000" sy="95000" algn="ctr" rotWithShape="0">
                    <a:srgbClr val="000000">
                      <a:alpha val="43000"/>
                    </a:srgbClr>
                  </a:outerShdw>
                </a:effectLst>
              </a:rPr>
              <a:t>Example of BESPOC Implementations</a:t>
            </a:r>
          </a:p>
        </p:txBody>
      </p:sp>
      <p:pic>
        <p:nvPicPr>
          <p:cNvPr id="4" name="Shape 310">
            <a:extLst>
              <a:ext uri="{FF2B5EF4-FFF2-40B4-BE49-F238E27FC236}">
                <a16:creationId xmlns:a16="http://schemas.microsoft.com/office/drawing/2014/main" id="{ED02E975-8BC8-7901-8591-57FA49D1C98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20964360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87833-894D-4D38-B64D-376DF3A493B7}"/>
              </a:ext>
            </a:extLst>
          </p:cNvPr>
          <p:cNvSpPr>
            <a:spLocks noGrp="1"/>
          </p:cNvSpPr>
          <p:nvPr>
            <p:ph type="ctrTitle"/>
          </p:nvPr>
        </p:nvSpPr>
        <p:spPr>
          <a:xfrm>
            <a:off x="210861" y="2539999"/>
            <a:ext cx="11710522" cy="673101"/>
          </a:xfrm>
        </p:spPr>
        <p:txBody>
          <a:bodyPr>
            <a:noAutofit/>
          </a:bodyPr>
          <a:lstStyle/>
          <a:p>
            <a:r>
              <a:rPr lang="en-US" sz="3200" b="1" dirty="0">
                <a:effectLst>
                  <a:outerShdw blurRad="508000" dist="546100" dir="2400000" sx="90000" sy="90000" algn="ctr" rotWithShape="0">
                    <a:srgbClr val="000000">
                      <a:alpha val="43000"/>
                    </a:srgbClr>
                  </a:outerShdw>
                </a:effectLst>
                <a:latin typeface="Verdana" panose="020B0604030504040204" pitchFamily="34" charset="0"/>
                <a:ea typeface="Verdana" panose="020B0604030504040204" pitchFamily="34" charset="0"/>
              </a:rPr>
              <a:t>BESPOC Implementations in the Baltic Region</a:t>
            </a:r>
            <a:endParaRPr lang="et-EE" sz="3200" b="1" dirty="0">
              <a:effectLst>
                <a:outerShdw blurRad="508000" dist="546100" dir="2400000" sx="90000" sy="90000" algn="ctr" rotWithShape="0">
                  <a:srgbClr val="000000">
                    <a:alpha val="43000"/>
                  </a:srgbClr>
                </a:outerShdw>
              </a:effectLst>
              <a:latin typeface="Verdana" panose="020B0604030504040204" pitchFamily="34" charset="0"/>
              <a:ea typeface="Verdana" panose="020B0604030504040204" pitchFamily="34" charset="0"/>
            </a:endParaRPr>
          </a:p>
        </p:txBody>
      </p:sp>
      <p:sp>
        <p:nvSpPr>
          <p:cNvPr id="3" name="Subtitle 2">
            <a:extLst>
              <a:ext uri="{FF2B5EF4-FFF2-40B4-BE49-F238E27FC236}">
                <a16:creationId xmlns:a16="http://schemas.microsoft.com/office/drawing/2014/main" id="{DF243743-C045-4077-8A01-8B5828664B58}"/>
              </a:ext>
            </a:extLst>
          </p:cNvPr>
          <p:cNvSpPr>
            <a:spLocks noGrp="1"/>
          </p:cNvSpPr>
          <p:nvPr>
            <p:ph type="subTitle" idx="1"/>
          </p:nvPr>
        </p:nvSpPr>
        <p:spPr>
          <a:xfrm>
            <a:off x="418744" y="5302486"/>
            <a:ext cx="11502639" cy="1224797"/>
          </a:xfrm>
        </p:spPr>
        <p:txBody>
          <a:bodyPr>
            <a:noAutofit/>
          </a:bodyPr>
          <a:lstStyle/>
          <a:p>
            <a:pPr algn="l"/>
            <a:r>
              <a:rPr lang="sv-SE" sz="2000" dirty="0"/>
              <a:t>Erasmus+ KA2 Strategic Partnerships program</a:t>
            </a:r>
            <a:endParaRPr lang="et-EE" sz="2000" dirty="0"/>
          </a:p>
          <a:p>
            <a:pPr algn="l"/>
            <a:r>
              <a:rPr lang="sv-SE" sz="2000" dirty="0"/>
              <a:t>Proje</a:t>
            </a:r>
            <a:r>
              <a:rPr lang="et-EE" sz="2000" dirty="0" err="1"/>
              <a:t>ct</a:t>
            </a:r>
            <a:r>
              <a:rPr lang="sv-SE" sz="2000" dirty="0"/>
              <a:t> number: 2021-1-EE01-KA220-HED-000031125</a:t>
            </a:r>
          </a:p>
        </p:txBody>
      </p:sp>
      <p:pic>
        <p:nvPicPr>
          <p:cNvPr id="5" name="Picture 4">
            <a:extLst>
              <a:ext uri="{FF2B5EF4-FFF2-40B4-BE49-F238E27FC236}">
                <a16:creationId xmlns:a16="http://schemas.microsoft.com/office/drawing/2014/main" id="{A81269EE-8050-46BD-9C2A-C793E129C4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3765" y="5740577"/>
            <a:ext cx="3749879" cy="786706"/>
          </a:xfrm>
          <a:prstGeom prst="rect">
            <a:avLst/>
          </a:prstGeom>
        </p:spPr>
      </p:pic>
    </p:spTree>
    <p:extLst>
      <p:ext uri="{BB962C8B-B14F-4D97-AF65-F5344CB8AC3E}">
        <p14:creationId xmlns:p14="http://schemas.microsoft.com/office/powerpoint/2010/main" val="34590920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87833-894D-4D38-B64D-376DF3A493B7}"/>
              </a:ext>
            </a:extLst>
          </p:cNvPr>
          <p:cNvSpPr>
            <a:spLocks noGrp="1"/>
          </p:cNvSpPr>
          <p:nvPr>
            <p:ph type="ctrTitle"/>
          </p:nvPr>
        </p:nvSpPr>
        <p:spPr>
          <a:xfrm>
            <a:off x="801847" y="1264759"/>
            <a:ext cx="9144000" cy="744537"/>
          </a:xfrm>
        </p:spPr>
        <p:txBody>
          <a:bodyPr>
            <a:noAutofit/>
          </a:bodyPr>
          <a:lstStyle/>
          <a:p>
            <a:pPr algn="l"/>
            <a:r>
              <a:rPr lang="en-US" sz="2800" b="1" dirty="0" err="1">
                <a:effectLst>
                  <a:outerShdw blurRad="508000" dist="546100" dir="2400000" sx="90000" sy="90000" algn="ctr" rotWithShape="0">
                    <a:srgbClr val="000000">
                      <a:alpha val="43000"/>
                    </a:srgbClr>
                  </a:outerShdw>
                </a:effectLst>
                <a:latin typeface="Verdana" panose="020B0604030504040204" pitchFamily="34" charset="0"/>
                <a:ea typeface="Verdana" panose="020B0604030504040204" pitchFamily="34" charset="0"/>
              </a:rPr>
              <a:t>LibOCS</a:t>
            </a:r>
            <a:r>
              <a:rPr lang="en-US" sz="2800" b="1" dirty="0">
                <a:effectLst>
                  <a:outerShdw blurRad="508000" dist="546100" dir="2400000" sx="90000" sy="90000" algn="ctr" rotWithShape="0">
                    <a:srgbClr val="000000">
                      <a:alpha val="43000"/>
                    </a:srgbClr>
                  </a:outerShdw>
                </a:effectLst>
                <a:latin typeface="Verdana" panose="020B0604030504040204" pitchFamily="34" charset="0"/>
                <a:ea typeface="Verdana" panose="020B0604030504040204" pitchFamily="34" charset="0"/>
              </a:rPr>
              <a:t> </a:t>
            </a:r>
            <a:r>
              <a:rPr lang="en-US" sz="2800" dirty="0">
                <a:effectLst>
                  <a:outerShdw blurRad="508000" dist="546100" dir="2400000" sx="90000" sy="90000" algn="ctr" rotWithShape="0">
                    <a:srgbClr val="000000">
                      <a:alpha val="43000"/>
                    </a:srgbClr>
                  </a:outerShdw>
                </a:effectLst>
                <a:latin typeface="Verdana" panose="020B0604030504040204" pitchFamily="34" charset="0"/>
                <a:ea typeface="Verdana" panose="020B0604030504040204" pitchFamily="34" charset="0"/>
              </a:rPr>
              <a:t>| </a:t>
            </a:r>
            <a:r>
              <a:rPr lang="en-US" sz="2800" i="1" dirty="0">
                <a:effectLst>
                  <a:outerShdw blurRad="508000" dist="546100" dir="2400000" sx="90000" sy="90000" algn="ctr" rotWithShape="0">
                    <a:srgbClr val="000000">
                      <a:alpha val="43000"/>
                    </a:srgbClr>
                  </a:outerShdw>
                </a:effectLst>
                <a:latin typeface="Verdana" panose="020B0604030504040204" pitchFamily="34" charset="0"/>
                <a:ea typeface="Verdana" panose="020B0604030504040204" pitchFamily="34" charset="0"/>
              </a:rPr>
              <a:t>Project Overview</a:t>
            </a:r>
          </a:p>
        </p:txBody>
      </p:sp>
      <p:sp>
        <p:nvSpPr>
          <p:cNvPr id="3" name="Subtitle 2">
            <a:extLst>
              <a:ext uri="{FF2B5EF4-FFF2-40B4-BE49-F238E27FC236}">
                <a16:creationId xmlns:a16="http://schemas.microsoft.com/office/drawing/2014/main" id="{DF243743-C045-4077-8A01-8B5828664B58}"/>
              </a:ext>
            </a:extLst>
          </p:cNvPr>
          <p:cNvSpPr>
            <a:spLocks noGrp="1"/>
          </p:cNvSpPr>
          <p:nvPr>
            <p:ph type="subTitle" idx="1"/>
          </p:nvPr>
        </p:nvSpPr>
        <p:spPr>
          <a:xfrm>
            <a:off x="828675" y="1833080"/>
            <a:ext cx="9503190" cy="4084477"/>
          </a:xfrm>
        </p:spPr>
        <p:txBody>
          <a:bodyPr>
            <a:noAutofit/>
          </a:bodyPr>
          <a:lstStyle/>
          <a:p>
            <a:endParaRPr lang="et-EE" sz="2000" dirty="0">
              <a:solidFill>
                <a:schemeClr val="tx1">
                  <a:lumMod val="75000"/>
                  <a:lumOff val="25000"/>
                </a:schemeClr>
              </a:solidFill>
              <a:effectLst>
                <a:outerShdw blurRad="508000" dist="469900" dir="2400000" sx="90000" sy="90000" algn="ctr" rotWithShape="0">
                  <a:srgbClr val="000000">
                    <a:alpha val="43000"/>
                  </a:srgbClr>
                </a:outerShdw>
              </a:effectLst>
            </a:endParaRPr>
          </a:p>
          <a:p>
            <a:pPr marL="0" indent="0">
              <a:lnSpc>
                <a:spcPct val="170000"/>
              </a:lnSpc>
            </a:pPr>
            <a:r>
              <a:rPr lang="en-US" sz="2000" b="1" i="1" dirty="0" err="1">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LibOCS</a:t>
            </a:r>
            <a:r>
              <a:rPr lang="en-US" sz="2000" b="1" i="1" dirty="0">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 University libraries strengthening the academia-society connection through citizen science in the Baltics</a:t>
            </a:r>
            <a:endParaRPr lang="et-EE" sz="2000" b="1" i="1" dirty="0">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endParaRPr>
          </a:p>
          <a:p>
            <a:pPr algn="l">
              <a:lnSpc>
                <a:spcPct val="170000"/>
              </a:lnSpc>
            </a:pPr>
            <a:endParaRPr lang="en-US" sz="1400" dirty="0">
              <a:solidFill>
                <a:schemeClr val="tx1">
                  <a:lumMod val="75000"/>
                  <a:lumOff val="25000"/>
                </a:schemeClr>
              </a:solidFill>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endParaRPr>
          </a:p>
          <a:p>
            <a:pPr>
              <a:lnSpc>
                <a:spcPct val="170000"/>
              </a:lnSpc>
            </a:pPr>
            <a:r>
              <a:rPr lang="en-US" sz="1400" dirty="0">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Duration: 01.01.2022 –30.06.2024</a:t>
            </a:r>
          </a:p>
          <a:p>
            <a:pPr>
              <a:lnSpc>
                <a:spcPct val="170000"/>
              </a:lnSpc>
            </a:pPr>
            <a:r>
              <a:rPr lang="en-US" sz="1400" dirty="0">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Academic partners: University of Tartu Library, </a:t>
            </a:r>
            <a:r>
              <a:rPr lang="en-US" sz="1400" dirty="0" err="1">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TalTech</a:t>
            </a:r>
            <a:r>
              <a:rPr lang="en-US" sz="1400" dirty="0">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 University of Latvia, Kaunas Technological University, Vytautas Magnus University</a:t>
            </a:r>
          </a:p>
          <a:p>
            <a:pPr marL="0" indent="0">
              <a:lnSpc>
                <a:spcPct val="170000"/>
              </a:lnSpc>
            </a:pPr>
            <a:r>
              <a:rPr lang="et-EE" sz="2000" dirty="0" err="1">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https</a:t>
            </a:r>
            <a:r>
              <a:rPr lang="et-EE" sz="2000" dirty="0">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a:t>
            </a:r>
            <a:r>
              <a:rPr lang="et-EE" sz="2000" dirty="0" err="1">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www.libocs.ut.ee</a:t>
            </a:r>
            <a:r>
              <a:rPr lang="et-EE" sz="2000" dirty="0">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 </a:t>
            </a:r>
          </a:p>
          <a:p>
            <a:pPr algn="l"/>
            <a:endParaRPr lang="et-EE" sz="2000" dirty="0">
              <a:effectLst>
                <a:outerShdw blurRad="508000" dist="469900" dir="2400000" sx="90000" sy="90000" algn="ctr" rotWithShape="0">
                  <a:srgbClr val="000000">
                    <a:alpha val="43000"/>
                  </a:srgbClr>
                </a:outerShdw>
              </a:effectLst>
            </a:endParaRPr>
          </a:p>
        </p:txBody>
      </p:sp>
      <p:pic>
        <p:nvPicPr>
          <p:cNvPr id="4" name="Picture 3">
            <a:extLst>
              <a:ext uri="{FF2B5EF4-FFF2-40B4-BE49-F238E27FC236}">
                <a16:creationId xmlns:a16="http://schemas.microsoft.com/office/drawing/2014/main" id="{EB2ED49A-3DC3-4A66-ABB0-273AA7EBF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2121" y="5917557"/>
            <a:ext cx="3749879" cy="786706"/>
          </a:xfrm>
          <a:prstGeom prst="rect">
            <a:avLst/>
          </a:prstGeom>
        </p:spPr>
      </p:pic>
      <p:grpSp>
        <p:nvGrpSpPr>
          <p:cNvPr id="5" name="Group 4">
            <a:extLst>
              <a:ext uri="{FF2B5EF4-FFF2-40B4-BE49-F238E27FC236}">
                <a16:creationId xmlns:a16="http://schemas.microsoft.com/office/drawing/2014/main" id="{A8AF501A-7D0A-D792-71D2-0AC84D63CC62}"/>
              </a:ext>
            </a:extLst>
          </p:cNvPr>
          <p:cNvGrpSpPr/>
          <p:nvPr/>
        </p:nvGrpSpPr>
        <p:grpSpPr>
          <a:xfrm>
            <a:off x="1629833" y="217695"/>
            <a:ext cx="8932333" cy="828679"/>
            <a:chOff x="242053" y="5636142"/>
            <a:chExt cx="11896964" cy="1103716"/>
          </a:xfrm>
        </p:grpSpPr>
        <p:pic>
          <p:nvPicPr>
            <p:cNvPr id="6" name="Google Shape;90;p16">
              <a:extLst>
                <a:ext uri="{FF2B5EF4-FFF2-40B4-BE49-F238E27FC236}">
                  <a16:creationId xmlns:a16="http://schemas.microsoft.com/office/drawing/2014/main" id="{19723557-C726-F9BE-8053-A27ACF661191}"/>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877407" y="5636142"/>
              <a:ext cx="1197787" cy="1064433"/>
            </a:xfrm>
            <a:prstGeom prst="rect">
              <a:avLst/>
            </a:prstGeom>
            <a:noFill/>
            <a:ln>
              <a:noFill/>
            </a:ln>
          </p:spPr>
        </p:pic>
        <p:pic>
          <p:nvPicPr>
            <p:cNvPr id="7" name="Google Shape;91;p16">
              <a:extLst>
                <a:ext uri="{FF2B5EF4-FFF2-40B4-BE49-F238E27FC236}">
                  <a16:creationId xmlns:a16="http://schemas.microsoft.com/office/drawing/2014/main" id="{993572CC-79E5-CDCD-990D-5BCF0E0A377D}"/>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547124" y="5636142"/>
              <a:ext cx="1058375" cy="1064433"/>
            </a:xfrm>
            <a:prstGeom prst="rect">
              <a:avLst/>
            </a:prstGeom>
            <a:noFill/>
            <a:ln>
              <a:noFill/>
            </a:ln>
          </p:spPr>
        </p:pic>
        <p:pic>
          <p:nvPicPr>
            <p:cNvPr id="8" name="Google Shape;92;p16">
              <a:extLst>
                <a:ext uri="{FF2B5EF4-FFF2-40B4-BE49-F238E27FC236}">
                  <a16:creationId xmlns:a16="http://schemas.microsoft.com/office/drawing/2014/main" id="{1C7092C6-BDAB-267F-40B8-2AF141B6CC0B}"/>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42053" y="5708540"/>
              <a:ext cx="1163424" cy="919635"/>
            </a:xfrm>
            <a:prstGeom prst="rect">
              <a:avLst/>
            </a:prstGeom>
            <a:noFill/>
            <a:ln>
              <a:noFill/>
            </a:ln>
          </p:spPr>
        </p:pic>
        <p:pic>
          <p:nvPicPr>
            <p:cNvPr id="9" name="Google Shape;93;p16">
              <a:extLst>
                <a:ext uri="{FF2B5EF4-FFF2-40B4-BE49-F238E27FC236}">
                  <a16:creationId xmlns:a16="http://schemas.microsoft.com/office/drawing/2014/main" id="{E926C2E4-CEE6-00F5-9DF4-D6D5EC1B1BB2}"/>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0476689" y="5780942"/>
              <a:ext cx="1662328" cy="919633"/>
            </a:xfrm>
            <a:prstGeom prst="rect">
              <a:avLst/>
            </a:prstGeom>
            <a:noFill/>
            <a:ln>
              <a:noFill/>
            </a:ln>
          </p:spPr>
        </p:pic>
        <p:pic>
          <p:nvPicPr>
            <p:cNvPr id="10" name="Google Shape;94;p16">
              <a:extLst>
                <a:ext uri="{FF2B5EF4-FFF2-40B4-BE49-F238E27FC236}">
                  <a16:creationId xmlns:a16="http://schemas.microsoft.com/office/drawing/2014/main" id="{95D83127-70C4-1109-6DDD-8D3B34E3E6E6}"/>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8077428" y="5636142"/>
              <a:ext cx="927331" cy="1103716"/>
            </a:xfrm>
            <a:prstGeom prst="rect">
              <a:avLst/>
            </a:prstGeom>
            <a:noFill/>
            <a:ln>
              <a:noFill/>
            </a:ln>
          </p:spPr>
        </p:pic>
      </p:grpSp>
    </p:spTree>
    <p:extLst>
      <p:ext uri="{BB962C8B-B14F-4D97-AF65-F5344CB8AC3E}">
        <p14:creationId xmlns:p14="http://schemas.microsoft.com/office/powerpoint/2010/main" val="414660906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415600" y="593367"/>
            <a:ext cx="9132000" cy="763600"/>
          </a:xfrm>
          <a:prstGeom prst="rect">
            <a:avLst/>
          </a:prstGeom>
        </p:spPr>
        <p:txBody>
          <a:bodyPr spcFirstLastPara="1" wrap="square" lIns="121900" tIns="121900" rIns="121900" bIns="121900" anchor="t" anchorCtr="0">
            <a:normAutofit/>
          </a:bodyPr>
          <a:lstStyle/>
          <a:p>
            <a:r>
              <a:rPr lang="en" sz="1800"/>
              <a:t>6 Activities + 2 Multiplier Events (9 Milestones)</a:t>
            </a:r>
            <a:endParaRPr sz="1800"/>
          </a:p>
        </p:txBody>
      </p:sp>
      <p:grpSp>
        <p:nvGrpSpPr>
          <p:cNvPr id="72" name="Google Shape;72;p15"/>
          <p:cNvGrpSpPr/>
          <p:nvPr/>
        </p:nvGrpSpPr>
        <p:grpSpPr>
          <a:xfrm>
            <a:off x="415601" y="6271501"/>
            <a:ext cx="11360785" cy="456033"/>
            <a:chOff x="311700" y="4703625"/>
            <a:chExt cx="8520589" cy="342025"/>
          </a:xfrm>
        </p:grpSpPr>
        <p:pic>
          <p:nvPicPr>
            <p:cNvPr id="73" name="Google Shape;73;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700" y="4703625"/>
              <a:ext cx="606533" cy="342025"/>
            </a:xfrm>
            <a:prstGeom prst="rect">
              <a:avLst/>
            </a:prstGeom>
            <a:noFill/>
            <a:ln>
              <a:noFill/>
            </a:ln>
          </p:spPr>
        </p:pic>
        <p:pic>
          <p:nvPicPr>
            <p:cNvPr id="74" name="Google Shape;74;p1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90938" y="4775813"/>
              <a:ext cx="762137" cy="269825"/>
            </a:xfrm>
            <a:prstGeom prst="rect">
              <a:avLst/>
            </a:prstGeom>
            <a:noFill/>
            <a:ln>
              <a:noFill/>
            </a:ln>
          </p:spPr>
        </p:pic>
        <p:pic>
          <p:nvPicPr>
            <p:cNvPr id="75" name="Google Shape;75;p1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563537" y="4775813"/>
              <a:ext cx="1268752" cy="269825"/>
            </a:xfrm>
            <a:prstGeom prst="rect">
              <a:avLst/>
            </a:prstGeom>
            <a:noFill/>
            <a:ln>
              <a:noFill/>
            </a:ln>
          </p:spPr>
        </p:pic>
      </p:grpSp>
      <p:grpSp>
        <p:nvGrpSpPr>
          <p:cNvPr id="76" name="Google Shape;76;p15"/>
          <p:cNvGrpSpPr/>
          <p:nvPr/>
        </p:nvGrpSpPr>
        <p:grpSpPr>
          <a:xfrm>
            <a:off x="752834" y="2470467"/>
            <a:ext cx="2554047" cy="2313533"/>
            <a:chOff x="3154225" y="1852850"/>
            <a:chExt cx="1915535" cy="1735150"/>
          </a:xfrm>
        </p:grpSpPr>
        <p:sp>
          <p:nvSpPr>
            <p:cNvPr id="77" name="Google Shape;77;p15"/>
            <p:cNvSpPr/>
            <p:nvPr/>
          </p:nvSpPr>
          <p:spPr>
            <a:xfrm>
              <a:off x="3485717" y="3079475"/>
              <a:ext cx="1294800" cy="133500"/>
            </a:xfrm>
            <a:prstGeom prst="rect">
              <a:avLst/>
            </a:prstGeom>
            <a:solidFill>
              <a:srgbClr val="307BF3"/>
            </a:solidFill>
            <a:ln>
              <a:noFill/>
            </a:ln>
          </p:spPr>
          <p:txBody>
            <a:bodyPr spcFirstLastPara="1" wrap="square" lIns="121900" tIns="121900" rIns="121900" bIns="121900" anchor="ctr" anchorCtr="0">
              <a:noAutofit/>
            </a:bodyPr>
            <a:lstStyle/>
            <a:p>
              <a:endParaRPr sz="1867"/>
            </a:p>
          </p:txBody>
        </p:sp>
        <p:sp>
          <p:nvSpPr>
            <p:cNvPr id="78" name="Google Shape;78;p15"/>
            <p:cNvSpPr txBox="1"/>
            <p:nvPr/>
          </p:nvSpPr>
          <p:spPr>
            <a:xfrm>
              <a:off x="3154225" y="3216600"/>
              <a:ext cx="7257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333" b="1">
                  <a:latin typeface="Roboto"/>
                  <a:ea typeface="Roboto"/>
                  <a:cs typeface="Roboto"/>
                  <a:sym typeface="Roboto"/>
                </a:rPr>
                <a:t>2023.10-2023.12</a:t>
              </a:r>
              <a:endParaRPr sz="1333" b="1">
                <a:latin typeface="Roboto"/>
                <a:ea typeface="Roboto"/>
                <a:cs typeface="Roboto"/>
                <a:sym typeface="Roboto"/>
              </a:endParaRPr>
            </a:p>
          </p:txBody>
        </p:sp>
        <p:sp>
          <p:nvSpPr>
            <p:cNvPr id="79" name="Google Shape;79;p15"/>
            <p:cNvSpPr txBox="1"/>
            <p:nvPr/>
          </p:nvSpPr>
          <p:spPr>
            <a:xfrm>
              <a:off x="3386760" y="1852850"/>
              <a:ext cx="1683000" cy="943800"/>
            </a:xfrm>
            <a:prstGeom prst="rect">
              <a:avLst/>
            </a:prstGeom>
            <a:noFill/>
            <a:ln>
              <a:noFill/>
            </a:ln>
          </p:spPr>
          <p:txBody>
            <a:bodyPr spcFirstLastPara="1" wrap="square" lIns="121900" tIns="121900" rIns="121900" bIns="121900" anchor="t" anchorCtr="0">
              <a:noAutofit/>
            </a:bodyPr>
            <a:lstStyle/>
            <a:p>
              <a:r>
                <a:rPr lang="en" sz="1067" b="1">
                  <a:latin typeface="Roboto"/>
                  <a:ea typeface="Roboto"/>
                  <a:cs typeface="Roboto"/>
                  <a:sym typeface="Roboto"/>
                </a:rPr>
                <a:t>PR5A1</a:t>
              </a:r>
              <a:endParaRPr sz="1067" b="1">
                <a:latin typeface="Roboto"/>
                <a:ea typeface="Roboto"/>
                <a:cs typeface="Roboto"/>
                <a:sym typeface="Roboto"/>
              </a:endParaRPr>
            </a:p>
            <a:p>
              <a:pPr algn="ctr"/>
              <a:r>
                <a:rPr lang="en" sz="1067" b="1">
                  <a:solidFill>
                    <a:srgbClr val="FF0000"/>
                  </a:solidFill>
                  <a:latin typeface="Roboto"/>
                  <a:ea typeface="Roboto"/>
                  <a:cs typeface="Roboto"/>
                  <a:sym typeface="Roboto"/>
                </a:rPr>
                <a:t>PRE-IMPLEMENTATION CONSULTATION AT BALTIC HEIs</a:t>
              </a:r>
              <a:endParaRPr sz="1067" b="1">
                <a:solidFill>
                  <a:srgbClr val="FF0000"/>
                </a:solidFill>
                <a:latin typeface="Roboto"/>
                <a:ea typeface="Roboto"/>
                <a:cs typeface="Roboto"/>
                <a:sym typeface="Roboto"/>
              </a:endParaRPr>
            </a:p>
            <a:p>
              <a:pPr algn="ctr"/>
              <a:r>
                <a:rPr lang="en" sz="1067">
                  <a:solidFill>
                    <a:srgbClr val="0000FF"/>
                  </a:solidFill>
                  <a:latin typeface="Roboto"/>
                  <a:ea typeface="Roboto"/>
                  <a:cs typeface="Roboto"/>
                  <a:sym typeface="Roboto"/>
                </a:rPr>
                <a:t>Milestones 25, 26 </a:t>
              </a:r>
              <a:br>
                <a:rPr lang="en" sz="1067">
                  <a:solidFill>
                    <a:srgbClr val="0000FF"/>
                  </a:solidFill>
                  <a:latin typeface="Roboto"/>
                  <a:ea typeface="Roboto"/>
                  <a:cs typeface="Roboto"/>
                  <a:sym typeface="Roboto"/>
                </a:rPr>
              </a:br>
              <a:r>
                <a:rPr lang="en" sz="1067">
                  <a:solidFill>
                    <a:srgbClr val="0000FF"/>
                  </a:solidFill>
                  <a:latin typeface="Roboto"/>
                  <a:ea typeface="Roboto"/>
                  <a:cs typeface="Roboto"/>
                  <a:sym typeface="Roboto"/>
                </a:rPr>
                <a:t>(5 x 10h Consultation) +</a:t>
              </a:r>
              <a:endParaRPr sz="1067">
                <a:solidFill>
                  <a:srgbClr val="0000FF"/>
                </a:solidFill>
                <a:latin typeface="Roboto"/>
                <a:ea typeface="Roboto"/>
                <a:cs typeface="Roboto"/>
                <a:sym typeface="Roboto"/>
              </a:endParaRPr>
            </a:p>
            <a:p>
              <a:pPr algn="ctr"/>
              <a:r>
                <a:rPr lang="en" sz="1067">
                  <a:solidFill>
                    <a:srgbClr val="0000FF"/>
                  </a:solidFill>
                  <a:latin typeface="Roboto"/>
                  <a:ea typeface="Roboto"/>
                  <a:cs typeface="Roboto"/>
                  <a:sym typeface="Roboto"/>
                </a:rPr>
                <a:t>(20 page analysis)</a:t>
              </a:r>
              <a:endParaRPr sz="1067">
                <a:solidFill>
                  <a:srgbClr val="0000FF"/>
                </a:solidFill>
                <a:latin typeface="Roboto"/>
                <a:ea typeface="Roboto"/>
                <a:cs typeface="Roboto"/>
                <a:sym typeface="Roboto"/>
              </a:endParaRPr>
            </a:p>
          </p:txBody>
        </p:sp>
        <p:grpSp>
          <p:nvGrpSpPr>
            <p:cNvPr id="80" name="Google Shape;80;p15"/>
            <p:cNvGrpSpPr/>
            <p:nvPr/>
          </p:nvGrpSpPr>
          <p:grpSpPr>
            <a:xfrm>
              <a:off x="3435870" y="2800065"/>
              <a:ext cx="92400" cy="411825"/>
              <a:chOff x="845575" y="2563700"/>
              <a:chExt cx="92400" cy="411825"/>
            </a:xfrm>
          </p:grpSpPr>
          <p:sp>
            <p:nvSpPr>
              <p:cNvPr id="81" name="Google Shape;81;p15"/>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867"/>
              </a:p>
            </p:txBody>
          </p:sp>
          <p:cxnSp>
            <p:nvCxnSpPr>
              <p:cNvPr id="82" name="Google Shape;82;p1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83" name="Google Shape;83;p15"/>
          <p:cNvGrpSpPr/>
          <p:nvPr/>
        </p:nvGrpSpPr>
        <p:grpSpPr>
          <a:xfrm>
            <a:off x="2438895" y="3603461"/>
            <a:ext cx="2570940" cy="2325608"/>
            <a:chOff x="1828196" y="2702596"/>
            <a:chExt cx="1928205" cy="1744206"/>
          </a:xfrm>
        </p:grpSpPr>
        <p:sp>
          <p:nvSpPr>
            <p:cNvPr id="84" name="Google Shape;84;p15"/>
            <p:cNvSpPr/>
            <p:nvPr/>
          </p:nvSpPr>
          <p:spPr>
            <a:xfrm>
              <a:off x="2191011" y="3079475"/>
              <a:ext cx="1294800" cy="133500"/>
            </a:xfrm>
            <a:prstGeom prst="rect">
              <a:avLst/>
            </a:prstGeom>
            <a:solidFill>
              <a:srgbClr val="0944A1"/>
            </a:solidFill>
            <a:ln>
              <a:noFill/>
            </a:ln>
          </p:spPr>
          <p:txBody>
            <a:bodyPr spcFirstLastPara="1" wrap="square" lIns="121900" tIns="121900" rIns="121900" bIns="121900" anchor="ctr" anchorCtr="0">
              <a:noAutofit/>
            </a:bodyPr>
            <a:lstStyle/>
            <a:p>
              <a:endParaRPr sz="1867"/>
            </a:p>
          </p:txBody>
        </p:sp>
        <p:sp>
          <p:nvSpPr>
            <p:cNvPr id="85" name="Google Shape;85;p15"/>
            <p:cNvSpPr txBox="1"/>
            <p:nvPr/>
          </p:nvSpPr>
          <p:spPr>
            <a:xfrm>
              <a:off x="1828196" y="2702596"/>
              <a:ext cx="7458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333" b="1">
                  <a:latin typeface="Roboto"/>
                  <a:ea typeface="Roboto"/>
                  <a:cs typeface="Roboto"/>
                  <a:sym typeface="Roboto"/>
                </a:rPr>
                <a:t>2023.10-2024.01</a:t>
              </a:r>
              <a:endParaRPr sz="1333" b="1">
                <a:latin typeface="Roboto"/>
                <a:ea typeface="Roboto"/>
                <a:cs typeface="Roboto"/>
                <a:sym typeface="Roboto"/>
              </a:endParaRPr>
            </a:p>
          </p:txBody>
        </p:sp>
        <p:sp>
          <p:nvSpPr>
            <p:cNvPr id="86" name="Google Shape;86;p15"/>
            <p:cNvSpPr txBox="1"/>
            <p:nvPr/>
          </p:nvSpPr>
          <p:spPr>
            <a:xfrm>
              <a:off x="2073401" y="3503002"/>
              <a:ext cx="1683000" cy="943800"/>
            </a:xfrm>
            <a:prstGeom prst="rect">
              <a:avLst/>
            </a:prstGeom>
            <a:noFill/>
            <a:ln>
              <a:noFill/>
            </a:ln>
          </p:spPr>
          <p:txBody>
            <a:bodyPr spcFirstLastPara="1" wrap="square" lIns="121900" tIns="121900" rIns="121900" bIns="121900" anchor="t" anchorCtr="0">
              <a:noAutofit/>
            </a:bodyPr>
            <a:lstStyle/>
            <a:p>
              <a:r>
                <a:rPr lang="en" sz="1067" b="1">
                  <a:latin typeface="Roboto"/>
                  <a:ea typeface="Roboto"/>
                  <a:cs typeface="Roboto"/>
                  <a:sym typeface="Roboto"/>
                </a:rPr>
                <a:t>PR5A2</a:t>
              </a:r>
              <a:endParaRPr sz="1067" b="1">
                <a:latin typeface="Roboto"/>
                <a:ea typeface="Roboto"/>
                <a:cs typeface="Roboto"/>
                <a:sym typeface="Roboto"/>
              </a:endParaRPr>
            </a:p>
            <a:p>
              <a:pPr algn="ctr"/>
              <a:r>
                <a:rPr lang="en" sz="1067" b="1">
                  <a:solidFill>
                    <a:srgbClr val="FF0000"/>
                  </a:solidFill>
                  <a:latin typeface="Roboto"/>
                  <a:ea typeface="Roboto"/>
                  <a:cs typeface="Roboto"/>
                  <a:sym typeface="Roboto"/>
                </a:rPr>
                <a:t>CURRENT ANALYSIS OF PRACTICES AT PARTICIPATING BALTIC HEIs</a:t>
              </a:r>
              <a:endParaRPr sz="1067" b="1">
                <a:solidFill>
                  <a:srgbClr val="FF0000"/>
                </a:solidFill>
                <a:latin typeface="Roboto"/>
                <a:ea typeface="Roboto"/>
                <a:cs typeface="Roboto"/>
                <a:sym typeface="Roboto"/>
              </a:endParaRPr>
            </a:p>
            <a:p>
              <a:pPr algn="ctr"/>
              <a:r>
                <a:rPr lang="en" sz="1067">
                  <a:solidFill>
                    <a:srgbClr val="0000FF"/>
                  </a:solidFill>
                  <a:latin typeface="Roboto"/>
                  <a:ea typeface="Roboto"/>
                  <a:cs typeface="Roboto"/>
                  <a:sym typeface="Roboto"/>
                </a:rPr>
                <a:t>Milestone 27</a:t>
              </a:r>
              <a:br>
                <a:rPr lang="en" sz="1067">
                  <a:solidFill>
                    <a:srgbClr val="0000FF"/>
                  </a:solidFill>
                  <a:latin typeface="Roboto"/>
                  <a:ea typeface="Roboto"/>
                  <a:cs typeface="Roboto"/>
                  <a:sym typeface="Roboto"/>
                </a:rPr>
              </a:br>
              <a:r>
                <a:rPr lang="en" sz="1067">
                  <a:solidFill>
                    <a:srgbClr val="0000FF"/>
                  </a:solidFill>
                  <a:latin typeface="Roboto"/>
                  <a:ea typeface="Roboto"/>
                  <a:cs typeface="Roboto"/>
                  <a:sym typeface="Roboto"/>
                </a:rPr>
                <a:t>(10 workshops)</a:t>
              </a:r>
              <a:endParaRPr sz="1067" b="1">
                <a:solidFill>
                  <a:srgbClr val="FF0000"/>
                </a:solidFill>
                <a:latin typeface="Roboto"/>
                <a:ea typeface="Roboto"/>
                <a:cs typeface="Roboto"/>
                <a:sym typeface="Roboto"/>
              </a:endParaRPr>
            </a:p>
          </p:txBody>
        </p:sp>
        <p:grpSp>
          <p:nvGrpSpPr>
            <p:cNvPr id="87" name="Google Shape;87;p15"/>
            <p:cNvGrpSpPr/>
            <p:nvPr/>
          </p:nvGrpSpPr>
          <p:grpSpPr>
            <a:xfrm rot="10800000">
              <a:off x="2149293" y="3079467"/>
              <a:ext cx="92400" cy="411825"/>
              <a:chOff x="2072481" y="2563700"/>
              <a:chExt cx="92400" cy="411825"/>
            </a:xfrm>
          </p:grpSpPr>
          <p:cxnSp>
            <p:nvCxnSpPr>
              <p:cNvPr id="88" name="Google Shape;88;p15"/>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89" name="Google Shape;89;p15"/>
              <p:cNvSpPr/>
              <p:nvPr/>
            </p:nvSpPr>
            <p:spPr>
              <a:xfrm>
                <a:off x="2072481"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867"/>
              </a:p>
            </p:txBody>
          </p:sp>
        </p:grpSp>
      </p:grpSp>
      <p:grpSp>
        <p:nvGrpSpPr>
          <p:cNvPr id="90" name="Google Shape;90;p15"/>
          <p:cNvGrpSpPr/>
          <p:nvPr/>
        </p:nvGrpSpPr>
        <p:grpSpPr>
          <a:xfrm>
            <a:off x="4205633" y="2470467"/>
            <a:ext cx="2553967" cy="2313533"/>
            <a:chOff x="3154224" y="1852850"/>
            <a:chExt cx="1915475" cy="1735150"/>
          </a:xfrm>
        </p:grpSpPr>
        <p:sp>
          <p:nvSpPr>
            <p:cNvPr id="91" name="Google Shape;91;p15"/>
            <p:cNvSpPr/>
            <p:nvPr/>
          </p:nvSpPr>
          <p:spPr>
            <a:xfrm>
              <a:off x="3485717" y="3079475"/>
              <a:ext cx="1294800" cy="133500"/>
            </a:xfrm>
            <a:prstGeom prst="rect">
              <a:avLst/>
            </a:prstGeom>
            <a:solidFill>
              <a:srgbClr val="307BF3"/>
            </a:solidFill>
            <a:ln>
              <a:noFill/>
            </a:ln>
          </p:spPr>
          <p:txBody>
            <a:bodyPr spcFirstLastPara="1" wrap="square" lIns="121900" tIns="121900" rIns="121900" bIns="121900" anchor="ctr" anchorCtr="0">
              <a:noAutofit/>
            </a:bodyPr>
            <a:lstStyle/>
            <a:p>
              <a:endParaRPr sz="1867"/>
            </a:p>
          </p:txBody>
        </p:sp>
        <p:sp>
          <p:nvSpPr>
            <p:cNvPr id="92" name="Google Shape;92;p15"/>
            <p:cNvSpPr txBox="1"/>
            <p:nvPr/>
          </p:nvSpPr>
          <p:spPr>
            <a:xfrm>
              <a:off x="3154224" y="3216600"/>
              <a:ext cx="7596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333" b="1">
                  <a:latin typeface="Roboto"/>
                  <a:ea typeface="Roboto"/>
                  <a:cs typeface="Roboto"/>
                  <a:sym typeface="Roboto"/>
                </a:rPr>
                <a:t>2024.01-2024.03</a:t>
              </a:r>
              <a:endParaRPr sz="1333" b="1">
                <a:latin typeface="Roboto"/>
                <a:ea typeface="Roboto"/>
                <a:cs typeface="Roboto"/>
                <a:sym typeface="Roboto"/>
              </a:endParaRPr>
            </a:p>
          </p:txBody>
        </p:sp>
        <p:sp>
          <p:nvSpPr>
            <p:cNvPr id="93" name="Google Shape;93;p15"/>
            <p:cNvSpPr txBox="1"/>
            <p:nvPr/>
          </p:nvSpPr>
          <p:spPr>
            <a:xfrm>
              <a:off x="3194099" y="1852850"/>
              <a:ext cx="1875600" cy="943800"/>
            </a:xfrm>
            <a:prstGeom prst="rect">
              <a:avLst/>
            </a:prstGeom>
            <a:noFill/>
            <a:ln>
              <a:noFill/>
            </a:ln>
          </p:spPr>
          <p:txBody>
            <a:bodyPr spcFirstLastPara="1" wrap="square" lIns="121900" tIns="121900" rIns="121900" bIns="121900" anchor="t" anchorCtr="0">
              <a:noAutofit/>
            </a:bodyPr>
            <a:lstStyle/>
            <a:p>
              <a:r>
                <a:rPr lang="en" sz="1067" b="1">
                  <a:solidFill>
                    <a:schemeClr val="dk1"/>
                  </a:solidFill>
                  <a:latin typeface="Roboto"/>
                  <a:ea typeface="Roboto"/>
                  <a:cs typeface="Roboto"/>
                  <a:sym typeface="Roboto"/>
                </a:rPr>
                <a:t>PR5A3</a:t>
              </a:r>
              <a:endParaRPr sz="1067" b="1">
                <a:latin typeface="Roboto"/>
                <a:ea typeface="Roboto"/>
                <a:cs typeface="Roboto"/>
                <a:sym typeface="Roboto"/>
              </a:endParaRPr>
            </a:p>
            <a:p>
              <a:pPr algn="ctr"/>
              <a:r>
                <a:rPr lang="en" sz="1067" b="1">
                  <a:solidFill>
                    <a:srgbClr val="FF0000"/>
                  </a:solidFill>
                  <a:latin typeface="Roboto"/>
                  <a:ea typeface="Roboto"/>
                  <a:cs typeface="Roboto"/>
                  <a:sym typeface="Roboto"/>
                </a:rPr>
                <a:t>CONSULTANCY AND SERVICE DEVELOPMENT WORKSHOPS W.UNIs ( IMPLEMENTATION OF TAILORED MADE BESPOCs)</a:t>
              </a:r>
              <a:endParaRPr sz="1067" b="1">
                <a:solidFill>
                  <a:srgbClr val="FF0000"/>
                </a:solidFill>
                <a:latin typeface="Roboto"/>
                <a:ea typeface="Roboto"/>
                <a:cs typeface="Roboto"/>
                <a:sym typeface="Roboto"/>
              </a:endParaRPr>
            </a:p>
            <a:p>
              <a:pPr algn="ctr"/>
              <a:r>
                <a:rPr lang="en" sz="1067">
                  <a:solidFill>
                    <a:srgbClr val="0000FF"/>
                  </a:solidFill>
                  <a:latin typeface="Roboto"/>
                  <a:ea typeface="Roboto"/>
                  <a:cs typeface="Roboto"/>
                  <a:sym typeface="Roboto"/>
                </a:rPr>
                <a:t>Milestone 28</a:t>
              </a:r>
              <a:br>
                <a:rPr lang="en" sz="1067">
                  <a:solidFill>
                    <a:srgbClr val="0000FF"/>
                  </a:solidFill>
                  <a:latin typeface="Roboto"/>
                  <a:ea typeface="Roboto"/>
                  <a:cs typeface="Roboto"/>
                  <a:sym typeface="Roboto"/>
                </a:rPr>
              </a:br>
              <a:r>
                <a:rPr lang="en" sz="1067">
                  <a:solidFill>
                    <a:srgbClr val="0000FF"/>
                  </a:solidFill>
                  <a:latin typeface="Roboto"/>
                  <a:ea typeface="Roboto"/>
                  <a:cs typeface="Roboto"/>
                  <a:sym typeface="Roboto"/>
                </a:rPr>
                <a:t>(2 x5 x 20h Consultation)</a:t>
              </a:r>
              <a:endParaRPr sz="1067" b="1">
                <a:solidFill>
                  <a:srgbClr val="FF0000"/>
                </a:solidFill>
                <a:latin typeface="Roboto"/>
                <a:ea typeface="Roboto"/>
                <a:cs typeface="Roboto"/>
                <a:sym typeface="Roboto"/>
              </a:endParaRPr>
            </a:p>
          </p:txBody>
        </p:sp>
        <p:grpSp>
          <p:nvGrpSpPr>
            <p:cNvPr id="94" name="Google Shape;94;p15"/>
            <p:cNvGrpSpPr/>
            <p:nvPr/>
          </p:nvGrpSpPr>
          <p:grpSpPr>
            <a:xfrm>
              <a:off x="3435870" y="2800065"/>
              <a:ext cx="92400" cy="411825"/>
              <a:chOff x="845575" y="2563700"/>
              <a:chExt cx="92400" cy="411825"/>
            </a:xfrm>
          </p:grpSpPr>
          <p:sp>
            <p:nvSpPr>
              <p:cNvPr id="95" name="Google Shape;95;p15"/>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867"/>
              </a:p>
            </p:txBody>
          </p:sp>
          <p:cxnSp>
            <p:nvCxnSpPr>
              <p:cNvPr id="96" name="Google Shape;96;p1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97" name="Google Shape;97;p15"/>
          <p:cNvGrpSpPr/>
          <p:nvPr/>
        </p:nvGrpSpPr>
        <p:grpSpPr>
          <a:xfrm>
            <a:off x="5884250" y="3603461"/>
            <a:ext cx="2580013" cy="2325608"/>
            <a:chOff x="4413187" y="2702596"/>
            <a:chExt cx="1935010" cy="1744206"/>
          </a:xfrm>
        </p:grpSpPr>
        <p:sp>
          <p:nvSpPr>
            <p:cNvPr id="98" name="Google Shape;98;p15"/>
            <p:cNvSpPr/>
            <p:nvPr/>
          </p:nvSpPr>
          <p:spPr>
            <a:xfrm>
              <a:off x="4780421" y="3079475"/>
              <a:ext cx="1294800" cy="133500"/>
            </a:xfrm>
            <a:prstGeom prst="rect">
              <a:avLst/>
            </a:prstGeom>
            <a:solidFill>
              <a:srgbClr val="0944A1"/>
            </a:solidFill>
            <a:ln>
              <a:noFill/>
            </a:ln>
          </p:spPr>
          <p:txBody>
            <a:bodyPr spcFirstLastPara="1" wrap="square" lIns="121900" tIns="121900" rIns="121900" bIns="121900" anchor="ctr" anchorCtr="0">
              <a:noAutofit/>
            </a:bodyPr>
            <a:lstStyle/>
            <a:p>
              <a:endParaRPr sz="1867"/>
            </a:p>
          </p:txBody>
        </p:sp>
        <p:grpSp>
          <p:nvGrpSpPr>
            <p:cNvPr id="99" name="Google Shape;99;p15"/>
            <p:cNvGrpSpPr/>
            <p:nvPr/>
          </p:nvGrpSpPr>
          <p:grpSpPr>
            <a:xfrm rot="10800000">
              <a:off x="4737413" y="3079467"/>
              <a:ext cx="92400" cy="411825"/>
              <a:chOff x="2070100" y="2563700"/>
              <a:chExt cx="92400" cy="411825"/>
            </a:xfrm>
          </p:grpSpPr>
          <p:cxnSp>
            <p:nvCxnSpPr>
              <p:cNvPr id="100" name="Google Shape;100;p15"/>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01" name="Google Shape;101;p15"/>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867"/>
              </a:p>
            </p:txBody>
          </p:sp>
        </p:grpSp>
        <p:sp>
          <p:nvSpPr>
            <p:cNvPr id="102" name="Google Shape;102;p15"/>
            <p:cNvSpPr txBox="1"/>
            <p:nvPr/>
          </p:nvSpPr>
          <p:spPr>
            <a:xfrm>
              <a:off x="4413187" y="2702596"/>
              <a:ext cx="7458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333" b="1">
                  <a:latin typeface="Roboto"/>
                  <a:ea typeface="Roboto"/>
                  <a:cs typeface="Roboto"/>
                  <a:sym typeface="Roboto"/>
                </a:rPr>
                <a:t>2024.02-2024.03</a:t>
              </a:r>
              <a:endParaRPr sz="1333" b="1">
                <a:latin typeface="Roboto"/>
                <a:ea typeface="Roboto"/>
                <a:cs typeface="Roboto"/>
                <a:sym typeface="Roboto"/>
              </a:endParaRPr>
            </a:p>
          </p:txBody>
        </p:sp>
        <p:sp>
          <p:nvSpPr>
            <p:cNvPr id="103" name="Google Shape;103;p15"/>
            <p:cNvSpPr txBox="1"/>
            <p:nvPr/>
          </p:nvSpPr>
          <p:spPr>
            <a:xfrm>
              <a:off x="4665197" y="3503002"/>
              <a:ext cx="1683000" cy="943800"/>
            </a:xfrm>
            <a:prstGeom prst="rect">
              <a:avLst/>
            </a:prstGeom>
            <a:noFill/>
            <a:ln>
              <a:noFill/>
            </a:ln>
          </p:spPr>
          <p:txBody>
            <a:bodyPr spcFirstLastPara="1" wrap="square" lIns="121900" tIns="121900" rIns="121900" bIns="121900" anchor="t" anchorCtr="0">
              <a:noAutofit/>
            </a:bodyPr>
            <a:lstStyle/>
            <a:p>
              <a:r>
                <a:rPr lang="en" sz="1067" b="1">
                  <a:latin typeface="Roboto"/>
                  <a:ea typeface="Roboto"/>
                  <a:cs typeface="Roboto"/>
                  <a:sym typeface="Roboto"/>
                </a:rPr>
                <a:t>PR5A4</a:t>
              </a:r>
              <a:endParaRPr sz="1067" b="1">
                <a:latin typeface="Roboto"/>
                <a:ea typeface="Roboto"/>
                <a:cs typeface="Roboto"/>
                <a:sym typeface="Roboto"/>
              </a:endParaRPr>
            </a:p>
            <a:p>
              <a:pPr algn="ctr"/>
              <a:r>
                <a:rPr lang="en" sz="1067" b="1">
                  <a:solidFill>
                    <a:srgbClr val="FF0000"/>
                  </a:solidFill>
                  <a:latin typeface="Roboto"/>
                  <a:ea typeface="Roboto"/>
                  <a:cs typeface="Roboto"/>
                  <a:sym typeface="Roboto"/>
                </a:rPr>
                <a:t>INSTITUTIONAL CHANGE: REPORT ON ACHIEVEMENTS IN THE FIVE PARTICIPATING INSTITUTIONS</a:t>
              </a:r>
              <a:endParaRPr sz="1067" b="1">
                <a:solidFill>
                  <a:srgbClr val="FF0000"/>
                </a:solidFill>
                <a:latin typeface="Roboto"/>
                <a:ea typeface="Roboto"/>
                <a:cs typeface="Roboto"/>
                <a:sym typeface="Roboto"/>
              </a:endParaRPr>
            </a:p>
            <a:p>
              <a:pPr algn="ctr"/>
              <a:r>
                <a:rPr lang="en" sz="1067">
                  <a:solidFill>
                    <a:srgbClr val="0000FF"/>
                  </a:solidFill>
                  <a:latin typeface="Roboto"/>
                  <a:ea typeface="Roboto"/>
                  <a:cs typeface="Roboto"/>
                  <a:sym typeface="Roboto"/>
                </a:rPr>
                <a:t>Milestone 29</a:t>
              </a:r>
              <a:br>
                <a:rPr lang="en" sz="1067">
                  <a:solidFill>
                    <a:srgbClr val="0000FF"/>
                  </a:solidFill>
                  <a:latin typeface="Roboto"/>
                  <a:ea typeface="Roboto"/>
                  <a:cs typeface="Roboto"/>
                  <a:sym typeface="Roboto"/>
                </a:rPr>
              </a:br>
              <a:r>
                <a:rPr lang="en" sz="1067">
                  <a:solidFill>
                    <a:srgbClr val="0000FF"/>
                  </a:solidFill>
                  <a:latin typeface="Roboto"/>
                  <a:ea typeface="Roboto"/>
                  <a:cs typeface="Roboto"/>
                  <a:sym typeface="Roboto"/>
                </a:rPr>
                <a:t>(report 20p)</a:t>
              </a:r>
              <a:endParaRPr sz="1067" b="1">
                <a:solidFill>
                  <a:srgbClr val="FF0000"/>
                </a:solidFill>
                <a:latin typeface="Roboto"/>
                <a:ea typeface="Roboto"/>
                <a:cs typeface="Roboto"/>
                <a:sym typeface="Roboto"/>
              </a:endParaRPr>
            </a:p>
          </p:txBody>
        </p:sp>
      </p:grpSp>
      <p:grpSp>
        <p:nvGrpSpPr>
          <p:cNvPr id="104" name="Google Shape;104;p15"/>
          <p:cNvGrpSpPr/>
          <p:nvPr/>
        </p:nvGrpSpPr>
        <p:grpSpPr>
          <a:xfrm>
            <a:off x="7610343" y="2470467"/>
            <a:ext cx="2605031" cy="2313533"/>
            <a:chOff x="5707757" y="1852850"/>
            <a:chExt cx="1953773" cy="1735150"/>
          </a:xfrm>
        </p:grpSpPr>
        <p:sp>
          <p:nvSpPr>
            <p:cNvPr id="105" name="Google Shape;105;p15"/>
            <p:cNvSpPr/>
            <p:nvPr/>
          </p:nvSpPr>
          <p:spPr>
            <a:xfrm>
              <a:off x="6075125" y="3079475"/>
              <a:ext cx="1294800" cy="133500"/>
            </a:xfrm>
            <a:prstGeom prst="rect">
              <a:avLst/>
            </a:prstGeom>
            <a:solidFill>
              <a:srgbClr val="307BF3"/>
            </a:solidFill>
            <a:ln>
              <a:noFill/>
            </a:ln>
          </p:spPr>
          <p:txBody>
            <a:bodyPr spcFirstLastPara="1" wrap="square" lIns="121900" tIns="121900" rIns="121900" bIns="121900" anchor="ctr" anchorCtr="0">
              <a:noAutofit/>
            </a:bodyPr>
            <a:lstStyle/>
            <a:p>
              <a:endParaRPr sz="1867"/>
            </a:p>
          </p:txBody>
        </p:sp>
        <p:grpSp>
          <p:nvGrpSpPr>
            <p:cNvPr id="106" name="Google Shape;106;p15"/>
            <p:cNvGrpSpPr/>
            <p:nvPr/>
          </p:nvGrpSpPr>
          <p:grpSpPr>
            <a:xfrm>
              <a:off x="6031394" y="2800065"/>
              <a:ext cx="92400" cy="411825"/>
              <a:chOff x="845575" y="2563700"/>
              <a:chExt cx="92400" cy="411825"/>
            </a:xfrm>
          </p:grpSpPr>
          <p:cxnSp>
            <p:nvCxnSpPr>
              <p:cNvPr id="107" name="Google Shape;107;p1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08" name="Google Shape;108;p15"/>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867"/>
              </a:p>
            </p:txBody>
          </p:sp>
        </p:grpSp>
        <p:sp>
          <p:nvSpPr>
            <p:cNvPr id="109" name="Google Shape;109;p15"/>
            <p:cNvSpPr txBox="1"/>
            <p:nvPr/>
          </p:nvSpPr>
          <p:spPr>
            <a:xfrm>
              <a:off x="5707757" y="3216600"/>
              <a:ext cx="7458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333" b="1">
                  <a:latin typeface="Roboto"/>
                  <a:ea typeface="Roboto"/>
                  <a:cs typeface="Roboto"/>
                  <a:sym typeface="Roboto"/>
                </a:rPr>
                <a:t>2024.05</a:t>
              </a:r>
            </a:p>
          </p:txBody>
        </p:sp>
        <p:sp>
          <p:nvSpPr>
            <p:cNvPr id="110" name="Google Shape;110;p15"/>
            <p:cNvSpPr txBox="1"/>
            <p:nvPr/>
          </p:nvSpPr>
          <p:spPr>
            <a:xfrm>
              <a:off x="5978530" y="1852850"/>
              <a:ext cx="1683000" cy="943800"/>
            </a:xfrm>
            <a:prstGeom prst="rect">
              <a:avLst/>
            </a:prstGeom>
            <a:noFill/>
            <a:ln>
              <a:noFill/>
            </a:ln>
          </p:spPr>
          <p:txBody>
            <a:bodyPr spcFirstLastPara="1" wrap="square" lIns="121900" tIns="121900" rIns="121900" bIns="121900" anchor="t" anchorCtr="0">
              <a:noAutofit/>
            </a:bodyPr>
            <a:lstStyle/>
            <a:p>
              <a:r>
                <a:rPr lang="en" sz="1067" b="1">
                  <a:latin typeface="Roboto"/>
                  <a:ea typeface="Roboto"/>
                  <a:cs typeface="Roboto"/>
                  <a:sym typeface="Roboto"/>
                </a:rPr>
                <a:t>PR5A5</a:t>
              </a:r>
              <a:endParaRPr sz="1067" b="1">
                <a:latin typeface="Roboto"/>
                <a:ea typeface="Roboto"/>
                <a:cs typeface="Roboto"/>
                <a:sym typeface="Roboto"/>
              </a:endParaRPr>
            </a:p>
            <a:p>
              <a:pPr algn="ctr"/>
              <a:r>
                <a:rPr lang="en" sz="1067" b="1">
                  <a:solidFill>
                    <a:srgbClr val="FF0000"/>
                  </a:solidFill>
                  <a:latin typeface="Roboto"/>
                  <a:ea typeface="Roboto"/>
                  <a:cs typeface="Roboto"/>
                  <a:sym typeface="Roboto"/>
                </a:rPr>
                <a:t>FORWARD-LOOKING PAPER “PUBLIC-SCHOLARLY ENGAGEMENT IN BALTIC HEIs”</a:t>
              </a:r>
              <a:endParaRPr sz="1067" b="1">
                <a:solidFill>
                  <a:srgbClr val="FF0000"/>
                </a:solidFill>
                <a:latin typeface="Roboto"/>
                <a:ea typeface="Roboto"/>
                <a:cs typeface="Roboto"/>
                <a:sym typeface="Roboto"/>
              </a:endParaRPr>
            </a:p>
            <a:p>
              <a:pPr algn="ctr"/>
              <a:r>
                <a:rPr lang="en" sz="1067">
                  <a:solidFill>
                    <a:srgbClr val="0000FF"/>
                  </a:solidFill>
                  <a:latin typeface="Roboto"/>
                  <a:ea typeface="Roboto"/>
                  <a:cs typeface="Roboto"/>
                  <a:sym typeface="Roboto"/>
                </a:rPr>
                <a:t>Milestone 30</a:t>
              </a:r>
              <a:br>
                <a:rPr lang="en" sz="1067">
                  <a:solidFill>
                    <a:srgbClr val="0000FF"/>
                  </a:solidFill>
                  <a:latin typeface="Roboto"/>
                  <a:ea typeface="Roboto"/>
                  <a:cs typeface="Roboto"/>
                  <a:sym typeface="Roboto"/>
                </a:rPr>
              </a:br>
              <a:r>
                <a:rPr lang="en" sz="1067">
                  <a:solidFill>
                    <a:srgbClr val="0000FF"/>
                  </a:solidFill>
                  <a:latin typeface="Roboto"/>
                  <a:ea typeface="Roboto"/>
                  <a:cs typeface="Roboto"/>
                  <a:sym typeface="Roboto"/>
                </a:rPr>
                <a:t>(paper 10p)</a:t>
              </a:r>
              <a:endParaRPr sz="1067" b="1">
                <a:solidFill>
                  <a:srgbClr val="FF0000"/>
                </a:solidFill>
                <a:latin typeface="Roboto"/>
                <a:ea typeface="Roboto"/>
                <a:cs typeface="Roboto"/>
                <a:sym typeface="Roboto"/>
              </a:endParaRPr>
            </a:p>
          </p:txBody>
        </p:sp>
      </p:grpSp>
      <p:grpSp>
        <p:nvGrpSpPr>
          <p:cNvPr id="111" name="Google Shape;111;p15"/>
          <p:cNvGrpSpPr/>
          <p:nvPr/>
        </p:nvGrpSpPr>
        <p:grpSpPr>
          <a:xfrm>
            <a:off x="9338662" y="3603461"/>
            <a:ext cx="2856588" cy="2325608"/>
            <a:chOff x="7003996" y="2702596"/>
            <a:chExt cx="2142441" cy="1744206"/>
          </a:xfrm>
        </p:grpSpPr>
        <p:sp>
          <p:nvSpPr>
            <p:cNvPr id="112" name="Google Shape;112;p15"/>
            <p:cNvSpPr/>
            <p:nvPr/>
          </p:nvSpPr>
          <p:spPr>
            <a:xfrm>
              <a:off x="7369837" y="3079475"/>
              <a:ext cx="1776600" cy="133500"/>
            </a:xfrm>
            <a:prstGeom prst="rect">
              <a:avLst/>
            </a:prstGeom>
            <a:solidFill>
              <a:srgbClr val="0944A1"/>
            </a:solidFill>
            <a:ln>
              <a:noFill/>
            </a:ln>
          </p:spPr>
          <p:txBody>
            <a:bodyPr spcFirstLastPara="1" wrap="square" lIns="121900" tIns="121900" rIns="121900" bIns="121900" anchor="ctr" anchorCtr="0">
              <a:noAutofit/>
            </a:bodyPr>
            <a:lstStyle/>
            <a:p>
              <a:endParaRPr sz="1867"/>
            </a:p>
          </p:txBody>
        </p:sp>
        <p:grpSp>
          <p:nvGrpSpPr>
            <p:cNvPr id="113" name="Google Shape;113;p15"/>
            <p:cNvGrpSpPr/>
            <p:nvPr/>
          </p:nvGrpSpPr>
          <p:grpSpPr>
            <a:xfrm rot="10800000">
              <a:off x="7328221" y="3079467"/>
              <a:ext cx="92400" cy="411825"/>
              <a:chOff x="2070100" y="2563700"/>
              <a:chExt cx="92400" cy="411825"/>
            </a:xfrm>
          </p:grpSpPr>
          <p:cxnSp>
            <p:nvCxnSpPr>
              <p:cNvPr id="114" name="Google Shape;114;p15"/>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15" name="Google Shape;115;p15"/>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1867"/>
              </a:p>
            </p:txBody>
          </p:sp>
        </p:grpSp>
        <p:sp>
          <p:nvSpPr>
            <p:cNvPr id="116" name="Google Shape;116;p15"/>
            <p:cNvSpPr txBox="1"/>
            <p:nvPr/>
          </p:nvSpPr>
          <p:spPr>
            <a:xfrm>
              <a:off x="7003996" y="2702596"/>
              <a:ext cx="745800" cy="371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333" b="1">
                  <a:latin typeface="Roboto"/>
                  <a:ea typeface="Roboto"/>
                  <a:cs typeface="Roboto"/>
                  <a:sym typeface="Roboto"/>
                </a:rPr>
                <a:t>2024.05</a:t>
              </a:r>
              <a:endParaRPr sz="1333" b="1">
                <a:latin typeface="Roboto"/>
                <a:ea typeface="Roboto"/>
                <a:cs typeface="Roboto"/>
                <a:sym typeface="Roboto"/>
              </a:endParaRPr>
            </a:p>
          </p:txBody>
        </p:sp>
        <p:sp>
          <p:nvSpPr>
            <p:cNvPr id="117" name="Google Shape;117;p15"/>
            <p:cNvSpPr txBox="1"/>
            <p:nvPr/>
          </p:nvSpPr>
          <p:spPr>
            <a:xfrm>
              <a:off x="7256967" y="3503002"/>
              <a:ext cx="1683000" cy="943800"/>
            </a:xfrm>
            <a:prstGeom prst="rect">
              <a:avLst/>
            </a:prstGeom>
            <a:noFill/>
            <a:ln>
              <a:noFill/>
            </a:ln>
          </p:spPr>
          <p:txBody>
            <a:bodyPr spcFirstLastPara="1" wrap="square" lIns="121900" tIns="121900" rIns="121900" bIns="121900" anchor="t" anchorCtr="0">
              <a:noAutofit/>
            </a:bodyPr>
            <a:lstStyle/>
            <a:p>
              <a:r>
                <a:rPr lang="en" sz="1067" b="1">
                  <a:latin typeface="Roboto"/>
                  <a:ea typeface="Roboto"/>
                  <a:cs typeface="Roboto"/>
                  <a:sym typeface="Roboto"/>
                </a:rPr>
                <a:t>PR5A6</a:t>
              </a:r>
              <a:endParaRPr sz="1067" b="1">
                <a:latin typeface="Roboto"/>
                <a:ea typeface="Roboto"/>
                <a:cs typeface="Roboto"/>
                <a:sym typeface="Roboto"/>
              </a:endParaRPr>
            </a:p>
            <a:p>
              <a:pPr algn="ctr"/>
              <a:r>
                <a:rPr lang="en" sz="1067" b="1">
                  <a:solidFill>
                    <a:srgbClr val="FF0000"/>
                  </a:solidFill>
                  <a:latin typeface="Roboto"/>
                  <a:ea typeface="Roboto"/>
                  <a:cs typeface="Roboto"/>
                  <a:sym typeface="Roboto"/>
                </a:rPr>
                <a:t>TRANSFERABILITY THROUGH INSTITUTIONAL AND POLICY CHANGE: FOCUS IN ESTONIA</a:t>
              </a:r>
              <a:endParaRPr sz="1067" b="1">
                <a:solidFill>
                  <a:srgbClr val="FF0000"/>
                </a:solidFill>
                <a:latin typeface="Roboto"/>
                <a:ea typeface="Roboto"/>
                <a:cs typeface="Roboto"/>
                <a:sym typeface="Roboto"/>
              </a:endParaRPr>
            </a:p>
            <a:p>
              <a:pPr algn="ctr"/>
              <a:r>
                <a:rPr lang="en" sz="1067">
                  <a:solidFill>
                    <a:srgbClr val="0000FF"/>
                  </a:solidFill>
                  <a:latin typeface="Roboto"/>
                  <a:ea typeface="Roboto"/>
                  <a:cs typeface="Roboto"/>
                  <a:sym typeface="Roboto"/>
                </a:rPr>
                <a:t>Milestone 31</a:t>
              </a:r>
              <a:br>
                <a:rPr lang="en" sz="1067">
                  <a:solidFill>
                    <a:srgbClr val="0000FF"/>
                  </a:solidFill>
                  <a:latin typeface="Roboto"/>
                  <a:ea typeface="Roboto"/>
                  <a:cs typeface="Roboto"/>
                  <a:sym typeface="Roboto"/>
                </a:rPr>
              </a:br>
              <a:r>
                <a:rPr lang="en" sz="1067">
                  <a:solidFill>
                    <a:srgbClr val="0000FF"/>
                  </a:solidFill>
                  <a:latin typeface="Roboto"/>
                  <a:ea typeface="Roboto"/>
                  <a:cs typeface="Roboto"/>
                  <a:sym typeface="Roboto"/>
                </a:rPr>
                <a:t>(paper)</a:t>
              </a:r>
              <a:endParaRPr sz="1067" b="1">
                <a:solidFill>
                  <a:srgbClr val="FF0000"/>
                </a:solidFill>
                <a:latin typeface="Roboto"/>
                <a:ea typeface="Roboto"/>
                <a:cs typeface="Roboto"/>
                <a:sym typeface="Roboto"/>
              </a:endParaRPr>
            </a:p>
          </p:txBody>
        </p:sp>
      </p:grpSp>
      <p:grpSp>
        <p:nvGrpSpPr>
          <p:cNvPr id="118" name="Google Shape;118;p15"/>
          <p:cNvGrpSpPr/>
          <p:nvPr/>
        </p:nvGrpSpPr>
        <p:grpSpPr>
          <a:xfrm>
            <a:off x="10041514" y="1291680"/>
            <a:ext cx="2124049" cy="2124049"/>
            <a:chOff x="2902488" y="902232"/>
            <a:chExt cx="3339000" cy="3339000"/>
          </a:xfrm>
        </p:grpSpPr>
        <p:sp>
          <p:nvSpPr>
            <p:cNvPr id="119" name="Google Shape;119;p15"/>
            <p:cNvSpPr/>
            <p:nvPr/>
          </p:nvSpPr>
          <p:spPr>
            <a:xfrm rot="-5400000">
              <a:off x="2902488" y="902232"/>
              <a:ext cx="3339000" cy="3339000"/>
            </a:xfrm>
            <a:prstGeom prst="ellipse">
              <a:avLst/>
            </a:prstGeom>
            <a:noFill/>
            <a:ln w="19050" cap="flat" cmpd="sng">
              <a:solidFill>
                <a:srgbClr val="B61249"/>
              </a:solidFill>
              <a:prstDash val="dash"/>
              <a:round/>
              <a:headEnd type="none" w="sm" len="sm"/>
              <a:tailEnd type="none" w="sm" len="sm"/>
            </a:ln>
          </p:spPr>
          <p:txBody>
            <a:bodyPr spcFirstLastPara="1" wrap="square" lIns="121900" tIns="121900" rIns="121900" bIns="121900" anchor="ctr" anchorCtr="0">
              <a:noAutofit/>
            </a:bodyPr>
            <a:lstStyle/>
            <a:p>
              <a:endParaRPr sz="1867"/>
            </a:p>
          </p:txBody>
        </p:sp>
        <p:sp>
          <p:nvSpPr>
            <p:cNvPr id="120" name="Google Shape;120;p15"/>
            <p:cNvSpPr/>
            <p:nvPr/>
          </p:nvSpPr>
          <p:spPr>
            <a:xfrm>
              <a:off x="3123875" y="1123625"/>
              <a:ext cx="2896500" cy="2896200"/>
            </a:xfrm>
            <a:prstGeom prst="pie">
              <a:avLst>
                <a:gd name="adj1" fmla="val 2689583"/>
                <a:gd name="adj2" fmla="val 13510993"/>
              </a:avLst>
            </a:prstGeom>
            <a:solidFill>
              <a:srgbClr val="F48FB0"/>
            </a:solidFill>
            <a:ln>
              <a:noFill/>
            </a:ln>
          </p:spPr>
          <p:txBody>
            <a:bodyPr spcFirstLastPara="1" wrap="square" lIns="121900" tIns="121900" rIns="121900" bIns="121900" anchor="ctr" anchorCtr="0">
              <a:noAutofit/>
            </a:bodyPr>
            <a:lstStyle/>
            <a:p>
              <a:endParaRPr sz="1867"/>
            </a:p>
          </p:txBody>
        </p:sp>
      </p:grpSp>
      <p:grpSp>
        <p:nvGrpSpPr>
          <p:cNvPr id="121" name="Google Shape;121;p15"/>
          <p:cNvGrpSpPr/>
          <p:nvPr/>
        </p:nvGrpSpPr>
        <p:grpSpPr>
          <a:xfrm>
            <a:off x="10525961" y="1776127"/>
            <a:ext cx="1155155" cy="1155155"/>
            <a:chOff x="3664038" y="1663782"/>
            <a:chExt cx="1815900" cy="1815900"/>
          </a:xfrm>
        </p:grpSpPr>
        <p:sp>
          <p:nvSpPr>
            <p:cNvPr id="122" name="Google Shape;122;p15"/>
            <p:cNvSpPr/>
            <p:nvPr/>
          </p:nvSpPr>
          <p:spPr>
            <a:xfrm>
              <a:off x="3664038" y="1663782"/>
              <a:ext cx="1815900" cy="1815900"/>
            </a:xfrm>
            <a:prstGeom prst="ellipse">
              <a:avLst/>
            </a:prstGeom>
            <a:solidFill>
              <a:srgbClr val="AC1145"/>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endParaRPr sz="1867"/>
            </a:p>
          </p:txBody>
        </p:sp>
        <p:sp>
          <p:nvSpPr>
            <p:cNvPr id="123" name="Google Shape;123;p15"/>
            <p:cNvSpPr txBox="1"/>
            <p:nvPr/>
          </p:nvSpPr>
          <p:spPr>
            <a:xfrm>
              <a:off x="3899988" y="2158482"/>
              <a:ext cx="1344000" cy="8265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1067" b="1">
                  <a:solidFill>
                    <a:srgbClr val="FFFFFF"/>
                  </a:solidFill>
                  <a:latin typeface="Roboto"/>
                  <a:ea typeface="Roboto"/>
                  <a:cs typeface="Roboto"/>
                  <a:sym typeface="Roboto"/>
                </a:rPr>
                <a:t>Multiplier events</a:t>
              </a:r>
              <a:endParaRPr sz="1067" b="1">
                <a:solidFill>
                  <a:srgbClr val="FFFFFF"/>
                </a:solidFill>
                <a:latin typeface="Roboto"/>
                <a:ea typeface="Roboto"/>
                <a:cs typeface="Roboto"/>
                <a:sym typeface="Roboto"/>
              </a:endParaRPr>
            </a:p>
          </p:txBody>
        </p:sp>
      </p:grpSp>
      <p:grpSp>
        <p:nvGrpSpPr>
          <p:cNvPr id="124" name="Google Shape;124;p15"/>
          <p:cNvGrpSpPr/>
          <p:nvPr/>
        </p:nvGrpSpPr>
        <p:grpSpPr>
          <a:xfrm>
            <a:off x="9945140" y="1232455"/>
            <a:ext cx="730917" cy="679772"/>
            <a:chOff x="2779590" y="853971"/>
            <a:chExt cx="1149000" cy="1068600"/>
          </a:xfrm>
        </p:grpSpPr>
        <p:sp>
          <p:nvSpPr>
            <p:cNvPr id="125" name="Google Shape;125;p15"/>
            <p:cNvSpPr/>
            <p:nvPr/>
          </p:nvSpPr>
          <p:spPr>
            <a:xfrm>
              <a:off x="2859873" y="853971"/>
              <a:ext cx="1068600" cy="1068600"/>
            </a:xfrm>
            <a:prstGeom prst="ellipse">
              <a:avLst/>
            </a:prstGeom>
            <a:solidFill>
              <a:srgbClr val="840D35"/>
            </a:solidFill>
            <a:ln>
              <a:noFill/>
            </a:ln>
          </p:spPr>
          <p:txBody>
            <a:bodyPr spcFirstLastPara="1" wrap="square" lIns="121900" tIns="121900" rIns="121900" bIns="121900" anchor="ctr" anchorCtr="0">
              <a:noAutofit/>
            </a:bodyPr>
            <a:lstStyle/>
            <a:p>
              <a:endParaRPr sz="1867"/>
            </a:p>
          </p:txBody>
        </p:sp>
        <p:sp>
          <p:nvSpPr>
            <p:cNvPr id="126" name="Google Shape;126;p15"/>
            <p:cNvSpPr txBox="1"/>
            <p:nvPr/>
          </p:nvSpPr>
          <p:spPr>
            <a:xfrm>
              <a:off x="2779590" y="1022190"/>
              <a:ext cx="1149000" cy="7323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533">
                  <a:solidFill>
                    <a:srgbClr val="FFFFFF"/>
                  </a:solidFill>
                  <a:latin typeface="Roboto"/>
                  <a:ea typeface="Roboto"/>
                  <a:cs typeface="Roboto"/>
                  <a:sym typeface="Roboto"/>
                </a:rPr>
                <a:t>ME5 Speaking BESPOC with Practitioners</a:t>
              </a:r>
              <a:endParaRPr sz="533">
                <a:solidFill>
                  <a:srgbClr val="FFFFFF"/>
                </a:solidFill>
                <a:latin typeface="Roboto"/>
                <a:ea typeface="Roboto"/>
                <a:cs typeface="Roboto"/>
                <a:sym typeface="Roboto"/>
              </a:endParaRPr>
            </a:p>
            <a:p>
              <a:pPr algn="ctr">
                <a:lnSpc>
                  <a:spcPct val="115000"/>
                </a:lnSpc>
              </a:pPr>
              <a:r>
                <a:rPr lang="en" sz="533">
                  <a:solidFill>
                    <a:srgbClr val="FFFFFF"/>
                  </a:solidFill>
                  <a:latin typeface="Roboto"/>
                  <a:ea typeface="Roboto"/>
                  <a:cs typeface="Roboto"/>
                  <a:sym typeface="Roboto"/>
                </a:rPr>
                <a:t>(w. ECSA)</a:t>
              </a:r>
              <a:endParaRPr sz="533">
                <a:solidFill>
                  <a:srgbClr val="FFFFFF"/>
                </a:solidFill>
                <a:latin typeface="Roboto"/>
                <a:ea typeface="Roboto"/>
                <a:cs typeface="Roboto"/>
                <a:sym typeface="Roboto"/>
              </a:endParaRPr>
            </a:p>
            <a:p>
              <a:pPr algn="ctr">
                <a:lnSpc>
                  <a:spcPct val="115000"/>
                </a:lnSpc>
              </a:pPr>
              <a:r>
                <a:rPr lang="en" sz="533">
                  <a:solidFill>
                    <a:srgbClr val="FFFFFF"/>
                  </a:solidFill>
                  <a:latin typeface="Roboto"/>
                  <a:ea typeface="Roboto"/>
                  <a:cs typeface="Roboto"/>
                  <a:sym typeface="Roboto"/>
                </a:rPr>
                <a:t>01.03.2024</a:t>
              </a:r>
              <a:endParaRPr sz="533">
                <a:solidFill>
                  <a:srgbClr val="FFFFFF"/>
                </a:solidFill>
                <a:latin typeface="Roboto"/>
                <a:ea typeface="Roboto"/>
                <a:cs typeface="Roboto"/>
                <a:sym typeface="Roboto"/>
              </a:endParaRPr>
            </a:p>
          </p:txBody>
        </p:sp>
      </p:grpSp>
      <p:grpSp>
        <p:nvGrpSpPr>
          <p:cNvPr id="127" name="Google Shape;127;p15"/>
          <p:cNvGrpSpPr/>
          <p:nvPr/>
        </p:nvGrpSpPr>
        <p:grpSpPr>
          <a:xfrm>
            <a:off x="11512181" y="2775172"/>
            <a:ext cx="679819" cy="679772"/>
            <a:chOff x="5214375" y="3234278"/>
            <a:chExt cx="1068673" cy="1068600"/>
          </a:xfrm>
        </p:grpSpPr>
        <p:sp>
          <p:nvSpPr>
            <p:cNvPr id="128" name="Google Shape;128;p15"/>
            <p:cNvSpPr/>
            <p:nvPr/>
          </p:nvSpPr>
          <p:spPr>
            <a:xfrm>
              <a:off x="5214448" y="3234278"/>
              <a:ext cx="1068600" cy="1068600"/>
            </a:xfrm>
            <a:prstGeom prst="ellipse">
              <a:avLst/>
            </a:prstGeom>
            <a:solidFill>
              <a:srgbClr val="840D35"/>
            </a:solidFill>
            <a:ln>
              <a:noFill/>
            </a:ln>
          </p:spPr>
          <p:txBody>
            <a:bodyPr spcFirstLastPara="1" wrap="square" lIns="121900" tIns="121900" rIns="121900" bIns="121900" anchor="ctr" anchorCtr="0">
              <a:noAutofit/>
            </a:bodyPr>
            <a:lstStyle/>
            <a:p>
              <a:endParaRPr sz="1867"/>
            </a:p>
          </p:txBody>
        </p:sp>
        <p:sp>
          <p:nvSpPr>
            <p:cNvPr id="129" name="Google Shape;129;p15"/>
            <p:cNvSpPr txBox="1"/>
            <p:nvPr/>
          </p:nvSpPr>
          <p:spPr>
            <a:xfrm>
              <a:off x="5214375" y="3402500"/>
              <a:ext cx="1068600" cy="7323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533">
                  <a:solidFill>
                    <a:srgbClr val="FFFFFF"/>
                  </a:solidFill>
                  <a:latin typeface="Roboto"/>
                  <a:ea typeface="Roboto"/>
                  <a:cs typeface="Roboto"/>
                  <a:sym typeface="Roboto"/>
                </a:rPr>
                <a:t>ME6 Speaking BESPOC with Research Libraries</a:t>
              </a:r>
              <a:endParaRPr sz="533">
                <a:solidFill>
                  <a:srgbClr val="FFFFFF"/>
                </a:solidFill>
                <a:latin typeface="Roboto"/>
                <a:ea typeface="Roboto"/>
                <a:cs typeface="Roboto"/>
                <a:sym typeface="Roboto"/>
              </a:endParaRPr>
            </a:p>
            <a:p>
              <a:pPr algn="ctr">
                <a:lnSpc>
                  <a:spcPct val="115000"/>
                </a:lnSpc>
              </a:pPr>
              <a:r>
                <a:rPr lang="en" sz="533">
                  <a:solidFill>
                    <a:srgbClr val="FFFFFF"/>
                  </a:solidFill>
                  <a:latin typeface="Roboto"/>
                  <a:ea typeface="Roboto"/>
                  <a:cs typeface="Roboto"/>
                  <a:sym typeface="Roboto"/>
                </a:rPr>
                <a:t>(w. LIBER)</a:t>
              </a:r>
              <a:endParaRPr sz="533">
                <a:solidFill>
                  <a:srgbClr val="FFFFFF"/>
                </a:solidFill>
                <a:latin typeface="Roboto"/>
                <a:ea typeface="Roboto"/>
                <a:cs typeface="Roboto"/>
                <a:sym typeface="Roboto"/>
              </a:endParaRPr>
            </a:p>
            <a:p>
              <a:pPr algn="ctr">
                <a:lnSpc>
                  <a:spcPct val="115000"/>
                </a:lnSpc>
              </a:pPr>
              <a:r>
                <a:rPr lang="en" sz="533">
                  <a:solidFill>
                    <a:srgbClr val="FFFFFF"/>
                  </a:solidFill>
                  <a:latin typeface="Roboto"/>
                  <a:ea typeface="Roboto"/>
                  <a:cs typeface="Roboto"/>
                  <a:sym typeface="Roboto"/>
                </a:rPr>
                <a:t>30.03.2024</a:t>
              </a:r>
              <a:endParaRPr sz="533">
                <a:solidFill>
                  <a:srgbClr val="FFFFFF"/>
                </a:solidFill>
                <a:latin typeface="Roboto"/>
                <a:ea typeface="Roboto"/>
                <a:cs typeface="Roboto"/>
                <a:sym typeface="Roboto"/>
              </a:endParaRPr>
            </a:p>
          </p:txBody>
        </p:sp>
      </p:grpSp>
    </p:spTree>
    <p:extLst>
      <p:ext uri="{BB962C8B-B14F-4D97-AF65-F5344CB8AC3E}">
        <p14:creationId xmlns:p14="http://schemas.microsoft.com/office/powerpoint/2010/main" val="380154508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7A1DE-A313-84E8-EA27-759FCA634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9BD51-5C55-9043-CAFA-D912DEAAB316}"/>
              </a:ext>
            </a:extLst>
          </p:cNvPr>
          <p:cNvSpPr>
            <a:spLocks noGrp="1"/>
          </p:cNvSpPr>
          <p:nvPr>
            <p:ph type="title"/>
          </p:nvPr>
        </p:nvSpPr>
        <p:spPr>
          <a:xfrm>
            <a:off x="838200" y="245745"/>
            <a:ext cx="10952018" cy="1325563"/>
          </a:xfrm>
        </p:spPr>
        <p:txBody>
          <a:bodyPr>
            <a:normAutofit/>
          </a:bodyPr>
          <a:lstStyle/>
          <a:p>
            <a:r>
              <a:rPr lang="en-GB" sz="3600" dirty="0">
                <a:effectLst>
                  <a:outerShdw blurRad="508000" dist="469900" dir="2400000" sx="90000" sy="90000" algn="ctr" rotWithShape="0">
                    <a:srgbClr val="000000">
                      <a:alpha val="43000"/>
                    </a:srgbClr>
                  </a:outerShdw>
                </a:effectLst>
              </a:rPr>
              <a:t>Engagement Perspectives: Education and Research</a:t>
            </a:r>
          </a:p>
        </p:txBody>
      </p:sp>
      <p:pic>
        <p:nvPicPr>
          <p:cNvPr id="8" name="Shape 310">
            <a:extLst>
              <a:ext uri="{FF2B5EF4-FFF2-40B4-BE49-F238E27FC236}">
                <a16:creationId xmlns:a16="http://schemas.microsoft.com/office/drawing/2014/main" id="{CE99A5B8-26AB-21BB-FD0B-BEF2F432D70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pic>
        <p:nvPicPr>
          <p:cNvPr id="3" name="Picture 2">
            <a:extLst>
              <a:ext uri="{FF2B5EF4-FFF2-40B4-BE49-F238E27FC236}">
                <a16:creationId xmlns:a16="http://schemas.microsoft.com/office/drawing/2014/main" id="{59A3B6FE-C8B0-0364-F13A-0708618A37C8}"/>
              </a:ext>
            </a:extLst>
          </p:cNvPr>
          <p:cNvPicPr>
            <a:picLocks noChangeAspect="1"/>
          </p:cNvPicPr>
          <p:nvPr/>
        </p:nvPicPr>
        <p:blipFill>
          <a:blip r:embed="rId4">
            <a:alphaModFix amt="10000"/>
          </a:blip>
          <a:srcRect/>
          <a:stretch/>
        </p:blipFill>
        <p:spPr>
          <a:xfrm>
            <a:off x="2150061" y="2348356"/>
            <a:ext cx="7891877" cy="4509644"/>
          </a:xfrm>
          <a:prstGeom prst="rect">
            <a:avLst/>
          </a:prstGeom>
          <a:effectLst>
            <a:outerShdw blurRad="622300" dist="469900" dir="2940000" sx="95000" sy="95000" algn="ctr" rotWithShape="0">
              <a:srgbClr val="000000">
                <a:alpha val="43000"/>
              </a:srgbClr>
            </a:outerShdw>
            <a:softEdge rad="381000"/>
          </a:effectLst>
        </p:spPr>
      </p:pic>
      <p:sp>
        <p:nvSpPr>
          <p:cNvPr id="4" name="TextBox 3">
            <a:extLst>
              <a:ext uri="{FF2B5EF4-FFF2-40B4-BE49-F238E27FC236}">
                <a16:creationId xmlns:a16="http://schemas.microsoft.com/office/drawing/2014/main" id="{21336161-BF7E-E591-D754-8E0634DEFBD4}"/>
              </a:ext>
            </a:extLst>
          </p:cNvPr>
          <p:cNvSpPr txBox="1"/>
          <p:nvPr/>
        </p:nvSpPr>
        <p:spPr>
          <a:xfrm>
            <a:off x="838200" y="1838961"/>
            <a:ext cx="4732642" cy="2646878"/>
          </a:xfrm>
          <a:prstGeom prst="rect">
            <a:avLst/>
          </a:prstGeom>
          <a:noFill/>
        </p:spPr>
        <p:txBody>
          <a:bodyPr wrap="none" rtlCol="0">
            <a:spAutoFit/>
          </a:bodyPr>
          <a:lstStyle/>
          <a:p>
            <a:r>
              <a:rPr lang="en-GB" sz="2800" dirty="0"/>
              <a:t>Engagement for Education:</a:t>
            </a:r>
          </a:p>
          <a:p>
            <a:endParaRPr lang="en-GB" dirty="0"/>
          </a:p>
          <a:p>
            <a:pPr marL="127000" indent="-127000">
              <a:spcAft>
                <a:spcPts val="900"/>
              </a:spcAft>
              <a:buFont typeface="Arial" panose="020B0604020202020204" pitchFamily="34" charset="0"/>
              <a:buChar char="•"/>
            </a:pPr>
            <a:r>
              <a:rPr lang="en-GB" dirty="0"/>
              <a:t>Promoting education and recruiting students</a:t>
            </a:r>
          </a:p>
          <a:p>
            <a:pPr marL="127000" indent="-127000">
              <a:spcAft>
                <a:spcPts val="900"/>
              </a:spcAft>
              <a:buFont typeface="Arial" panose="020B0604020202020204" pitchFamily="34" charset="0"/>
              <a:buChar char="•"/>
            </a:pPr>
            <a:r>
              <a:rPr lang="en-GB" dirty="0"/>
              <a:t>Enhance the learning outcomes</a:t>
            </a:r>
          </a:p>
          <a:p>
            <a:pPr marL="127000" indent="-127000">
              <a:spcAft>
                <a:spcPts val="900"/>
              </a:spcAft>
              <a:buFont typeface="Arial" panose="020B0604020202020204" pitchFamily="34" charset="0"/>
              <a:buChar char="•"/>
            </a:pPr>
            <a:r>
              <a:rPr lang="en-GB" dirty="0"/>
              <a:t>Build partnerships and collaborations</a:t>
            </a:r>
          </a:p>
          <a:p>
            <a:pPr marL="127000" indent="-127000">
              <a:spcAft>
                <a:spcPts val="900"/>
              </a:spcAft>
              <a:buFont typeface="Arial" panose="020B0604020202020204" pitchFamily="34" charset="0"/>
              <a:buChar char="•"/>
            </a:pPr>
            <a:r>
              <a:rPr lang="en-GB" dirty="0"/>
              <a:t>Promote lifelong learning</a:t>
            </a:r>
          </a:p>
          <a:p>
            <a:pPr marL="127000" indent="-127000">
              <a:spcAft>
                <a:spcPts val="900"/>
              </a:spcAft>
              <a:buFont typeface="Arial" panose="020B0604020202020204" pitchFamily="34" charset="0"/>
              <a:buChar char="•"/>
            </a:pPr>
            <a:r>
              <a:rPr lang="en-GB" dirty="0"/>
              <a:t>Cultivate civic engagement</a:t>
            </a:r>
          </a:p>
        </p:txBody>
      </p:sp>
      <p:sp>
        <p:nvSpPr>
          <p:cNvPr id="5" name="TextBox 4">
            <a:extLst>
              <a:ext uri="{FF2B5EF4-FFF2-40B4-BE49-F238E27FC236}">
                <a16:creationId xmlns:a16="http://schemas.microsoft.com/office/drawing/2014/main" id="{544A7133-92A7-490C-DBEF-E275DB2B9E98}"/>
              </a:ext>
            </a:extLst>
          </p:cNvPr>
          <p:cNvSpPr txBox="1"/>
          <p:nvPr/>
        </p:nvSpPr>
        <p:spPr>
          <a:xfrm>
            <a:off x="6621160" y="1817053"/>
            <a:ext cx="4529573" cy="2646878"/>
          </a:xfrm>
          <a:prstGeom prst="rect">
            <a:avLst/>
          </a:prstGeom>
          <a:noFill/>
        </p:spPr>
        <p:txBody>
          <a:bodyPr wrap="none" rtlCol="0">
            <a:spAutoFit/>
          </a:bodyPr>
          <a:lstStyle/>
          <a:p>
            <a:r>
              <a:rPr lang="en-GB" sz="2800" dirty="0"/>
              <a:t>Engagement for Research:</a:t>
            </a:r>
          </a:p>
          <a:p>
            <a:endParaRPr lang="en-GB" dirty="0"/>
          </a:p>
          <a:p>
            <a:pPr marL="127000" indent="-127000">
              <a:spcAft>
                <a:spcPts val="900"/>
              </a:spcAft>
              <a:buFont typeface="Arial" panose="020B0604020202020204" pitchFamily="34" charset="0"/>
              <a:buChar char="•"/>
            </a:pPr>
            <a:r>
              <a:rPr lang="en-GB" dirty="0"/>
              <a:t>Promote and transfer new knowledge</a:t>
            </a:r>
          </a:p>
          <a:p>
            <a:pPr marL="127000" indent="-127000">
              <a:spcAft>
                <a:spcPts val="900"/>
              </a:spcAft>
              <a:buFont typeface="Arial" panose="020B0604020202020204" pitchFamily="34" charset="0"/>
              <a:buChar char="•"/>
            </a:pPr>
            <a:r>
              <a:rPr lang="en-GB" dirty="0"/>
              <a:t>Create impact through evidence-adoption</a:t>
            </a:r>
          </a:p>
          <a:p>
            <a:pPr marL="127000" indent="-127000">
              <a:spcAft>
                <a:spcPts val="900"/>
              </a:spcAft>
              <a:buFont typeface="Arial" panose="020B0604020202020204" pitchFamily="34" charset="0"/>
              <a:buChar char="•"/>
            </a:pPr>
            <a:r>
              <a:rPr lang="en-GB" dirty="0"/>
              <a:t>Adopt Research agenda to Society’s needs</a:t>
            </a:r>
          </a:p>
          <a:p>
            <a:pPr marL="127000" indent="-127000">
              <a:spcAft>
                <a:spcPts val="900"/>
              </a:spcAft>
              <a:buFont typeface="Arial" panose="020B0604020202020204" pitchFamily="34" charset="0"/>
              <a:buChar char="•"/>
            </a:pPr>
            <a:r>
              <a:rPr lang="en-GB" dirty="0"/>
              <a:t>Promote participatory science</a:t>
            </a:r>
          </a:p>
          <a:p>
            <a:pPr marL="127000" indent="-127000">
              <a:spcAft>
                <a:spcPts val="900"/>
              </a:spcAft>
              <a:buFont typeface="Arial" panose="020B0604020202020204" pitchFamily="34" charset="0"/>
              <a:buChar char="•"/>
            </a:pPr>
            <a:r>
              <a:rPr lang="en-GB" dirty="0"/>
              <a:t>Build partnerships and recruit support</a:t>
            </a:r>
          </a:p>
        </p:txBody>
      </p:sp>
      <p:sp>
        <p:nvSpPr>
          <p:cNvPr id="9" name="Up Arrow 8">
            <a:extLst>
              <a:ext uri="{FF2B5EF4-FFF2-40B4-BE49-F238E27FC236}">
                <a16:creationId xmlns:a16="http://schemas.microsoft.com/office/drawing/2014/main" id="{26DCA2A1-D9E6-BF2E-014D-6C6079521050}"/>
              </a:ext>
            </a:extLst>
          </p:cNvPr>
          <p:cNvSpPr/>
          <p:nvPr/>
        </p:nvSpPr>
        <p:spPr>
          <a:xfrm>
            <a:off x="4635500" y="4761118"/>
            <a:ext cx="4860112" cy="1571962"/>
          </a:xfrm>
          <a:prstGeom prst="upArrow">
            <a:avLst>
              <a:gd name="adj1" fmla="val 74479"/>
              <a:gd name="adj2" fmla="val 324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BESPOC </a:t>
            </a:r>
          </a:p>
          <a:p>
            <a:pPr algn="ctr"/>
            <a:r>
              <a:rPr lang="en-GB" dirty="0"/>
              <a:t>(Broad Engagement in Science, Point of Contact)</a:t>
            </a:r>
          </a:p>
          <a:p>
            <a:pPr algn="ctr"/>
            <a:endParaRPr lang="en-GB" dirty="0">
              <a:solidFill>
                <a:schemeClr val="bg1"/>
              </a:solidFill>
            </a:endParaRPr>
          </a:p>
        </p:txBody>
      </p:sp>
      <p:sp>
        <p:nvSpPr>
          <p:cNvPr id="6" name="Oval 5">
            <a:extLst>
              <a:ext uri="{FF2B5EF4-FFF2-40B4-BE49-F238E27FC236}">
                <a16:creationId xmlns:a16="http://schemas.microsoft.com/office/drawing/2014/main" id="{24445DF2-7F2D-107D-762A-C8E5EF2F521E}"/>
              </a:ext>
            </a:extLst>
          </p:cNvPr>
          <p:cNvSpPr/>
          <p:nvPr/>
        </p:nvSpPr>
        <p:spPr>
          <a:xfrm>
            <a:off x="5462042" y="6006229"/>
            <a:ext cx="768626" cy="757426"/>
          </a:xfrm>
          <a:prstGeom prst="ellipse">
            <a:avLst/>
          </a:prstGeom>
          <a:solidFill>
            <a:schemeClr val="tx2">
              <a:lumMod val="25000"/>
              <a:lumOff val="75000"/>
            </a:schemeClr>
          </a:solidFill>
          <a:ln>
            <a:solidFill>
              <a:schemeClr val="accent5">
                <a:lumMod val="50000"/>
              </a:schemeClr>
            </a:solidFill>
            <a:prstDash val="sysDash"/>
            <a:extLst>
              <a:ext uri="{C807C97D-BFC1-408E-A445-0C87EB9F89A2}">
                <ask:lineSketchStyleProps xmlns:ask="http://schemas.microsoft.com/office/drawing/2018/sketchyshapes" sd="187418209">
                  <a:custGeom>
                    <a:avLst/>
                    <a:gdLst>
                      <a:gd name="connsiteX0" fmla="*/ 0 w 768626"/>
                      <a:gd name="connsiteY0" fmla="*/ 378713 h 757426"/>
                      <a:gd name="connsiteX1" fmla="*/ 384313 w 768626"/>
                      <a:gd name="connsiteY1" fmla="*/ 0 h 757426"/>
                      <a:gd name="connsiteX2" fmla="*/ 768626 w 768626"/>
                      <a:gd name="connsiteY2" fmla="*/ 378713 h 757426"/>
                      <a:gd name="connsiteX3" fmla="*/ 384313 w 768626"/>
                      <a:gd name="connsiteY3" fmla="*/ 757426 h 757426"/>
                      <a:gd name="connsiteX4" fmla="*/ 0 w 768626"/>
                      <a:gd name="connsiteY4" fmla="*/ 378713 h 75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626" h="757426" fill="none" extrusionOk="0">
                        <a:moveTo>
                          <a:pt x="0" y="378713"/>
                        </a:moveTo>
                        <a:cubicBezTo>
                          <a:pt x="-3390" y="209637"/>
                          <a:pt x="192428" y="26767"/>
                          <a:pt x="384313" y="0"/>
                        </a:cubicBezTo>
                        <a:cubicBezTo>
                          <a:pt x="594481" y="9328"/>
                          <a:pt x="774007" y="210719"/>
                          <a:pt x="768626" y="378713"/>
                        </a:cubicBezTo>
                        <a:cubicBezTo>
                          <a:pt x="762349" y="581323"/>
                          <a:pt x="594382" y="793126"/>
                          <a:pt x="384313" y="757426"/>
                        </a:cubicBezTo>
                        <a:cubicBezTo>
                          <a:pt x="191920" y="736458"/>
                          <a:pt x="-15091" y="561869"/>
                          <a:pt x="0" y="378713"/>
                        </a:cubicBezTo>
                        <a:close/>
                      </a:path>
                      <a:path w="768626" h="757426" stroke="0" extrusionOk="0">
                        <a:moveTo>
                          <a:pt x="0" y="378713"/>
                        </a:moveTo>
                        <a:cubicBezTo>
                          <a:pt x="-1760" y="162374"/>
                          <a:pt x="177481" y="21923"/>
                          <a:pt x="384313" y="0"/>
                        </a:cubicBezTo>
                        <a:cubicBezTo>
                          <a:pt x="607550" y="-9128"/>
                          <a:pt x="738702" y="173220"/>
                          <a:pt x="768626" y="378713"/>
                        </a:cubicBezTo>
                        <a:cubicBezTo>
                          <a:pt x="785863" y="558820"/>
                          <a:pt x="630357" y="763639"/>
                          <a:pt x="384313" y="757426"/>
                        </a:cubicBezTo>
                        <a:cubicBezTo>
                          <a:pt x="208249" y="766347"/>
                          <a:pt x="1974" y="564308"/>
                          <a:pt x="0" y="37871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Before</a:t>
            </a:r>
          </a:p>
        </p:txBody>
      </p:sp>
      <p:sp>
        <p:nvSpPr>
          <p:cNvPr id="7" name="Rectangle 6">
            <a:extLst>
              <a:ext uri="{FF2B5EF4-FFF2-40B4-BE49-F238E27FC236}">
                <a16:creationId xmlns:a16="http://schemas.microsoft.com/office/drawing/2014/main" id="{D12FBBAC-5366-3E56-F003-956D4ECD2E21}"/>
              </a:ext>
            </a:extLst>
          </p:cNvPr>
          <p:cNvSpPr/>
          <p:nvPr/>
        </p:nvSpPr>
        <p:spPr>
          <a:xfrm>
            <a:off x="6787155" y="6033250"/>
            <a:ext cx="755374" cy="735518"/>
          </a:xfrm>
          <a:prstGeom prst="rect">
            <a:avLst/>
          </a:prstGeom>
          <a:solidFill>
            <a:schemeClr val="accent3">
              <a:lumMod val="40000"/>
              <a:lumOff val="60000"/>
            </a:schemeClr>
          </a:solidFill>
          <a:ln>
            <a:solidFill>
              <a:schemeClr val="accent5">
                <a:lumMod val="50000"/>
              </a:schemeClr>
            </a:solidFill>
            <a:prstDash val="sysDash"/>
            <a:extLst>
              <a:ext uri="{C807C97D-BFC1-408E-A445-0C87EB9F89A2}">
                <ask:lineSketchStyleProps xmlns:ask="http://schemas.microsoft.com/office/drawing/2018/sketchyshapes" sd="2214188587">
                  <a:custGeom>
                    <a:avLst/>
                    <a:gdLst>
                      <a:gd name="connsiteX0" fmla="*/ 0 w 755374"/>
                      <a:gd name="connsiteY0" fmla="*/ 0 h 735518"/>
                      <a:gd name="connsiteX1" fmla="*/ 755374 w 755374"/>
                      <a:gd name="connsiteY1" fmla="*/ 0 h 735518"/>
                      <a:gd name="connsiteX2" fmla="*/ 755374 w 755374"/>
                      <a:gd name="connsiteY2" fmla="*/ 735518 h 735518"/>
                      <a:gd name="connsiteX3" fmla="*/ 0 w 755374"/>
                      <a:gd name="connsiteY3" fmla="*/ 735518 h 735518"/>
                      <a:gd name="connsiteX4" fmla="*/ 0 w 755374"/>
                      <a:gd name="connsiteY4" fmla="*/ 0 h 73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74" h="735518" fill="none" extrusionOk="0">
                        <a:moveTo>
                          <a:pt x="0" y="0"/>
                        </a:moveTo>
                        <a:cubicBezTo>
                          <a:pt x="180074" y="-13526"/>
                          <a:pt x="440584" y="-43097"/>
                          <a:pt x="755374" y="0"/>
                        </a:cubicBezTo>
                        <a:cubicBezTo>
                          <a:pt x="743927" y="139900"/>
                          <a:pt x="818638" y="497242"/>
                          <a:pt x="755374" y="735518"/>
                        </a:cubicBezTo>
                        <a:cubicBezTo>
                          <a:pt x="434933" y="671816"/>
                          <a:pt x="244544" y="734460"/>
                          <a:pt x="0" y="735518"/>
                        </a:cubicBezTo>
                        <a:cubicBezTo>
                          <a:pt x="-37359" y="409437"/>
                          <a:pt x="-6880" y="308750"/>
                          <a:pt x="0" y="0"/>
                        </a:cubicBezTo>
                        <a:close/>
                      </a:path>
                      <a:path w="755374" h="735518" stroke="0" extrusionOk="0">
                        <a:moveTo>
                          <a:pt x="0" y="0"/>
                        </a:moveTo>
                        <a:cubicBezTo>
                          <a:pt x="163496" y="-14079"/>
                          <a:pt x="491047" y="17089"/>
                          <a:pt x="755374" y="0"/>
                        </a:cubicBezTo>
                        <a:cubicBezTo>
                          <a:pt x="778632" y="160952"/>
                          <a:pt x="791095" y="450681"/>
                          <a:pt x="755374" y="735518"/>
                        </a:cubicBezTo>
                        <a:cubicBezTo>
                          <a:pt x="483331" y="711719"/>
                          <a:pt x="321093" y="676996"/>
                          <a:pt x="0" y="735518"/>
                        </a:cubicBezTo>
                        <a:cubicBezTo>
                          <a:pt x="-63015" y="421814"/>
                          <a:pt x="45063" y="271746"/>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During</a:t>
            </a:r>
          </a:p>
        </p:txBody>
      </p:sp>
      <p:sp>
        <p:nvSpPr>
          <p:cNvPr id="10" name="Triangle 9">
            <a:extLst>
              <a:ext uri="{FF2B5EF4-FFF2-40B4-BE49-F238E27FC236}">
                <a16:creationId xmlns:a16="http://schemas.microsoft.com/office/drawing/2014/main" id="{B79F6611-20E6-96E9-650E-500EE9A083DF}"/>
              </a:ext>
            </a:extLst>
          </p:cNvPr>
          <p:cNvSpPr/>
          <p:nvPr/>
        </p:nvSpPr>
        <p:spPr>
          <a:xfrm>
            <a:off x="7961735" y="6017183"/>
            <a:ext cx="973063" cy="735518"/>
          </a:xfrm>
          <a:prstGeom prst="triangle">
            <a:avLst/>
          </a:prstGeom>
          <a:solidFill>
            <a:schemeClr val="accent2">
              <a:lumMod val="60000"/>
              <a:lumOff val="40000"/>
            </a:schemeClr>
          </a:solidFill>
          <a:ln>
            <a:solidFill>
              <a:schemeClr val="accent5">
                <a:lumMod val="50000"/>
              </a:schemeClr>
            </a:solidFill>
            <a:prstDash val="sysDash"/>
            <a:extLst>
              <a:ext uri="{C807C97D-BFC1-408E-A445-0C87EB9F89A2}">
                <ask:lineSketchStyleProps xmlns:ask="http://schemas.microsoft.com/office/drawing/2018/sketchyshapes" sd="1219033472">
                  <a:custGeom>
                    <a:avLst/>
                    <a:gdLst>
                      <a:gd name="connsiteX0" fmla="*/ 0 w 973063"/>
                      <a:gd name="connsiteY0" fmla="*/ 735518 h 735518"/>
                      <a:gd name="connsiteX1" fmla="*/ 486532 w 973063"/>
                      <a:gd name="connsiteY1" fmla="*/ 0 h 735518"/>
                      <a:gd name="connsiteX2" fmla="*/ 973063 w 973063"/>
                      <a:gd name="connsiteY2" fmla="*/ 735518 h 735518"/>
                      <a:gd name="connsiteX3" fmla="*/ 0 w 973063"/>
                      <a:gd name="connsiteY3" fmla="*/ 735518 h 735518"/>
                    </a:gdLst>
                    <a:ahLst/>
                    <a:cxnLst>
                      <a:cxn ang="0">
                        <a:pos x="connsiteX0" y="connsiteY0"/>
                      </a:cxn>
                      <a:cxn ang="0">
                        <a:pos x="connsiteX1" y="connsiteY1"/>
                      </a:cxn>
                      <a:cxn ang="0">
                        <a:pos x="connsiteX2" y="connsiteY2"/>
                      </a:cxn>
                      <a:cxn ang="0">
                        <a:pos x="connsiteX3" y="connsiteY3"/>
                      </a:cxn>
                    </a:cxnLst>
                    <a:rect l="l" t="t" r="r" b="b"/>
                    <a:pathLst>
                      <a:path w="973063" h="735518" fill="none" extrusionOk="0">
                        <a:moveTo>
                          <a:pt x="0" y="735518"/>
                        </a:moveTo>
                        <a:cubicBezTo>
                          <a:pt x="216707" y="362695"/>
                          <a:pt x="327449" y="210242"/>
                          <a:pt x="486532" y="0"/>
                        </a:cubicBezTo>
                        <a:cubicBezTo>
                          <a:pt x="550663" y="70725"/>
                          <a:pt x="845705" y="628316"/>
                          <a:pt x="973063" y="735518"/>
                        </a:cubicBezTo>
                        <a:cubicBezTo>
                          <a:pt x="521451" y="728840"/>
                          <a:pt x="438972" y="752612"/>
                          <a:pt x="0" y="735518"/>
                        </a:cubicBezTo>
                        <a:close/>
                      </a:path>
                      <a:path w="973063" h="735518" stroke="0" extrusionOk="0">
                        <a:moveTo>
                          <a:pt x="0" y="735518"/>
                        </a:moveTo>
                        <a:cubicBezTo>
                          <a:pt x="70308" y="620627"/>
                          <a:pt x="271729" y="218456"/>
                          <a:pt x="486532" y="0"/>
                        </a:cubicBezTo>
                        <a:cubicBezTo>
                          <a:pt x="574665" y="147486"/>
                          <a:pt x="746608" y="368592"/>
                          <a:pt x="973063" y="735518"/>
                        </a:cubicBezTo>
                        <a:cubicBezTo>
                          <a:pt x="855083" y="755254"/>
                          <a:pt x="357027" y="742179"/>
                          <a:pt x="0" y="73551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After</a:t>
            </a:r>
          </a:p>
        </p:txBody>
      </p:sp>
    </p:spTree>
    <p:extLst>
      <p:ext uri="{BB962C8B-B14F-4D97-AF65-F5344CB8AC3E}">
        <p14:creationId xmlns:p14="http://schemas.microsoft.com/office/powerpoint/2010/main" val="115051769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6" grpId="0" animBg="1"/>
      <p:bldP spid="7"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0e80213f0a_0_0"/>
          <p:cNvSpPr txBox="1">
            <a:spLocks noGrp="1"/>
          </p:cNvSpPr>
          <p:nvPr>
            <p:ph type="ctrTitle"/>
          </p:nvPr>
        </p:nvSpPr>
        <p:spPr>
          <a:xfrm>
            <a:off x="828674" y="1303338"/>
            <a:ext cx="10254961" cy="744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A9AB"/>
              </a:buClr>
              <a:buSzPts val="4800"/>
              <a:buFont typeface="Verdana"/>
              <a:buNone/>
            </a:pPr>
            <a:r>
              <a:rPr lang="et-EE" sz="2800" b="1">
                <a:solidFill>
                  <a:srgbClr val="00A9AB"/>
                </a:solidFill>
                <a:latin typeface="Verdana"/>
                <a:ea typeface="Verdana"/>
                <a:cs typeface="Verdana"/>
                <a:sym typeface="Verdana"/>
              </a:rPr>
              <a:t>The BESPOC </a:t>
            </a:r>
            <a:r>
              <a:rPr lang="et-EE" sz="2800" b="1" err="1">
                <a:solidFill>
                  <a:srgbClr val="00A9AB"/>
                </a:solidFill>
                <a:latin typeface="Verdana"/>
                <a:ea typeface="Verdana"/>
                <a:cs typeface="Verdana"/>
                <a:sym typeface="Verdana"/>
              </a:rPr>
              <a:t>Implementation</a:t>
            </a:r>
            <a:r>
              <a:rPr lang="et-EE" sz="2800" b="1">
                <a:solidFill>
                  <a:srgbClr val="00A9AB"/>
                </a:solidFill>
                <a:latin typeface="Verdana"/>
                <a:ea typeface="Verdana"/>
                <a:cs typeface="Verdana"/>
                <a:sym typeface="Verdana"/>
              </a:rPr>
              <a:t> </a:t>
            </a:r>
            <a:r>
              <a:rPr lang="et-EE" sz="2800" b="1" err="1">
                <a:solidFill>
                  <a:srgbClr val="00A9AB"/>
                </a:solidFill>
                <a:latin typeface="Verdana"/>
                <a:ea typeface="Verdana"/>
                <a:cs typeface="Verdana"/>
                <a:sym typeface="Verdana"/>
              </a:rPr>
              <a:t>Methodology</a:t>
            </a:r>
            <a:r>
              <a:rPr lang="et-EE" sz="2800" b="1">
                <a:solidFill>
                  <a:srgbClr val="00A9AB"/>
                </a:solidFill>
                <a:latin typeface="Verdana"/>
                <a:ea typeface="Verdana"/>
                <a:cs typeface="Verdana"/>
                <a:sym typeface="Verdana"/>
              </a:rPr>
              <a:t> in </a:t>
            </a:r>
            <a:r>
              <a:rPr lang="et-EE" sz="2800" b="1" err="1">
                <a:solidFill>
                  <a:srgbClr val="00A9AB"/>
                </a:solidFill>
                <a:latin typeface="Verdana"/>
                <a:ea typeface="Verdana"/>
                <a:cs typeface="Verdana"/>
                <a:sym typeface="Verdana"/>
              </a:rPr>
              <a:t>LibOCS</a:t>
            </a:r>
            <a:endParaRPr sz="2800" b="1">
              <a:solidFill>
                <a:srgbClr val="00A9AB"/>
              </a:solidFill>
              <a:latin typeface="Verdana"/>
              <a:ea typeface="Verdana"/>
              <a:cs typeface="Verdana"/>
              <a:sym typeface="Verdana"/>
            </a:endParaRPr>
          </a:p>
        </p:txBody>
      </p:sp>
      <p:graphicFrame>
        <p:nvGraphicFramePr>
          <p:cNvPr id="2" name="Diagram 1">
            <a:extLst>
              <a:ext uri="{FF2B5EF4-FFF2-40B4-BE49-F238E27FC236}">
                <a16:creationId xmlns:a16="http://schemas.microsoft.com/office/drawing/2014/main" id="{8A30472D-CA10-2F17-FCAD-2B46137180E6}"/>
              </a:ext>
            </a:extLst>
          </p:cNvPr>
          <p:cNvGraphicFramePr/>
          <p:nvPr/>
        </p:nvGraphicFramePr>
        <p:xfrm>
          <a:off x="242454" y="2268682"/>
          <a:ext cx="11707091" cy="2320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oogle Shape;95;p16">
            <a:extLst>
              <a:ext uri="{FF2B5EF4-FFF2-40B4-BE49-F238E27FC236}">
                <a16:creationId xmlns:a16="http://schemas.microsoft.com/office/drawing/2014/main" id="{696FA0C2-0928-0BF5-A35E-EA7640016A01}"/>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0252364" y="6238875"/>
            <a:ext cx="1939636" cy="412517"/>
          </a:xfrm>
          <a:prstGeom prst="rect">
            <a:avLst/>
          </a:prstGeom>
          <a:noFill/>
          <a:ln>
            <a:noFill/>
          </a:ln>
        </p:spPr>
      </p:pic>
      <p:sp>
        <p:nvSpPr>
          <p:cNvPr id="6" name="Rectangle 5">
            <a:extLst>
              <a:ext uri="{FF2B5EF4-FFF2-40B4-BE49-F238E27FC236}">
                <a16:creationId xmlns:a16="http://schemas.microsoft.com/office/drawing/2014/main" id="{E6B6EB6F-322E-E001-0BB5-7F6EF5CB1A43}"/>
              </a:ext>
            </a:extLst>
          </p:cNvPr>
          <p:cNvSpPr/>
          <p:nvPr/>
        </p:nvSpPr>
        <p:spPr>
          <a:xfrm>
            <a:off x="4322617" y="5092997"/>
            <a:ext cx="7626927" cy="830997"/>
          </a:xfrm>
          <a:prstGeom prst="rect">
            <a:avLst/>
          </a:prstGeom>
          <a:noFill/>
        </p:spPr>
        <p:txBody>
          <a:bodyPr wrap="square" lIns="91440" tIns="45720" rIns="91440" bIns="45720">
            <a:spAutoFit/>
          </a:bodyPr>
          <a:lstStyle/>
          <a:p>
            <a:pPr algn="ctr"/>
            <a:r>
              <a:rPr lang="en-GB" sz="4800" b="1">
                <a:ln w="9525">
                  <a:solidFill>
                    <a:schemeClr val="bg1"/>
                  </a:solidFill>
                  <a:prstDash val="solid"/>
                </a:ln>
                <a:solidFill>
                  <a:srgbClr val="FF0000"/>
                </a:solidFill>
                <a:effectLst>
                  <a:outerShdw blurRad="12700" dist="38100" dir="2700000" algn="tl" rotWithShape="0">
                    <a:schemeClr val="bg1">
                      <a:lumMod val="50000"/>
                    </a:schemeClr>
                  </a:outerShdw>
                </a:effectLst>
              </a:rPr>
              <a:t>25.10.2023 – 01.03.2024</a:t>
            </a:r>
            <a:endParaRPr lang="en-GB" sz="4800" b="1" cap="none" spc="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7" name="Rectangle 6">
            <a:extLst>
              <a:ext uri="{FF2B5EF4-FFF2-40B4-BE49-F238E27FC236}">
                <a16:creationId xmlns:a16="http://schemas.microsoft.com/office/drawing/2014/main" id="{FC1FFAA4-58A0-E0C4-CF48-864CFEE328D3}"/>
              </a:ext>
            </a:extLst>
          </p:cNvPr>
          <p:cNvSpPr/>
          <p:nvPr/>
        </p:nvSpPr>
        <p:spPr>
          <a:xfrm>
            <a:off x="152405" y="5092996"/>
            <a:ext cx="4031673" cy="830997"/>
          </a:xfrm>
          <a:prstGeom prst="rect">
            <a:avLst/>
          </a:prstGeom>
          <a:noFill/>
        </p:spPr>
        <p:txBody>
          <a:bodyPr wrap="square" lIns="91440" tIns="45720" rIns="91440" bIns="45720">
            <a:spAutoFit/>
          </a:bodyPr>
          <a:lstStyle/>
          <a:p>
            <a:pPr algn="ctr"/>
            <a:r>
              <a:rPr lang="en-GB" sz="4800" b="1">
                <a:ln w="9525">
                  <a:solidFill>
                    <a:schemeClr val="bg1"/>
                  </a:solidFill>
                  <a:prstDash val="solid"/>
                </a:ln>
                <a:solidFill>
                  <a:srgbClr val="FF611E"/>
                </a:solidFill>
                <a:effectLst>
                  <a:outerShdw blurRad="12700" dist="38100" dir="2700000" algn="tl" rotWithShape="0">
                    <a:schemeClr val="bg1">
                      <a:lumMod val="50000"/>
                    </a:schemeClr>
                  </a:outerShdw>
                </a:effectLst>
              </a:rPr>
              <a:t>05.06.2023 –</a:t>
            </a:r>
            <a:endParaRPr lang="en-GB" sz="4800" b="1" cap="none" spc="0">
              <a:ln w="9525">
                <a:solidFill>
                  <a:schemeClr val="bg1"/>
                </a:solidFill>
                <a:prstDash val="solid"/>
              </a:ln>
              <a:solidFill>
                <a:srgbClr val="FF611E"/>
              </a:solidFill>
              <a:effectLst>
                <a:outerShdw blurRad="12700" dist="38100" dir="2700000" algn="tl" rotWithShape="0">
                  <a:schemeClr val="bg1">
                    <a:lumMod val="5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ctrTitle"/>
          </p:nvPr>
        </p:nvSpPr>
        <p:spPr>
          <a:xfrm>
            <a:off x="856384" y="533400"/>
            <a:ext cx="9144000" cy="46412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A9AB"/>
              </a:buClr>
              <a:buSzPts val="4800"/>
              <a:buFont typeface="Verdana"/>
              <a:buNone/>
            </a:pPr>
            <a:r>
              <a:rPr lang="et-EE" sz="2800" b="1" dirty="0"/>
              <a:t>The BESPOC </a:t>
            </a:r>
            <a:r>
              <a:rPr lang="et-EE" sz="2800" b="1" dirty="0" err="1"/>
              <a:t>Implementation</a:t>
            </a:r>
            <a:r>
              <a:rPr lang="et-EE" sz="2800" b="1" dirty="0"/>
              <a:t> </a:t>
            </a:r>
            <a:r>
              <a:rPr lang="et-EE" sz="2800" b="1" dirty="0" err="1"/>
              <a:t>Score</a:t>
            </a:r>
            <a:r>
              <a:rPr lang="et-EE" sz="2800" b="1" dirty="0"/>
              <a:t> (1 </a:t>
            </a:r>
            <a:r>
              <a:rPr lang="et-EE" sz="2800" b="1" dirty="0" err="1"/>
              <a:t>to</a:t>
            </a:r>
            <a:r>
              <a:rPr lang="et-EE" sz="2800" b="1" dirty="0"/>
              <a:t> 10)</a:t>
            </a:r>
            <a:endParaRPr sz="2800" b="1" dirty="0">
              <a:latin typeface="Verdana"/>
              <a:ea typeface="Verdana"/>
              <a:cs typeface="Verdana"/>
              <a:sym typeface="Verdana"/>
            </a:endParaRPr>
          </a:p>
        </p:txBody>
      </p:sp>
      <p:pic>
        <p:nvPicPr>
          <p:cNvPr id="2" name="Google Shape;95;p16">
            <a:extLst>
              <a:ext uri="{FF2B5EF4-FFF2-40B4-BE49-F238E27FC236}">
                <a16:creationId xmlns:a16="http://schemas.microsoft.com/office/drawing/2014/main" id="{A395A689-7018-6D78-5BD5-9E096C79747C}"/>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252364" y="6238875"/>
            <a:ext cx="1939636" cy="412517"/>
          </a:xfrm>
          <a:prstGeom prst="rect">
            <a:avLst/>
          </a:prstGeom>
          <a:noFill/>
          <a:ln>
            <a:noFill/>
          </a:ln>
        </p:spPr>
      </p:pic>
      <p:sp>
        <p:nvSpPr>
          <p:cNvPr id="5" name="Rectangle 4">
            <a:extLst>
              <a:ext uri="{FF2B5EF4-FFF2-40B4-BE49-F238E27FC236}">
                <a16:creationId xmlns:a16="http://schemas.microsoft.com/office/drawing/2014/main" id="{3D63533D-B44A-8180-AF38-769D452A5F14}"/>
              </a:ext>
            </a:extLst>
          </p:cNvPr>
          <p:cNvSpPr/>
          <p:nvPr/>
        </p:nvSpPr>
        <p:spPr>
          <a:xfrm>
            <a:off x="3943347" y="840797"/>
            <a:ext cx="3939889" cy="2215991"/>
          </a:xfrm>
          <a:prstGeom prst="rect">
            <a:avLst/>
          </a:prstGeom>
          <a:noFill/>
        </p:spPr>
        <p:txBody>
          <a:bodyPr wrap="square" lIns="91440" tIns="45720" rIns="91440" bIns="45720">
            <a:spAutoFit/>
          </a:bodyPr>
          <a:lstStyle/>
          <a:p>
            <a:pPr algn="ctr"/>
            <a:r>
              <a:rPr lang="en-GB" sz="13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9,2</a:t>
            </a:r>
          </a:p>
        </p:txBody>
      </p:sp>
      <p:sp>
        <p:nvSpPr>
          <p:cNvPr id="3" name="Freeform 2">
            <a:extLst>
              <a:ext uri="{FF2B5EF4-FFF2-40B4-BE49-F238E27FC236}">
                <a16:creationId xmlns:a16="http://schemas.microsoft.com/office/drawing/2014/main" id="{E118FCE1-AC48-5A89-23FD-67E2A2860BBD}"/>
              </a:ext>
            </a:extLst>
          </p:cNvPr>
          <p:cNvSpPr/>
          <p:nvPr/>
        </p:nvSpPr>
        <p:spPr>
          <a:xfrm>
            <a:off x="4333794" y="997527"/>
            <a:ext cx="3524411" cy="1277275"/>
          </a:xfrm>
          <a:custGeom>
            <a:avLst/>
            <a:gdLst>
              <a:gd name="connsiteX0" fmla="*/ 0 w 4020457"/>
              <a:gd name="connsiteY0" fmla="*/ 1277275 h 1277275"/>
              <a:gd name="connsiteX1" fmla="*/ 174171 w 4020457"/>
              <a:gd name="connsiteY1" fmla="*/ 1262760 h 1277275"/>
              <a:gd name="connsiteX2" fmla="*/ 319314 w 4020457"/>
              <a:gd name="connsiteY2" fmla="*/ 1233732 h 1277275"/>
              <a:gd name="connsiteX3" fmla="*/ 1074057 w 4020457"/>
              <a:gd name="connsiteY3" fmla="*/ 1030532 h 1277275"/>
              <a:gd name="connsiteX4" fmla="*/ 1393371 w 4020457"/>
              <a:gd name="connsiteY4" fmla="*/ 943446 h 1277275"/>
              <a:gd name="connsiteX5" fmla="*/ 2046514 w 4020457"/>
              <a:gd name="connsiteY5" fmla="*/ 783789 h 1277275"/>
              <a:gd name="connsiteX6" fmla="*/ 2583543 w 4020457"/>
              <a:gd name="connsiteY6" fmla="*/ 609617 h 1277275"/>
              <a:gd name="connsiteX7" fmla="*/ 2815771 w 4020457"/>
              <a:gd name="connsiteY7" fmla="*/ 537046 h 1277275"/>
              <a:gd name="connsiteX8" fmla="*/ 3033486 w 4020457"/>
              <a:gd name="connsiteY8" fmla="*/ 464475 h 1277275"/>
              <a:gd name="connsiteX9" fmla="*/ 3309257 w 4020457"/>
              <a:gd name="connsiteY9" fmla="*/ 348360 h 1277275"/>
              <a:gd name="connsiteX10" fmla="*/ 3599543 w 4020457"/>
              <a:gd name="connsiteY10" fmla="*/ 203217 h 1277275"/>
              <a:gd name="connsiteX11" fmla="*/ 3730171 w 4020457"/>
              <a:gd name="connsiteY11" fmla="*/ 145160 h 1277275"/>
              <a:gd name="connsiteX12" fmla="*/ 3773714 w 4020457"/>
              <a:gd name="connsiteY12" fmla="*/ 130646 h 1277275"/>
              <a:gd name="connsiteX13" fmla="*/ 3846286 w 4020457"/>
              <a:gd name="connsiteY13" fmla="*/ 87103 h 1277275"/>
              <a:gd name="connsiteX14" fmla="*/ 3918857 w 4020457"/>
              <a:gd name="connsiteY14" fmla="*/ 58075 h 1277275"/>
              <a:gd name="connsiteX15" fmla="*/ 4020457 w 4020457"/>
              <a:gd name="connsiteY15" fmla="*/ 17 h 127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20457" h="1277275">
                <a:moveTo>
                  <a:pt x="0" y="1277275"/>
                </a:moveTo>
                <a:cubicBezTo>
                  <a:pt x="58057" y="1272437"/>
                  <a:pt x="116447" y="1270631"/>
                  <a:pt x="174171" y="1262760"/>
                </a:cubicBezTo>
                <a:cubicBezTo>
                  <a:pt x="223058" y="1256094"/>
                  <a:pt x="271380" y="1245423"/>
                  <a:pt x="319314" y="1233732"/>
                </a:cubicBezTo>
                <a:cubicBezTo>
                  <a:pt x="774786" y="1122641"/>
                  <a:pt x="686346" y="1138730"/>
                  <a:pt x="1074057" y="1030532"/>
                </a:cubicBezTo>
                <a:cubicBezTo>
                  <a:pt x="1180322" y="1000877"/>
                  <a:pt x="1285364" y="965947"/>
                  <a:pt x="1393371" y="943446"/>
                </a:cubicBezTo>
                <a:cubicBezTo>
                  <a:pt x="1731646" y="872973"/>
                  <a:pt x="1728797" y="882391"/>
                  <a:pt x="2046514" y="783789"/>
                </a:cubicBezTo>
                <a:cubicBezTo>
                  <a:pt x="2226247" y="728010"/>
                  <a:pt x="2404347" y="667095"/>
                  <a:pt x="2583543" y="609617"/>
                </a:cubicBezTo>
                <a:lnTo>
                  <a:pt x="2815771" y="537046"/>
                </a:lnTo>
                <a:cubicBezTo>
                  <a:pt x="2888574" y="513561"/>
                  <a:pt x="2967890" y="503833"/>
                  <a:pt x="3033486" y="464475"/>
                </a:cubicBezTo>
                <a:cubicBezTo>
                  <a:pt x="3182482" y="375077"/>
                  <a:pt x="3041882" y="452985"/>
                  <a:pt x="3309257" y="348360"/>
                </a:cubicBezTo>
                <a:cubicBezTo>
                  <a:pt x="3470573" y="285236"/>
                  <a:pt x="3429490" y="288244"/>
                  <a:pt x="3599543" y="203217"/>
                </a:cubicBezTo>
                <a:cubicBezTo>
                  <a:pt x="3642162" y="181907"/>
                  <a:pt x="3686187" y="163487"/>
                  <a:pt x="3730171" y="145160"/>
                </a:cubicBezTo>
                <a:cubicBezTo>
                  <a:pt x="3744294" y="139276"/>
                  <a:pt x="3760030" y="137488"/>
                  <a:pt x="3773714" y="130646"/>
                </a:cubicBezTo>
                <a:cubicBezTo>
                  <a:pt x="3798947" y="118030"/>
                  <a:pt x="3821053" y="99719"/>
                  <a:pt x="3846286" y="87103"/>
                </a:cubicBezTo>
                <a:cubicBezTo>
                  <a:pt x="3869589" y="75451"/>
                  <a:pt x="3895985" y="70551"/>
                  <a:pt x="3918857" y="58075"/>
                </a:cubicBezTo>
                <a:cubicBezTo>
                  <a:pt x="4030216" y="-2667"/>
                  <a:pt x="3968247" y="17"/>
                  <a:pt x="4020457" y="17"/>
                </a:cubicBezTo>
              </a:path>
            </a:pathLst>
          </a:custGeom>
          <a:noFill/>
          <a:ln w="1016000">
            <a:solidFill>
              <a:srgbClr val="FFFF00">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oogle Shape;101;p4">
            <a:extLst>
              <a:ext uri="{FF2B5EF4-FFF2-40B4-BE49-F238E27FC236}">
                <a16:creationId xmlns:a16="http://schemas.microsoft.com/office/drawing/2014/main" id="{75720C29-3664-3FB4-58D8-8B003538ED7B}"/>
              </a:ext>
            </a:extLst>
          </p:cNvPr>
          <p:cNvSpPr txBox="1">
            <a:spLocks/>
          </p:cNvSpPr>
          <p:nvPr/>
        </p:nvSpPr>
        <p:spPr>
          <a:xfrm>
            <a:off x="856384" y="3691370"/>
            <a:ext cx="9144000" cy="464127"/>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rgbClr val="00A9AB"/>
              </a:buClr>
              <a:buSzPts val="4800"/>
              <a:buFont typeface="Verdana"/>
              <a:buNone/>
            </a:pPr>
            <a:r>
              <a:rPr lang="et-EE" sz="2400" b="1" dirty="0"/>
              <a:t>The </a:t>
            </a:r>
            <a:r>
              <a:rPr lang="et-EE" sz="2400" b="1" dirty="0" err="1"/>
              <a:t>LibOCS</a:t>
            </a:r>
            <a:r>
              <a:rPr lang="et-EE" sz="2400" b="1" dirty="0"/>
              <a:t> </a:t>
            </a:r>
            <a:r>
              <a:rPr lang="et-EE" sz="2400" b="1" dirty="0" err="1"/>
              <a:t>Project’s</a:t>
            </a:r>
            <a:r>
              <a:rPr lang="et-EE" sz="2400" b="1" dirty="0"/>
              <a:t> </a:t>
            </a:r>
            <a:r>
              <a:rPr lang="et-EE" sz="2400" b="1" dirty="0" err="1"/>
              <a:t>Final</a:t>
            </a:r>
            <a:r>
              <a:rPr lang="et-EE" sz="2400" b="1" dirty="0"/>
              <a:t> </a:t>
            </a:r>
            <a:r>
              <a:rPr lang="et-EE" sz="2400" b="1" dirty="0" err="1"/>
              <a:t>Evaluation</a:t>
            </a:r>
            <a:r>
              <a:rPr lang="et-EE" sz="2400" b="1" dirty="0"/>
              <a:t> </a:t>
            </a:r>
            <a:r>
              <a:rPr lang="et-EE" sz="2400" b="1" dirty="0" err="1"/>
              <a:t>Score</a:t>
            </a:r>
            <a:r>
              <a:rPr lang="et-EE" sz="2400" b="1" dirty="0"/>
              <a:t> (1 </a:t>
            </a:r>
            <a:r>
              <a:rPr lang="et-EE" sz="2400" b="1" dirty="0" err="1"/>
              <a:t>to</a:t>
            </a:r>
            <a:r>
              <a:rPr lang="et-EE" sz="2400" b="1" dirty="0"/>
              <a:t> 100)</a:t>
            </a:r>
            <a:endParaRPr lang="et-EE" sz="2400" b="1" dirty="0">
              <a:latin typeface="Verdana"/>
              <a:ea typeface="Verdana"/>
              <a:cs typeface="Verdana"/>
              <a:sym typeface="Verdana"/>
            </a:endParaRPr>
          </a:p>
        </p:txBody>
      </p:sp>
      <p:pic>
        <p:nvPicPr>
          <p:cNvPr id="6" name="Google Shape;95;p16">
            <a:extLst>
              <a:ext uri="{FF2B5EF4-FFF2-40B4-BE49-F238E27FC236}">
                <a16:creationId xmlns:a16="http://schemas.microsoft.com/office/drawing/2014/main" id="{103FE9A2-D444-64B9-2A30-6D80BE1D02D7}"/>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252364" y="9396845"/>
            <a:ext cx="1939636" cy="412517"/>
          </a:xfrm>
          <a:prstGeom prst="rect">
            <a:avLst/>
          </a:prstGeom>
          <a:noFill/>
          <a:ln>
            <a:noFill/>
          </a:ln>
        </p:spPr>
      </p:pic>
      <p:sp>
        <p:nvSpPr>
          <p:cNvPr id="7" name="Rectangle 6">
            <a:extLst>
              <a:ext uri="{FF2B5EF4-FFF2-40B4-BE49-F238E27FC236}">
                <a16:creationId xmlns:a16="http://schemas.microsoft.com/office/drawing/2014/main" id="{496CA505-CE1F-FD42-ED45-EC87973C07C4}"/>
              </a:ext>
            </a:extLst>
          </p:cNvPr>
          <p:cNvSpPr/>
          <p:nvPr/>
        </p:nvSpPr>
        <p:spPr>
          <a:xfrm>
            <a:off x="3943347" y="4546759"/>
            <a:ext cx="3939889" cy="2215991"/>
          </a:xfrm>
          <a:prstGeom prst="rect">
            <a:avLst/>
          </a:prstGeom>
          <a:noFill/>
        </p:spPr>
        <p:txBody>
          <a:bodyPr wrap="square" lIns="91440" tIns="45720" rIns="91440" bIns="45720">
            <a:spAutoFit/>
          </a:bodyPr>
          <a:lstStyle/>
          <a:p>
            <a:pPr algn="ctr"/>
            <a:r>
              <a:rPr lang="en-GB" sz="13800" b="1" dirty="0">
                <a:ln w="9525">
                  <a:solidFill>
                    <a:schemeClr val="bg1"/>
                  </a:solidFill>
                  <a:prstDash val="solid"/>
                </a:ln>
                <a:solidFill>
                  <a:srgbClr val="FF0000"/>
                </a:solidFill>
                <a:effectLst>
                  <a:outerShdw blurRad="12700" dist="38100" dir="2700000" algn="tl" rotWithShape="0">
                    <a:schemeClr val="bg1">
                      <a:lumMod val="50000"/>
                    </a:schemeClr>
                  </a:outerShdw>
                </a:effectLst>
              </a:rPr>
              <a:t>90</a:t>
            </a:r>
            <a:endParaRPr lang="en-GB" sz="13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8" name="Freeform 7">
            <a:extLst>
              <a:ext uri="{FF2B5EF4-FFF2-40B4-BE49-F238E27FC236}">
                <a16:creationId xmlns:a16="http://schemas.microsoft.com/office/drawing/2014/main" id="{42E8F031-D9B3-8B74-14F0-5A6C5E839245}"/>
              </a:ext>
            </a:extLst>
          </p:cNvPr>
          <p:cNvSpPr/>
          <p:nvPr/>
        </p:nvSpPr>
        <p:spPr>
          <a:xfrm>
            <a:off x="4151085" y="4739025"/>
            <a:ext cx="3524411" cy="1277275"/>
          </a:xfrm>
          <a:custGeom>
            <a:avLst/>
            <a:gdLst>
              <a:gd name="connsiteX0" fmla="*/ 0 w 4020457"/>
              <a:gd name="connsiteY0" fmla="*/ 1277275 h 1277275"/>
              <a:gd name="connsiteX1" fmla="*/ 174171 w 4020457"/>
              <a:gd name="connsiteY1" fmla="*/ 1262760 h 1277275"/>
              <a:gd name="connsiteX2" fmla="*/ 319314 w 4020457"/>
              <a:gd name="connsiteY2" fmla="*/ 1233732 h 1277275"/>
              <a:gd name="connsiteX3" fmla="*/ 1074057 w 4020457"/>
              <a:gd name="connsiteY3" fmla="*/ 1030532 h 1277275"/>
              <a:gd name="connsiteX4" fmla="*/ 1393371 w 4020457"/>
              <a:gd name="connsiteY4" fmla="*/ 943446 h 1277275"/>
              <a:gd name="connsiteX5" fmla="*/ 2046514 w 4020457"/>
              <a:gd name="connsiteY5" fmla="*/ 783789 h 1277275"/>
              <a:gd name="connsiteX6" fmla="*/ 2583543 w 4020457"/>
              <a:gd name="connsiteY6" fmla="*/ 609617 h 1277275"/>
              <a:gd name="connsiteX7" fmla="*/ 2815771 w 4020457"/>
              <a:gd name="connsiteY7" fmla="*/ 537046 h 1277275"/>
              <a:gd name="connsiteX8" fmla="*/ 3033486 w 4020457"/>
              <a:gd name="connsiteY8" fmla="*/ 464475 h 1277275"/>
              <a:gd name="connsiteX9" fmla="*/ 3309257 w 4020457"/>
              <a:gd name="connsiteY9" fmla="*/ 348360 h 1277275"/>
              <a:gd name="connsiteX10" fmla="*/ 3599543 w 4020457"/>
              <a:gd name="connsiteY10" fmla="*/ 203217 h 1277275"/>
              <a:gd name="connsiteX11" fmla="*/ 3730171 w 4020457"/>
              <a:gd name="connsiteY11" fmla="*/ 145160 h 1277275"/>
              <a:gd name="connsiteX12" fmla="*/ 3773714 w 4020457"/>
              <a:gd name="connsiteY12" fmla="*/ 130646 h 1277275"/>
              <a:gd name="connsiteX13" fmla="*/ 3846286 w 4020457"/>
              <a:gd name="connsiteY13" fmla="*/ 87103 h 1277275"/>
              <a:gd name="connsiteX14" fmla="*/ 3918857 w 4020457"/>
              <a:gd name="connsiteY14" fmla="*/ 58075 h 1277275"/>
              <a:gd name="connsiteX15" fmla="*/ 4020457 w 4020457"/>
              <a:gd name="connsiteY15" fmla="*/ 17 h 127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20457" h="1277275">
                <a:moveTo>
                  <a:pt x="0" y="1277275"/>
                </a:moveTo>
                <a:cubicBezTo>
                  <a:pt x="58057" y="1272437"/>
                  <a:pt x="116447" y="1270631"/>
                  <a:pt x="174171" y="1262760"/>
                </a:cubicBezTo>
                <a:cubicBezTo>
                  <a:pt x="223058" y="1256094"/>
                  <a:pt x="271380" y="1245423"/>
                  <a:pt x="319314" y="1233732"/>
                </a:cubicBezTo>
                <a:cubicBezTo>
                  <a:pt x="774786" y="1122641"/>
                  <a:pt x="686346" y="1138730"/>
                  <a:pt x="1074057" y="1030532"/>
                </a:cubicBezTo>
                <a:cubicBezTo>
                  <a:pt x="1180322" y="1000877"/>
                  <a:pt x="1285364" y="965947"/>
                  <a:pt x="1393371" y="943446"/>
                </a:cubicBezTo>
                <a:cubicBezTo>
                  <a:pt x="1731646" y="872973"/>
                  <a:pt x="1728797" y="882391"/>
                  <a:pt x="2046514" y="783789"/>
                </a:cubicBezTo>
                <a:cubicBezTo>
                  <a:pt x="2226247" y="728010"/>
                  <a:pt x="2404347" y="667095"/>
                  <a:pt x="2583543" y="609617"/>
                </a:cubicBezTo>
                <a:lnTo>
                  <a:pt x="2815771" y="537046"/>
                </a:lnTo>
                <a:cubicBezTo>
                  <a:pt x="2888574" y="513561"/>
                  <a:pt x="2967890" y="503833"/>
                  <a:pt x="3033486" y="464475"/>
                </a:cubicBezTo>
                <a:cubicBezTo>
                  <a:pt x="3182482" y="375077"/>
                  <a:pt x="3041882" y="452985"/>
                  <a:pt x="3309257" y="348360"/>
                </a:cubicBezTo>
                <a:cubicBezTo>
                  <a:pt x="3470573" y="285236"/>
                  <a:pt x="3429490" y="288244"/>
                  <a:pt x="3599543" y="203217"/>
                </a:cubicBezTo>
                <a:cubicBezTo>
                  <a:pt x="3642162" y="181907"/>
                  <a:pt x="3686187" y="163487"/>
                  <a:pt x="3730171" y="145160"/>
                </a:cubicBezTo>
                <a:cubicBezTo>
                  <a:pt x="3744294" y="139276"/>
                  <a:pt x="3760030" y="137488"/>
                  <a:pt x="3773714" y="130646"/>
                </a:cubicBezTo>
                <a:cubicBezTo>
                  <a:pt x="3798947" y="118030"/>
                  <a:pt x="3821053" y="99719"/>
                  <a:pt x="3846286" y="87103"/>
                </a:cubicBezTo>
                <a:cubicBezTo>
                  <a:pt x="3869589" y="75451"/>
                  <a:pt x="3895985" y="70551"/>
                  <a:pt x="3918857" y="58075"/>
                </a:cubicBezTo>
                <a:cubicBezTo>
                  <a:pt x="4030216" y="-2667"/>
                  <a:pt x="3968247" y="17"/>
                  <a:pt x="4020457" y="17"/>
                </a:cubicBezTo>
              </a:path>
            </a:pathLst>
          </a:custGeom>
          <a:noFill/>
          <a:ln w="1016000">
            <a:solidFill>
              <a:srgbClr val="FFFF00">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41110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ctrTitle"/>
          </p:nvPr>
        </p:nvSpPr>
        <p:spPr>
          <a:xfrm>
            <a:off x="759402" y="568035"/>
            <a:ext cx="9144000" cy="1479840"/>
          </a:xfrm>
          <a:prstGeom prst="rect">
            <a:avLst/>
          </a:prstGeom>
          <a:noFill/>
          <a:ln>
            <a:noFill/>
          </a:ln>
          <a:effectLst/>
        </p:spPr>
        <p:txBody>
          <a:bodyPr spcFirstLastPara="1" wrap="square" lIns="91425" tIns="45700" rIns="91425" bIns="45700" anchor="b" anchorCtr="0">
            <a:noAutofit/>
          </a:bodyPr>
          <a:lstStyle/>
          <a:p>
            <a:pPr marL="0" lvl="0" indent="0" algn="l" rtl="0">
              <a:lnSpc>
                <a:spcPct val="140000"/>
              </a:lnSpc>
              <a:spcBef>
                <a:spcPts val="0"/>
              </a:spcBef>
              <a:spcAft>
                <a:spcPts val="0"/>
              </a:spcAft>
              <a:buClr>
                <a:srgbClr val="00A9AB"/>
              </a:buClr>
              <a:buSzPts val="4800"/>
              <a:buFont typeface="Verdana"/>
              <a:buNone/>
            </a:pPr>
            <a:r>
              <a:rPr lang="et-EE" sz="2000" b="1" dirty="0" err="1">
                <a:solidFill>
                  <a:srgbClr val="00A9AB"/>
                </a:solidFill>
                <a:latin typeface="Verdana"/>
                <a:ea typeface="Verdana"/>
                <a:cs typeface="Verdana"/>
                <a:sym typeface="Verdana"/>
              </a:rPr>
              <a:t>Milestone</a:t>
            </a:r>
            <a:r>
              <a:rPr lang="et-EE" sz="2000" b="1" dirty="0">
                <a:solidFill>
                  <a:srgbClr val="00A9AB"/>
                </a:solidFill>
                <a:latin typeface="Verdana"/>
                <a:ea typeface="Verdana"/>
                <a:cs typeface="Verdana"/>
                <a:sym typeface="Verdana"/>
              </a:rPr>
              <a:t> 29: </a:t>
            </a:r>
            <a:br>
              <a:rPr lang="et-EE" sz="2000" b="1" dirty="0">
                <a:solidFill>
                  <a:srgbClr val="00A9AB"/>
                </a:solidFill>
                <a:latin typeface="Verdana"/>
                <a:ea typeface="Verdana"/>
                <a:cs typeface="Verdana"/>
                <a:sym typeface="Verdana"/>
              </a:rPr>
            </a:br>
            <a:r>
              <a:rPr lang="et-EE" sz="2000" b="1" dirty="0" err="1">
                <a:solidFill>
                  <a:srgbClr val="FF0000"/>
                </a:solidFill>
                <a:latin typeface="Verdana"/>
                <a:ea typeface="Verdana"/>
                <a:cs typeface="Verdana"/>
                <a:sym typeface="Verdana"/>
              </a:rPr>
              <a:t>Citizen</a:t>
            </a:r>
            <a:r>
              <a:rPr lang="et-EE" sz="2000" b="1" dirty="0">
                <a:solidFill>
                  <a:srgbClr val="FF0000"/>
                </a:solidFill>
                <a:latin typeface="Verdana"/>
                <a:ea typeface="Verdana"/>
                <a:cs typeface="Verdana"/>
                <a:sym typeface="Verdana"/>
              </a:rPr>
              <a:t> </a:t>
            </a:r>
            <a:r>
              <a:rPr lang="et-EE" sz="2000" b="1" dirty="0" err="1">
                <a:solidFill>
                  <a:srgbClr val="FF0000"/>
                </a:solidFill>
                <a:latin typeface="Verdana"/>
                <a:ea typeface="Verdana"/>
                <a:cs typeface="Verdana"/>
                <a:sym typeface="Verdana"/>
              </a:rPr>
              <a:t>Science</a:t>
            </a:r>
            <a:r>
              <a:rPr lang="et-EE" sz="2000" b="1" dirty="0">
                <a:solidFill>
                  <a:srgbClr val="FF0000"/>
                </a:solidFill>
                <a:latin typeface="Verdana"/>
                <a:ea typeface="Verdana"/>
                <a:cs typeface="Verdana"/>
                <a:sym typeface="Verdana"/>
              </a:rPr>
              <a:t> </a:t>
            </a:r>
            <a:r>
              <a:rPr lang="et-EE" sz="2000" b="1" dirty="0" err="1">
                <a:solidFill>
                  <a:srgbClr val="FF0000"/>
                </a:solidFill>
                <a:latin typeface="Verdana"/>
                <a:ea typeface="Verdana"/>
                <a:cs typeface="Verdana"/>
                <a:sym typeface="Verdana"/>
              </a:rPr>
              <a:t>Institutional</a:t>
            </a:r>
            <a:r>
              <a:rPr lang="et-EE" sz="2000" b="1" dirty="0">
                <a:solidFill>
                  <a:srgbClr val="FF0000"/>
                </a:solidFill>
                <a:latin typeface="Verdana"/>
                <a:ea typeface="Verdana"/>
                <a:cs typeface="Verdana"/>
                <a:sym typeface="Verdana"/>
              </a:rPr>
              <a:t> </a:t>
            </a:r>
            <a:r>
              <a:rPr lang="et-EE" sz="2000" b="1" dirty="0" err="1">
                <a:solidFill>
                  <a:srgbClr val="FF0000"/>
                </a:solidFill>
                <a:latin typeface="Verdana"/>
                <a:ea typeface="Verdana"/>
                <a:cs typeface="Verdana"/>
                <a:sym typeface="Verdana"/>
              </a:rPr>
              <a:t>Change</a:t>
            </a:r>
            <a:r>
              <a:rPr lang="et-EE" sz="2000" b="1" dirty="0">
                <a:solidFill>
                  <a:srgbClr val="FF0000"/>
                </a:solidFill>
                <a:latin typeface="Verdana"/>
                <a:ea typeface="Verdana"/>
                <a:cs typeface="Verdana"/>
                <a:sym typeface="Verdana"/>
              </a:rPr>
              <a:t> </a:t>
            </a:r>
            <a:r>
              <a:rPr lang="et-EE" sz="2000" b="1" dirty="0" err="1">
                <a:solidFill>
                  <a:srgbClr val="FF0000"/>
                </a:solidFill>
                <a:latin typeface="Verdana"/>
                <a:ea typeface="Verdana"/>
                <a:cs typeface="Verdana"/>
                <a:sym typeface="Verdana"/>
              </a:rPr>
              <a:t>Through</a:t>
            </a:r>
            <a:r>
              <a:rPr lang="et-EE" sz="2000" b="1" dirty="0">
                <a:solidFill>
                  <a:srgbClr val="FF0000"/>
                </a:solidFill>
                <a:latin typeface="Verdana"/>
                <a:ea typeface="Verdana"/>
                <a:cs typeface="Verdana"/>
                <a:sym typeface="Verdana"/>
              </a:rPr>
              <a:t> BESCPOC </a:t>
            </a:r>
            <a:r>
              <a:rPr lang="et-EE" sz="2000" b="1" dirty="0" err="1">
                <a:solidFill>
                  <a:srgbClr val="FF0000"/>
                </a:solidFill>
                <a:latin typeface="Verdana"/>
                <a:ea typeface="Verdana"/>
                <a:cs typeface="Verdana"/>
                <a:sym typeface="Verdana"/>
              </a:rPr>
              <a:t>Implementations</a:t>
            </a:r>
            <a:endParaRPr sz="2000" b="1" dirty="0">
              <a:solidFill>
                <a:srgbClr val="FF0000"/>
              </a:solidFill>
              <a:latin typeface="Verdana"/>
              <a:ea typeface="Verdana"/>
              <a:cs typeface="Verdana"/>
              <a:sym typeface="Verdana"/>
            </a:endParaRPr>
          </a:p>
        </p:txBody>
      </p:sp>
      <p:sp>
        <p:nvSpPr>
          <p:cNvPr id="5" name="TextBox 4">
            <a:extLst>
              <a:ext uri="{FF2B5EF4-FFF2-40B4-BE49-F238E27FC236}">
                <a16:creationId xmlns:a16="http://schemas.microsoft.com/office/drawing/2014/main" id="{7F315F7C-7424-D66E-2424-5E15F37A1447}"/>
              </a:ext>
            </a:extLst>
          </p:cNvPr>
          <p:cNvSpPr txBox="1"/>
          <p:nvPr/>
        </p:nvSpPr>
        <p:spPr>
          <a:xfrm>
            <a:off x="3214255" y="710486"/>
            <a:ext cx="3865418" cy="400110"/>
          </a:xfrm>
          <a:prstGeom prst="rect">
            <a:avLst/>
          </a:prstGeom>
          <a:noFill/>
        </p:spPr>
        <p:txBody>
          <a:bodyPr wrap="square">
            <a:spAutoFit/>
          </a:bodyPr>
          <a:lstStyle/>
          <a:p>
            <a:pPr algn="ctr"/>
            <a:r>
              <a:rPr lang="et-EE" sz="2000" b="1">
                <a:solidFill>
                  <a:srgbClr val="FF0000"/>
                </a:solidFill>
              </a:rPr>
              <a:t>[</a:t>
            </a:r>
            <a:r>
              <a:rPr lang="en-GB" sz="1800" b="0" i="0" u="none" strike="noStrike" err="1">
                <a:solidFill>
                  <a:srgbClr val="000000"/>
                </a:solidFill>
                <a:effectLst/>
                <a:latin typeface="Arial" panose="020B0604020202020204" pitchFamily="34" charset="0"/>
              </a:rPr>
              <a:t>doi.org</a:t>
            </a:r>
            <a:r>
              <a:rPr lang="en-GB" sz="1800" b="0" i="0" u="none" strike="noStrike">
                <a:solidFill>
                  <a:srgbClr val="000000"/>
                </a:solidFill>
                <a:effectLst/>
                <a:latin typeface="Arial" panose="020B0604020202020204" pitchFamily="34" charset="0"/>
              </a:rPr>
              <a:t>/10.5281/zenodo.10949874</a:t>
            </a:r>
            <a:r>
              <a:rPr lang="et-EE" sz="2000" b="1" i="0" u="none" strike="noStrike">
                <a:solidFill>
                  <a:srgbClr val="FF0000"/>
                </a:solidFill>
                <a:effectLst/>
                <a:latin typeface="Arial" panose="020B0604020202020204" pitchFamily="34" charset="0"/>
              </a:rPr>
              <a:t>]</a:t>
            </a:r>
            <a:endParaRPr lang="en-GB" sz="1800"/>
          </a:p>
        </p:txBody>
      </p:sp>
      <p:pic>
        <p:nvPicPr>
          <p:cNvPr id="6" name="Google Shape;95;p16">
            <a:extLst>
              <a:ext uri="{FF2B5EF4-FFF2-40B4-BE49-F238E27FC236}">
                <a16:creationId xmlns:a16="http://schemas.microsoft.com/office/drawing/2014/main" id="{34B3927C-0CE2-B014-638B-AB7BF1E2AD09}"/>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252364" y="6238875"/>
            <a:ext cx="1939636" cy="412517"/>
          </a:xfrm>
          <a:prstGeom prst="rect">
            <a:avLst/>
          </a:prstGeom>
          <a:noFill/>
          <a:ln>
            <a:noFill/>
          </a:ln>
        </p:spPr>
      </p:pic>
      <p:graphicFrame>
        <p:nvGraphicFramePr>
          <p:cNvPr id="7" name="Diagram 6">
            <a:extLst>
              <a:ext uri="{FF2B5EF4-FFF2-40B4-BE49-F238E27FC236}">
                <a16:creationId xmlns:a16="http://schemas.microsoft.com/office/drawing/2014/main" id="{95F6A6F0-AB9E-D89B-149D-477128DA6061}"/>
              </a:ext>
            </a:extLst>
          </p:cNvPr>
          <p:cNvGraphicFramePr/>
          <p:nvPr/>
        </p:nvGraphicFramePr>
        <p:xfrm>
          <a:off x="623455" y="1747981"/>
          <a:ext cx="10515599" cy="47228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056900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ctrTitle"/>
          </p:nvPr>
        </p:nvSpPr>
        <p:spPr>
          <a:xfrm>
            <a:off x="759402" y="568035"/>
            <a:ext cx="9144000" cy="1479840"/>
          </a:xfrm>
          <a:prstGeom prst="rect">
            <a:avLst/>
          </a:prstGeom>
          <a:noFill/>
          <a:ln>
            <a:noFill/>
          </a:ln>
          <a:effectLst/>
        </p:spPr>
        <p:txBody>
          <a:bodyPr spcFirstLastPara="1" wrap="square" lIns="91425" tIns="45700" rIns="91425" bIns="45700" anchor="b" anchorCtr="0">
            <a:noAutofit/>
          </a:bodyPr>
          <a:lstStyle/>
          <a:p>
            <a:pPr marL="0" lvl="0" indent="0" algn="l" rtl="0">
              <a:lnSpc>
                <a:spcPct val="140000"/>
              </a:lnSpc>
              <a:spcBef>
                <a:spcPts val="0"/>
              </a:spcBef>
              <a:spcAft>
                <a:spcPts val="0"/>
              </a:spcAft>
              <a:buClr>
                <a:srgbClr val="00A9AB"/>
              </a:buClr>
              <a:buSzPts val="4800"/>
              <a:buFont typeface="Verdana"/>
              <a:buNone/>
            </a:pPr>
            <a:r>
              <a:rPr lang="et-EE" sz="2000" b="1" dirty="0" err="1">
                <a:solidFill>
                  <a:srgbClr val="00A9AB"/>
                </a:solidFill>
                <a:latin typeface="Verdana"/>
                <a:ea typeface="Verdana"/>
                <a:cs typeface="Verdana"/>
                <a:sym typeface="Verdana"/>
              </a:rPr>
              <a:t>Milestone</a:t>
            </a:r>
            <a:r>
              <a:rPr lang="et-EE" sz="2000" b="1" dirty="0">
                <a:solidFill>
                  <a:srgbClr val="00A9AB"/>
                </a:solidFill>
                <a:latin typeface="Verdana"/>
                <a:ea typeface="Verdana"/>
                <a:cs typeface="Verdana"/>
                <a:sym typeface="Verdana"/>
              </a:rPr>
              <a:t> 29: </a:t>
            </a:r>
            <a:br>
              <a:rPr lang="et-EE" sz="2000" b="1" dirty="0">
                <a:solidFill>
                  <a:srgbClr val="00A9AB"/>
                </a:solidFill>
                <a:latin typeface="Verdana"/>
                <a:ea typeface="Verdana"/>
                <a:cs typeface="Verdana"/>
                <a:sym typeface="Verdana"/>
              </a:rPr>
            </a:br>
            <a:r>
              <a:rPr lang="et-EE" sz="2000" b="1" dirty="0" err="1">
                <a:solidFill>
                  <a:srgbClr val="FF0000"/>
                </a:solidFill>
                <a:latin typeface="Verdana"/>
                <a:ea typeface="Verdana"/>
                <a:cs typeface="Verdana"/>
                <a:sym typeface="Verdana"/>
              </a:rPr>
              <a:t>Citizen</a:t>
            </a:r>
            <a:r>
              <a:rPr lang="et-EE" sz="2000" b="1" dirty="0">
                <a:solidFill>
                  <a:srgbClr val="FF0000"/>
                </a:solidFill>
                <a:latin typeface="Verdana"/>
                <a:ea typeface="Verdana"/>
                <a:cs typeface="Verdana"/>
                <a:sym typeface="Verdana"/>
              </a:rPr>
              <a:t> </a:t>
            </a:r>
            <a:r>
              <a:rPr lang="et-EE" sz="2000" b="1" dirty="0" err="1">
                <a:solidFill>
                  <a:srgbClr val="FF0000"/>
                </a:solidFill>
                <a:latin typeface="Verdana"/>
                <a:ea typeface="Verdana"/>
                <a:cs typeface="Verdana"/>
                <a:sym typeface="Verdana"/>
              </a:rPr>
              <a:t>Science</a:t>
            </a:r>
            <a:r>
              <a:rPr lang="et-EE" sz="2000" b="1" dirty="0">
                <a:solidFill>
                  <a:srgbClr val="FF0000"/>
                </a:solidFill>
                <a:latin typeface="Verdana"/>
                <a:ea typeface="Verdana"/>
                <a:cs typeface="Verdana"/>
                <a:sym typeface="Verdana"/>
              </a:rPr>
              <a:t> </a:t>
            </a:r>
            <a:r>
              <a:rPr lang="et-EE" sz="2000" b="1" dirty="0" err="1">
                <a:solidFill>
                  <a:srgbClr val="FF0000"/>
                </a:solidFill>
                <a:latin typeface="Verdana"/>
                <a:ea typeface="Verdana"/>
                <a:cs typeface="Verdana"/>
                <a:sym typeface="Verdana"/>
              </a:rPr>
              <a:t>Institutional</a:t>
            </a:r>
            <a:r>
              <a:rPr lang="et-EE" sz="2000" b="1" dirty="0">
                <a:solidFill>
                  <a:srgbClr val="FF0000"/>
                </a:solidFill>
                <a:latin typeface="Verdana"/>
                <a:ea typeface="Verdana"/>
                <a:cs typeface="Verdana"/>
                <a:sym typeface="Verdana"/>
              </a:rPr>
              <a:t> </a:t>
            </a:r>
            <a:r>
              <a:rPr lang="et-EE" sz="2000" b="1" dirty="0" err="1">
                <a:solidFill>
                  <a:srgbClr val="FF0000"/>
                </a:solidFill>
                <a:latin typeface="Verdana"/>
                <a:ea typeface="Verdana"/>
                <a:cs typeface="Verdana"/>
                <a:sym typeface="Verdana"/>
              </a:rPr>
              <a:t>Change</a:t>
            </a:r>
            <a:r>
              <a:rPr lang="et-EE" sz="2000" b="1" dirty="0">
                <a:solidFill>
                  <a:srgbClr val="FF0000"/>
                </a:solidFill>
                <a:latin typeface="Verdana"/>
                <a:ea typeface="Verdana"/>
                <a:cs typeface="Verdana"/>
                <a:sym typeface="Verdana"/>
              </a:rPr>
              <a:t> </a:t>
            </a:r>
            <a:r>
              <a:rPr lang="et-EE" sz="2000" b="1" dirty="0" err="1">
                <a:solidFill>
                  <a:srgbClr val="FF0000"/>
                </a:solidFill>
                <a:latin typeface="Verdana"/>
                <a:ea typeface="Verdana"/>
                <a:cs typeface="Verdana"/>
                <a:sym typeface="Verdana"/>
              </a:rPr>
              <a:t>Through</a:t>
            </a:r>
            <a:r>
              <a:rPr lang="et-EE" sz="2000" b="1" dirty="0">
                <a:solidFill>
                  <a:srgbClr val="FF0000"/>
                </a:solidFill>
                <a:latin typeface="Verdana"/>
                <a:ea typeface="Verdana"/>
                <a:cs typeface="Verdana"/>
                <a:sym typeface="Verdana"/>
              </a:rPr>
              <a:t> BESCPOC </a:t>
            </a:r>
            <a:r>
              <a:rPr lang="et-EE" sz="2000" b="1" dirty="0" err="1">
                <a:solidFill>
                  <a:srgbClr val="FF0000"/>
                </a:solidFill>
                <a:latin typeface="Verdana"/>
                <a:ea typeface="Verdana"/>
                <a:cs typeface="Verdana"/>
                <a:sym typeface="Verdana"/>
              </a:rPr>
              <a:t>Implementations</a:t>
            </a:r>
            <a:endParaRPr sz="2000" b="1" dirty="0">
              <a:solidFill>
                <a:srgbClr val="FF0000"/>
              </a:solidFill>
              <a:latin typeface="Verdana"/>
              <a:ea typeface="Verdana"/>
              <a:cs typeface="Verdana"/>
              <a:sym typeface="Verdana"/>
            </a:endParaRPr>
          </a:p>
        </p:txBody>
      </p:sp>
      <p:sp>
        <p:nvSpPr>
          <p:cNvPr id="5" name="TextBox 4">
            <a:extLst>
              <a:ext uri="{FF2B5EF4-FFF2-40B4-BE49-F238E27FC236}">
                <a16:creationId xmlns:a16="http://schemas.microsoft.com/office/drawing/2014/main" id="{7F315F7C-7424-D66E-2424-5E15F37A1447}"/>
              </a:ext>
            </a:extLst>
          </p:cNvPr>
          <p:cNvSpPr txBox="1"/>
          <p:nvPr/>
        </p:nvSpPr>
        <p:spPr>
          <a:xfrm>
            <a:off x="3214255" y="710486"/>
            <a:ext cx="3865418" cy="400110"/>
          </a:xfrm>
          <a:prstGeom prst="rect">
            <a:avLst/>
          </a:prstGeom>
          <a:noFill/>
        </p:spPr>
        <p:txBody>
          <a:bodyPr wrap="square">
            <a:spAutoFit/>
          </a:bodyPr>
          <a:lstStyle/>
          <a:p>
            <a:pPr algn="ctr"/>
            <a:r>
              <a:rPr lang="et-EE" sz="2000" b="1">
                <a:solidFill>
                  <a:srgbClr val="FF0000"/>
                </a:solidFill>
              </a:rPr>
              <a:t>[</a:t>
            </a:r>
            <a:r>
              <a:rPr lang="en-GB" sz="1800" b="0" i="0" u="none" strike="noStrike" err="1">
                <a:solidFill>
                  <a:srgbClr val="000000"/>
                </a:solidFill>
                <a:effectLst/>
                <a:latin typeface="Arial" panose="020B0604020202020204" pitchFamily="34" charset="0"/>
              </a:rPr>
              <a:t>doi.org</a:t>
            </a:r>
            <a:r>
              <a:rPr lang="en-GB" sz="1800" b="0" i="0" u="none" strike="noStrike">
                <a:solidFill>
                  <a:srgbClr val="000000"/>
                </a:solidFill>
                <a:effectLst/>
                <a:latin typeface="Arial" panose="020B0604020202020204" pitchFamily="34" charset="0"/>
              </a:rPr>
              <a:t>/10.5281/zenodo.10949874</a:t>
            </a:r>
            <a:r>
              <a:rPr lang="et-EE" sz="2000" b="1" i="0" u="none" strike="noStrike">
                <a:solidFill>
                  <a:srgbClr val="FF0000"/>
                </a:solidFill>
                <a:effectLst/>
                <a:latin typeface="Arial" panose="020B0604020202020204" pitchFamily="34" charset="0"/>
              </a:rPr>
              <a:t>]</a:t>
            </a:r>
            <a:endParaRPr lang="en-GB" sz="1800"/>
          </a:p>
        </p:txBody>
      </p:sp>
      <p:pic>
        <p:nvPicPr>
          <p:cNvPr id="6" name="Google Shape;95;p16">
            <a:extLst>
              <a:ext uri="{FF2B5EF4-FFF2-40B4-BE49-F238E27FC236}">
                <a16:creationId xmlns:a16="http://schemas.microsoft.com/office/drawing/2014/main" id="{34B3927C-0CE2-B014-638B-AB7BF1E2AD09}"/>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252364" y="6238875"/>
            <a:ext cx="1939636" cy="412517"/>
          </a:xfrm>
          <a:prstGeom prst="rect">
            <a:avLst/>
          </a:prstGeom>
          <a:noFill/>
          <a:ln>
            <a:noFill/>
          </a:ln>
        </p:spPr>
      </p:pic>
      <p:sp>
        <p:nvSpPr>
          <p:cNvPr id="2" name="TextBox 1">
            <a:extLst>
              <a:ext uri="{FF2B5EF4-FFF2-40B4-BE49-F238E27FC236}">
                <a16:creationId xmlns:a16="http://schemas.microsoft.com/office/drawing/2014/main" id="{BA70F063-F597-9BAF-9E4B-674B204BD875}"/>
              </a:ext>
            </a:extLst>
          </p:cNvPr>
          <p:cNvSpPr txBox="1"/>
          <p:nvPr/>
        </p:nvSpPr>
        <p:spPr>
          <a:xfrm>
            <a:off x="1316182" y="2576945"/>
            <a:ext cx="184731" cy="307777"/>
          </a:xfrm>
          <a:prstGeom prst="rect">
            <a:avLst/>
          </a:prstGeom>
          <a:noFill/>
        </p:spPr>
        <p:txBody>
          <a:bodyPr wrap="none" rtlCol="0">
            <a:spAutoFit/>
          </a:bodyPr>
          <a:lstStyle/>
          <a:p>
            <a:endParaRPr lang="en-GB"/>
          </a:p>
        </p:txBody>
      </p:sp>
      <p:sp>
        <p:nvSpPr>
          <p:cNvPr id="3" name="Google Shape;108;g20e80213f0a_0_0">
            <a:extLst>
              <a:ext uri="{FF2B5EF4-FFF2-40B4-BE49-F238E27FC236}">
                <a16:creationId xmlns:a16="http://schemas.microsoft.com/office/drawing/2014/main" id="{01E3D226-0A0D-D122-B3FF-914F16AFBADD}"/>
              </a:ext>
            </a:extLst>
          </p:cNvPr>
          <p:cNvSpPr txBox="1">
            <a:spLocks noGrp="1"/>
          </p:cNvSpPr>
          <p:nvPr>
            <p:ph type="subTitle" idx="1"/>
          </p:nvPr>
        </p:nvSpPr>
        <p:spPr>
          <a:xfrm>
            <a:off x="828674" y="3075709"/>
            <a:ext cx="9326707" cy="357568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1500"/>
              </a:spcAft>
              <a:buClr>
                <a:srgbClr val="3F3F3F"/>
              </a:buClr>
              <a:buSzPts val="2400"/>
            </a:pPr>
            <a:r>
              <a:rPr lang="et-EE" dirty="0">
                <a:solidFill>
                  <a:srgbClr val="3F3F3F"/>
                </a:solidFill>
                <a:latin typeface="Verdana"/>
                <a:ea typeface="Verdana"/>
                <a:cs typeface="Verdana"/>
                <a:sym typeface="Verdana"/>
              </a:rPr>
              <a:t>The </a:t>
            </a:r>
            <a:r>
              <a:rPr lang="et-EE" dirty="0" err="1">
                <a:solidFill>
                  <a:srgbClr val="3F3F3F"/>
                </a:solidFill>
                <a:latin typeface="Verdana"/>
                <a:ea typeface="Verdana"/>
                <a:cs typeface="Verdana"/>
                <a:sym typeface="Verdana"/>
              </a:rPr>
              <a:t>cross-institutional</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analysis</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recognized</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the</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unique</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specificity</a:t>
            </a:r>
            <a:r>
              <a:rPr lang="et-EE" dirty="0">
                <a:solidFill>
                  <a:srgbClr val="3F3F3F"/>
                </a:solidFill>
                <a:latin typeface="Verdana"/>
                <a:ea typeface="Verdana"/>
                <a:cs typeface="Verdana"/>
                <a:sym typeface="Verdana"/>
              </a:rPr>
              <a:t> and </a:t>
            </a:r>
            <a:r>
              <a:rPr lang="et-EE" dirty="0" err="1">
                <a:solidFill>
                  <a:srgbClr val="3F3F3F"/>
                </a:solidFill>
                <a:latin typeface="Verdana"/>
                <a:ea typeface="Verdana"/>
                <a:cs typeface="Verdana"/>
                <a:sym typeface="Verdana"/>
              </a:rPr>
              <a:t>priorities</a:t>
            </a:r>
            <a:r>
              <a:rPr lang="et-EE" dirty="0">
                <a:solidFill>
                  <a:srgbClr val="3F3F3F"/>
                </a:solidFill>
                <a:latin typeface="Verdana"/>
                <a:ea typeface="Verdana"/>
                <a:cs typeface="Verdana"/>
                <a:sym typeface="Verdana"/>
              </a:rPr>
              <a:t> of </a:t>
            </a:r>
            <a:r>
              <a:rPr lang="et-EE" dirty="0" err="1">
                <a:solidFill>
                  <a:srgbClr val="3F3F3F"/>
                </a:solidFill>
                <a:latin typeface="Verdana"/>
                <a:ea typeface="Verdana"/>
                <a:cs typeface="Verdana"/>
                <a:sym typeface="Verdana"/>
              </a:rPr>
              <a:t>each</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university</a:t>
            </a:r>
            <a:r>
              <a:rPr lang="et-EE" dirty="0">
                <a:solidFill>
                  <a:srgbClr val="3F3F3F"/>
                </a:solidFill>
                <a:latin typeface="Verdana"/>
                <a:ea typeface="Verdana"/>
                <a:cs typeface="Verdana"/>
                <a:sym typeface="Verdana"/>
              </a:rPr>
              <a:t>. </a:t>
            </a:r>
          </a:p>
          <a:p>
            <a:pPr marL="0" lvl="0" indent="0" algn="l" rtl="0">
              <a:lnSpc>
                <a:spcPct val="110000"/>
              </a:lnSpc>
              <a:spcBef>
                <a:spcPts val="0"/>
              </a:spcBef>
              <a:spcAft>
                <a:spcPts val="1500"/>
              </a:spcAft>
              <a:buClr>
                <a:srgbClr val="3F3F3F"/>
              </a:buClr>
              <a:buSzPts val="2400"/>
            </a:pPr>
            <a:r>
              <a:rPr lang="et-EE" dirty="0">
                <a:solidFill>
                  <a:srgbClr val="3F3F3F"/>
                </a:solidFill>
                <a:latin typeface="Verdana"/>
                <a:ea typeface="Verdana"/>
                <a:cs typeface="Verdana"/>
                <a:sym typeface="Verdana"/>
              </a:rPr>
              <a:t>The BESPOC </a:t>
            </a:r>
            <a:r>
              <a:rPr lang="et-EE" dirty="0" err="1">
                <a:solidFill>
                  <a:srgbClr val="3F3F3F"/>
                </a:solidFill>
                <a:latin typeface="Verdana"/>
                <a:ea typeface="Verdana"/>
                <a:cs typeface="Verdana"/>
                <a:sym typeface="Verdana"/>
              </a:rPr>
              <a:t>implementation</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focused</a:t>
            </a:r>
            <a:r>
              <a:rPr lang="et-EE" dirty="0">
                <a:solidFill>
                  <a:srgbClr val="3F3F3F"/>
                </a:solidFill>
                <a:latin typeface="Verdana"/>
                <a:ea typeface="Verdana"/>
                <a:cs typeface="Verdana"/>
                <a:sym typeface="Verdana"/>
              </a:rPr>
              <a:t> on </a:t>
            </a:r>
            <a:r>
              <a:rPr lang="et-EE" dirty="0" err="1">
                <a:solidFill>
                  <a:srgbClr val="3F3F3F"/>
                </a:solidFill>
                <a:latin typeface="Verdana"/>
                <a:ea typeface="Verdana"/>
                <a:cs typeface="Verdana"/>
                <a:sym typeface="Verdana"/>
              </a:rPr>
              <a:t>valuing</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collaboration</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over</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competition</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encouraging</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mutual</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support</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sharing</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practices</a:t>
            </a:r>
            <a:r>
              <a:rPr lang="et-EE" dirty="0">
                <a:solidFill>
                  <a:srgbClr val="3F3F3F"/>
                </a:solidFill>
                <a:latin typeface="Verdana"/>
                <a:ea typeface="Verdana"/>
                <a:cs typeface="Verdana"/>
                <a:sym typeface="Verdana"/>
              </a:rPr>
              <a:t>, and </a:t>
            </a:r>
            <a:r>
              <a:rPr lang="et-EE" dirty="0" err="1">
                <a:solidFill>
                  <a:srgbClr val="3F3F3F"/>
                </a:solidFill>
                <a:latin typeface="Verdana"/>
                <a:ea typeface="Verdana"/>
                <a:cs typeface="Verdana"/>
                <a:sym typeface="Verdana"/>
              </a:rPr>
              <a:t>engaging</a:t>
            </a:r>
            <a:r>
              <a:rPr lang="et-EE" dirty="0">
                <a:solidFill>
                  <a:srgbClr val="3F3F3F"/>
                </a:solidFill>
                <a:latin typeface="Verdana"/>
                <a:ea typeface="Verdana"/>
                <a:cs typeface="Verdana"/>
                <a:sym typeface="Verdana"/>
              </a:rPr>
              <a:t> in </a:t>
            </a:r>
            <a:r>
              <a:rPr lang="et-EE" dirty="0" err="1">
                <a:solidFill>
                  <a:srgbClr val="3F3F3F"/>
                </a:solidFill>
                <a:latin typeface="Verdana"/>
                <a:ea typeface="Verdana"/>
                <a:cs typeface="Verdana"/>
                <a:sym typeface="Verdana"/>
              </a:rPr>
              <a:t>meaningful</a:t>
            </a:r>
            <a:r>
              <a:rPr lang="et-EE" dirty="0">
                <a:solidFill>
                  <a:srgbClr val="3F3F3F"/>
                </a:solidFill>
                <a:latin typeface="Verdana"/>
                <a:ea typeface="Verdana"/>
                <a:cs typeface="Verdana"/>
                <a:sym typeface="Verdana"/>
              </a:rPr>
              <a:t> </a:t>
            </a:r>
            <a:r>
              <a:rPr lang="et-EE" dirty="0" err="1">
                <a:solidFill>
                  <a:srgbClr val="3F3F3F"/>
                </a:solidFill>
                <a:latin typeface="Verdana"/>
                <a:ea typeface="Verdana"/>
                <a:cs typeface="Verdana"/>
                <a:sym typeface="Verdana"/>
              </a:rPr>
              <a:t>dialogue</a:t>
            </a:r>
            <a:r>
              <a:rPr lang="et-EE" dirty="0">
                <a:solidFill>
                  <a:srgbClr val="3F3F3F"/>
                </a:solidFill>
                <a:latin typeface="Verdana"/>
                <a:ea typeface="Verdana"/>
                <a:cs typeface="Verdana"/>
                <a:sym typeface="Verdana"/>
              </a:rPr>
              <a:t>. </a:t>
            </a:r>
          </a:p>
        </p:txBody>
      </p:sp>
    </p:spTree>
    <p:extLst>
      <p:ext uri="{BB962C8B-B14F-4D97-AF65-F5344CB8AC3E}">
        <p14:creationId xmlns:p14="http://schemas.microsoft.com/office/powerpoint/2010/main" val="8142012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87833-894D-4D38-B64D-376DF3A493B7}"/>
              </a:ext>
            </a:extLst>
          </p:cNvPr>
          <p:cNvSpPr>
            <a:spLocks noGrp="1"/>
          </p:cNvSpPr>
          <p:nvPr>
            <p:ph type="ctrTitle"/>
          </p:nvPr>
        </p:nvSpPr>
        <p:spPr>
          <a:xfrm>
            <a:off x="828675" y="265596"/>
            <a:ext cx="9144000" cy="744537"/>
          </a:xfrm>
          <a:effectLst>
            <a:outerShdw blurRad="508000" dist="469900" dir="2400000" sx="90000" sy="90000" algn="ctr" rotWithShape="0">
              <a:srgbClr val="000000">
                <a:alpha val="43000"/>
              </a:srgbClr>
            </a:outerShdw>
          </a:effectLst>
        </p:spPr>
        <p:txBody>
          <a:bodyPr>
            <a:noAutofit/>
          </a:bodyPr>
          <a:lstStyle/>
          <a:p>
            <a:pPr algn="l"/>
            <a:r>
              <a:rPr lang="et-EE" sz="2800" b="1" dirty="0" err="1">
                <a:solidFill>
                  <a:srgbClr val="00A9AB"/>
                </a:solidFill>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Follow</a:t>
            </a:r>
            <a:r>
              <a:rPr lang="et-EE" sz="2800" b="1" dirty="0">
                <a:solidFill>
                  <a:srgbClr val="00A9AB"/>
                </a:solidFill>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 </a:t>
            </a:r>
            <a:r>
              <a:rPr lang="et-EE" sz="2800" b="1" dirty="0" err="1">
                <a:solidFill>
                  <a:srgbClr val="00A9AB"/>
                </a:solidFill>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us</a:t>
            </a:r>
            <a:r>
              <a:rPr lang="et-EE" sz="2800" b="1" dirty="0">
                <a:solidFill>
                  <a:srgbClr val="00A9AB"/>
                </a:solidFill>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a:t>
            </a:r>
            <a:endParaRPr lang="en-US" sz="2800" b="1" dirty="0">
              <a:solidFill>
                <a:srgbClr val="00A9AB"/>
              </a:solidFill>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endParaRPr>
          </a:p>
        </p:txBody>
      </p:sp>
      <p:sp>
        <p:nvSpPr>
          <p:cNvPr id="3" name="Subtitle 2">
            <a:extLst>
              <a:ext uri="{FF2B5EF4-FFF2-40B4-BE49-F238E27FC236}">
                <a16:creationId xmlns:a16="http://schemas.microsoft.com/office/drawing/2014/main" id="{DF243743-C045-4077-8A01-8B5828664B58}"/>
              </a:ext>
            </a:extLst>
          </p:cNvPr>
          <p:cNvSpPr>
            <a:spLocks noGrp="1"/>
          </p:cNvSpPr>
          <p:nvPr>
            <p:ph type="subTitle" idx="1"/>
          </p:nvPr>
        </p:nvSpPr>
        <p:spPr>
          <a:xfrm>
            <a:off x="828675" y="1010133"/>
            <a:ext cx="9032255" cy="2013157"/>
          </a:xfrm>
        </p:spPr>
        <p:txBody>
          <a:bodyPr>
            <a:normAutofit/>
          </a:bodyPr>
          <a:lstStyle/>
          <a:p>
            <a:pPr algn="l">
              <a:lnSpc>
                <a:spcPct val="150000"/>
              </a:lnSpc>
            </a:pPr>
            <a:r>
              <a:rPr lang="en-US" sz="1600" b="1" dirty="0" err="1">
                <a:solidFill>
                  <a:srgbClr val="FF0000"/>
                </a:solidFill>
                <a:latin typeface="Verdana" panose="020B0604030504040204" pitchFamily="34" charset="0"/>
                <a:ea typeface="Verdana" panose="020B0604030504040204" pitchFamily="34" charset="0"/>
              </a:rPr>
              <a:t>Zenodo</a:t>
            </a:r>
            <a:r>
              <a:rPr lang="en-US" sz="1600" b="1" dirty="0">
                <a:solidFill>
                  <a:srgbClr val="FF0000"/>
                </a:solidFill>
                <a:latin typeface="Verdana" panose="020B0604030504040204" pitchFamily="34" charset="0"/>
                <a:ea typeface="Verdana" panose="020B0604030504040204" pitchFamily="34" charset="0"/>
              </a:rPr>
              <a:t> collection</a:t>
            </a:r>
            <a:r>
              <a:rPr lang="et-EE" sz="1600" dirty="0">
                <a:solidFill>
                  <a:srgbClr val="FF0000"/>
                </a:solidFill>
                <a:latin typeface="Verdana" panose="020B0604030504040204" pitchFamily="34" charset="0"/>
                <a:ea typeface="Verdana" panose="020B0604030504040204" pitchFamily="34" charset="0"/>
              </a:rPr>
              <a:t>: </a:t>
            </a:r>
          </a:p>
          <a:p>
            <a:pPr algn="l">
              <a:lnSpc>
                <a:spcPct val="150000"/>
              </a:lnSpc>
            </a:pPr>
            <a:r>
              <a:rPr lang="en-US" sz="1600" dirty="0">
                <a:latin typeface="Verdana" panose="020B0604030504040204" pitchFamily="34" charset="0"/>
                <a:ea typeface="Verdana" panose="020B0604030504040204" pitchFamily="34" charset="0"/>
                <a:hlinkClick r:id="rId3"/>
              </a:rPr>
              <a:t>University libraries strengthening the academia-society connection through citizen science in the Baltics | Zenodo</a:t>
            </a:r>
            <a:endParaRPr lang="et-EE" sz="1600" dirty="0">
              <a:solidFill>
                <a:schemeClr val="tx1">
                  <a:lumMod val="75000"/>
                  <a:lumOff val="25000"/>
                </a:schemeClr>
              </a:solidFill>
              <a:latin typeface="Verdana" panose="020B0604030504040204" pitchFamily="34" charset="0"/>
              <a:ea typeface="Verdana" panose="020B0604030504040204" pitchFamily="34" charset="0"/>
            </a:endParaRPr>
          </a:p>
          <a:p>
            <a:pPr algn="l"/>
            <a:endParaRPr lang="et-EE" sz="1600" dirty="0"/>
          </a:p>
        </p:txBody>
      </p:sp>
      <p:pic>
        <p:nvPicPr>
          <p:cNvPr id="5" name="Picture 4" descr="A screenshot of a computer&#10;&#10;Description automatically generated">
            <a:hlinkClick r:id="rId4"/>
            <a:extLst>
              <a:ext uri="{FF2B5EF4-FFF2-40B4-BE49-F238E27FC236}">
                <a16:creationId xmlns:a16="http://schemas.microsoft.com/office/drawing/2014/main" id="{A29E17DC-1C61-288E-3329-6C8FE8646E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0008" y="3071504"/>
            <a:ext cx="8371983" cy="3307712"/>
          </a:xfrm>
          <a:prstGeom prst="rect">
            <a:avLst/>
          </a:prstGeom>
        </p:spPr>
      </p:pic>
      <p:pic>
        <p:nvPicPr>
          <p:cNvPr id="4" name="Picture 3">
            <a:extLst>
              <a:ext uri="{FF2B5EF4-FFF2-40B4-BE49-F238E27FC236}">
                <a16:creationId xmlns:a16="http://schemas.microsoft.com/office/drawing/2014/main" id="{EB2ED49A-3DC3-4A66-ABB0-273AA7EBF9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60930" y="6134693"/>
            <a:ext cx="2331070" cy="489047"/>
          </a:xfrm>
          <a:prstGeom prst="rect">
            <a:avLst/>
          </a:prstGeom>
        </p:spPr>
      </p:pic>
    </p:spTree>
    <p:extLst>
      <p:ext uri="{BB962C8B-B14F-4D97-AF65-F5344CB8AC3E}">
        <p14:creationId xmlns:p14="http://schemas.microsoft.com/office/powerpoint/2010/main" val="17862854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87833-894D-4D38-B64D-376DF3A493B7}"/>
              </a:ext>
            </a:extLst>
          </p:cNvPr>
          <p:cNvSpPr>
            <a:spLocks noGrp="1"/>
          </p:cNvSpPr>
          <p:nvPr>
            <p:ph type="ctrTitle"/>
          </p:nvPr>
        </p:nvSpPr>
        <p:spPr>
          <a:xfrm>
            <a:off x="828675" y="915031"/>
            <a:ext cx="9144000" cy="744537"/>
          </a:xfrm>
        </p:spPr>
        <p:txBody>
          <a:bodyPr>
            <a:noAutofit/>
          </a:bodyPr>
          <a:lstStyle/>
          <a:p>
            <a:pPr algn="l"/>
            <a:r>
              <a:rPr lang="et-EE" sz="2800" b="1" dirty="0">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The </a:t>
            </a:r>
            <a:r>
              <a:rPr lang="et-EE" sz="2800" b="1" dirty="0" err="1">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LibOCS</a:t>
            </a:r>
            <a:r>
              <a:rPr lang="et-EE" sz="2800" b="1" dirty="0">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 </a:t>
            </a:r>
            <a:r>
              <a:rPr lang="et-EE" sz="2800" b="1" dirty="0" err="1">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Outcomes</a:t>
            </a:r>
            <a:r>
              <a:rPr lang="et-EE" sz="2800" b="1" dirty="0">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rPr>
              <a:t>:</a:t>
            </a:r>
            <a:endParaRPr lang="en-US" sz="2800" b="1" dirty="0">
              <a:effectLst>
                <a:outerShdw blurRad="508000" dist="469900" dir="2400000" sx="90000" sy="90000" algn="ctr" rotWithShape="0">
                  <a:srgbClr val="000000">
                    <a:alpha val="43000"/>
                  </a:srgbClr>
                </a:outerShdw>
              </a:effectLst>
              <a:latin typeface="Verdana" panose="020B0604030504040204" pitchFamily="34" charset="0"/>
              <a:ea typeface="Verdana" panose="020B0604030504040204" pitchFamily="34" charset="0"/>
            </a:endParaRPr>
          </a:p>
        </p:txBody>
      </p:sp>
      <p:sp>
        <p:nvSpPr>
          <p:cNvPr id="3" name="Subtitle 2">
            <a:extLst>
              <a:ext uri="{FF2B5EF4-FFF2-40B4-BE49-F238E27FC236}">
                <a16:creationId xmlns:a16="http://schemas.microsoft.com/office/drawing/2014/main" id="{DF243743-C045-4077-8A01-8B5828664B58}"/>
              </a:ext>
            </a:extLst>
          </p:cNvPr>
          <p:cNvSpPr>
            <a:spLocks noGrp="1"/>
          </p:cNvSpPr>
          <p:nvPr>
            <p:ph type="subTitle" idx="1"/>
          </p:nvPr>
        </p:nvSpPr>
        <p:spPr>
          <a:xfrm>
            <a:off x="828674" y="2261235"/>
            <a:ext cx="10182225" cy="3569114"/>
          </a:xfrm>
        </p:spPr>
        <p:txBody>
          <a:bodyPr>
            <a:normAutofit/>
          </a:bodyPr>
          <a:lstStyle/>
          <a:p>
            <a:pPr algn="l">
              <a:lnSpc>
                <a:spcPct val="150000"/>
              </a:lnSpc>
            </a:pPr>
            <a:r>
              <a:rPr lang="et-EE" sz="1600" b="1" dirty="0">
                <a:solidFill>
                  <a:srgbClr val="00A9AB"/>
                </a:solidFill>
                <a:latin typeface="Verdana" panose="020B0604030504040204" pitchFamily="34" charset="0"/>
                <a:ea typeface="Verdana" panose="020B0604030504040204" pitchFamily="34" charset="0"/>
              </a:rPr>
              <a:t>Website: </a:t>
            </a:r>
            <a:r>
              <a:rPr lang="et-EE" sz="1600" dirty="0">
                <a:latin typeface="Verdana" panose="020B0604030504040204" pitchFamily="34" charset="0"/>
                <a:ea typeface="Verdana" panose="020B0604030504040204" pitchFamily="34" charset="0"/>
                <a:hlinkClick r:id="rId3"/>
              </a:rPr>
              <a:t>https://www.libocs.ut.ee/</a:t>
            </a:r>
            <a:r>
              <a:rPr lang="et-EE" sz="1600" dirty="0">
                <a:latin typeface="Verdana" panose="020B0604030504040204" pitchFamily="34" charset="0"/>
                <a:ea typeface="Verdana" panose="020B0604030504040204" pitchFamily="34" charset="0"/>
              </a:rPr>
              <a:t> </a:t>
            </a:r>
          </a:p>
          <a:p>
            <a:pPr algn="l">
              <a:lnSpc>
                <a:spcPct val="150000"/>
              </a:lnSpc>
            </a:pPr>
            <a:r>
              <a:rPr lang="et-EE" sz="1600" b="1" dirty="0">
                <a:solidFill>
                  <a:srgbClr val="00A9AB"/>
                </a:solidFill>
                <a:latin typeface="Verdana" panose="020B0604030504040204" pitchFamily="34" charset="0"/>
                <a:ea typeface="Verdana" panose="020B0604030504040204" pitchFamily="34" charset="0"/>
              </a:rPr>
              <a:t>Facebook: </a:t>
            </a:r>
            <a:r>
              <a:rPr lang="et-EE" sz="1600" dirty="0">
                <a:latin typeface="Verdana" panose="020B0604030504040204" pitchFamily="34" charset="0"/>
                <a:ea typeface="Verdana" panose="020B0604030504040204" pitchFamily="34" charset="0"/>
                <a:hlinkClick r:id="rId4"/>
              </a:rPr>
              <a:t>https://www.facebook.com/LibOCSproject/</a:t>
            </a:r>
            <a:endParaRPr lang="et-EE" sz="1600" dirty="0">
              <a:latin typeface="Verdana" panose="020B0604030504040204" pitchFamily="34" charset="0"/>
              <a:ea typeface="Verdana" panose="020B0604030504040204" pitchFamily="34" charset="0"/>
            </a:endParaRPr>
          </a:p>
          <a:p>
            <a:pPr algn="l">
              <a:lnSpc>
                <a:spcPct val="150000"/>
              </a:lnSpc>
            </a:pPr>
            <a:r>
              <a:rPr lang="et-EE" sz="1600" b="1" dirty="0">
                <a:solidFill>
                  <a:srgbClr val="00A9AB"/>
                </a:solidFill>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Youtube channel</a:t>
            </a:r>
            <a:r>
              <a:rPr lang="et-EE" sz="1600" b="1" dirty="0">
                <a:solidFill>
                  <a:srgbClr val="00A9AB"/>
                </a:solidFill>
                <a:latin typeface="Verdana" panose="020B0604030504040204" pitchFamily="34" charset="0"/>
                <a:ea typeface="Verdana" panose="020B0604030504040204" pitchFamily="34" charset="0"/>
              </a:rPr>
              <a:t> </a:t>
            </a:r>
            <a:r>
              <a:rPr lang="et-EE" sz="1600" dirty="0">
                <a:latin typeface="Verdana" panose="020B0604030504040204" pitchFamily="34" charset="0"/>
                <a:ea typeface="Verdana" panose="020B0604030504040204" pitchFamily="34" charset="0"/>
                <a:hlinkClick r:id="rId6"/>
              </a:rPr>
              <a:t>https://www.youtube.com/@LibOCSproject</a:t>
            </a:r>
            <a:r>
              <a:rPr lang="et-EE" sz="1600" dirty="0">
                <a:latin typeface="Verdana" panose="020B0604030504040204" pitchFamily="34" charset="0"/>
                <a:ea typeface="Verdana" panose="020B0604030504040204" pitchFamily="34" charset="0"/>
              </a:rPr>
              <a:t> </a:t>
            </a:r>
            <a:endParaRPr lang="et-EE" sz="1600" b="1" dirty="0">
              <a:solidFill>
                <a:srgbClr val="00A9AB"/>
              </a:solidFill>
              <a:latin typeface="Verdana" panose="020B0604030504040204" pitchFamily="34" charset="0"/>
              <a:ea typeface="Verdana" panose="020B0604030504040204" pitchFamily="34" charset="0"/>
            </a:endParaRPr>
          </a:p>
          <a:p>
            <a:pPr algn="l">
              <a:lnSpc>
                <a:spcPct val="150000"/>
              </a:lnSpc>
            </a:pPr>
            <a:r>
              <a:rPr lang="et-EE" sz="1600" b="1" dirty="0">
                <a:solidFill>
                  <a:srgbClr val="00A9AB"/>
                </a:solidFill>
                <a:latin typeface="Verdana" panose="020B0604030504040204" pitchFamily="34" charset="0"/>
                <a:ea typeface="Verdana" panose="020B0604030504040204" pitchFamily="34" charset="0"/>
              </a:rPr>
              <a:t>X: </a:t>
            </a:r>
            <a:r>
              <a:rPr lang="en-US" sz="1600" dirty="0">
                <a:latin typeface="Verdana" panose="020B0604030504040204" pitchFamily="34" charset="0"/>
                <a:ea typeface="Verdana" panose="020B0604030504040204" pitchFamily="34" charset="0"/>
                <a:hlinkClick r:id="rId7"/>
              </a:rPr>
              <a:t>(11) #</a:t>
            </a:r>
            <a:r>
              <a:rPr lang="en-US" sz="1600" dirty="0" err="1">
                <a:latin typeface="Verdana" panose="020B0604030504040204" pitchFamily="34" charset="0"/>
                <a:ea typeface="Verdana" panose="020B0604030504040204" pitchFamily="34" charset="0"/>
                <a:hlinkClick r:id="rId7"/>
              </a:rPr>
              <a:t>LibOCS</a:t>
            </a:r>
            <a:r>
              <a:rPr lang="en-US" sz="1600" dirty="0">
                <a:latin typeface="Verdana" panose="020B0604030504040204" pitchFamily="34" charset="0"/>
                <a:ea typeface="Verdana" panose="020B0604030504040204" pitchFamily="34" charset="0"/>
                <a:hlinkClick r:id="rId7"/>
              </a:rPr>
              <a:t> - Twitter Search / Twitter</a:t>
            </a:r>
            <a:endParaRPr lang="et-EE" sz="1600" dirty="0">
              <a:latin typeface="Verdana" panose="020B0604030504040204" pitchFamily="34" charset="0"/>
              <a:ea typeface="Verdana" panose="020B0604030504040204" pitchFamily="34" charset="0"/>
            </a:endParaRPr>
          </a:p>
          <a:p>
            <a:pPr algn="l">
              <a:lnSpc>
                <a:spcPct val="150000"/>
              </a:lnSpc>
            </a:pPr>
            <a:r>
              <a:rPr lang="en-US" sz="1600" b="1" dirty="0" err="1">
                <a:solidFill>
                  <a:srgbClr val="00A9AB"/>
                </a:solidFill>
                <a:latin typeface="Verdana" panose="020B0604030504040204" pitchFamily="34" charset="0"/>
                <a:ea typeface="Verdana" panose="020B0604030504040204" pitchFamily="34" charset="0"/>
              </a:rPr>
              <a:t>Zenodo</a:t>
            </a:r>
            <a:r>
              <a:rPr lang="en-US" sz="1600" b="1" dirty="0">
                <a:solidFill>
                  <a:srgbClr val="00A9AB"/>
                </a:solidFill>
                <a:latin typeface="Verdana" panose="020B0604030504040204" pitchFamily="34" charset="0"/>
                <a:ea typeface="Verdana" panose="020B0604030504040204" pitchFamily="34" charset="0"/>
              </a:rPr>
              <a:t> collection</a:t>
            </a:r>
            <a:r>
              <a:rPr lang="et-EE" sz="1600" dirty="0">
                <a:latin typeface="Verdana" panose="020B0604030504040204" pitchFamily="34" charset="0"/>
                <a:ea typeface="Verdana" panose="020B0604030504040204" pitchFamily="34" charset="0"/>
              </a:rPr>
              <a:t>: </a:t>
            </a:r>
            <a:r>
              <a:rPr lang="en-US" sz="1600" dirty="0">
                <a:latin typeface="Verdana" panose="020B0604030504040204" pitchFamily="34" charset="0"/>
                <a:ea typeface="Verdana" panose="020B0604030504040204" pitchFamily="34" charset="0"/>
                <a:hlinkClick r:id="rId8"/>
              </a:rPr>
              <a:t>University libraries strengthening the academia-society connection through citizen science in the Baltics | </a:t>
            </a:r>
            <a:r>
              <a:rPr lang="en-US" sz="1600" dirty="0" err="1">
                <a:latin typeface="Verdana" panose="020B0604030504040204" pitchFamily="34" charset="0"/>
                <a:ea typeface="Verdana" panose="020B0604030504040204" pitchFamily="34" charset="0"/>
                <a:hlinkClick r:id="rId8"/>
              </a:rPr>
              <a:t>Zenodo</a:t>
            </a:r>
            <a:endParaRPr lang="et-EE" sz="1600" dirty="0">
              <a:latin typeface="Verdana" panose="020B0604030504040204" pitchFamily="34" charset="0"/>
              <a:ea typeface="Verdana" panose="020B0604030504040204" pitchFamily="34" charset="0"/>
            </a:endParaRPr>
          </a:p>
          <a:p>
            <a:pPr algn="l"/>
            <a:endParaRPr lang="et-EE" sz="1600" dirty="0"/>
          </a:p>
          <a:p>
            <a:pPr marL="342900" indent="-342900" algn="l">
              <a:buBlip>
                <a:blip r:embed="rId9"/>
              </a:buBlip>
            </a:pPr>
            <a:endParaRPr lang="et-EE" sz="1600" dirty="0">
              <a:solidFill>
                <a:schemeClr val="tx1">
                  <a:lumMod val="75000"/>
                  <a:lumOff val="25000"/>
                </a:schemeClr>
              </a:solidFill>
              <a:latin typeface="Verdana" panose="020B0604030504040204" pitchFamily="34" charset="0"/>
              <a:ea typeface="Verdana" panose="020B0604030504040204" pitchFamily="34" charset="0"/>
            </a:endParaRPr>
          </a:p>
          <a:p>
            <a:pPr algn="l"/>
            <a:endParaRPr lang="et-EE" sz="1600" dirty="0"/>
          </a:p>
        </p:txBody>
      </p:sp>
      <p:pic>
        <p:nvPicPr>
          <p:cNvPr id="4" name="Picture 3">
            <a:extLst>
              <a:ext uri="{FF2B5EF4-FFF2-40B4-BE49-F238E27FC236}">
                <a16:creationId xmlns:a16="http://schemas.microsoft.com/office/drawing/2014/main" id="{EB2ED49A-3DC3-4A66-ABB0-273AA7EBF9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03765" y="5740577"/>
            <a:ext cx="3749879" cy="786706"/>
          </a:xfrm>
          <a:prstGeom prst="rect">
            <a:avLst/>
          </a:prstGeom>
        </p:spPr>
      </p:pic>
    </p:spTree>
    <p:extLst>
      <p:ext uri="{BB962C8B-B14F-4D97-AF65-F5344CB8AC3E}">
        <p14:creationId xmlns:p14="http://schemas.microsoft.com/office/powerpoint/2010/main" val="158459490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CB98-3B13-6EB9-7682-B51C43849BBD}"/>
              </a:ext>
            </a:extLst>
          </p:cNvPr>
          <p:cNvSpPr>
            <a:spLocks noGrp="1"/>
          </p:cNvSpPr>
          <p:nvPr>
            <p:ph type="title"/>
          </p:nvPr>
        </p:nvSpPr>
        <p:spPr>
          <a:xfrm>
            <a:off x="482600" y="3064308"/>
            <a:ext cx="10515600" cy="729384"/>
          </a:xfrm>
        </p:spPr>
        <p:txBody>
          <a:bodyPr>
            <a:noAutofit/>
          </a:bodyPr>
          <a:lstStyle/>
          <a:p>
            <a:r>
              <a:rPr lang="en-GB" dirty="0">
                <a:effectLst>
                  <a:outerShdw blurRad="508000" dist="469900" dir="2400000" sx="90000" sy="90000" algn="ctr" rotWithShape="0">
                    <a:srgbClr val="000000">
                      <a:alpha val="43000"/>
                    </a:srgbClr>
                  </a:outerShdw>
                </a:effectLst>
              </a:rPr>
              <a:t>Conclusions</a:t>
            </a:r>
          </a:p>
        </p:txBody>
      </p:sp>
      <p:pic>
        <p:nvPicPr>
          <p:cNvPr id="5" name="Shape 310">
            <a:extLst>
              <a:ext uri="{FF2B5EF4-FFF2-40B4-BE49-F238E27FC236}">
                <a16:creationId xmlns:a16="http://schemas.microsoft.com/office/drawing/2014/main" id="{43CE1B81-D664-73D6-14D2-CF537CB05AE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21991024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40D69-B29A-BEAF-202D-C2F321A58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58D9D-6D2C-DDEC-7559-0ACD10E9E0DE}"/>
              </a:ext>
            </a:extLst>
          </p:cNvPr>
          <p:cNvSpPr>
            <a:spLocks noGrp="1"/>
          </p:cNvSpPr>
          <p:nvPr>
            <p:ph type="title"/>
          </p:nvPr>
        </p:nvSpPr>
        <p:spPr>
          <a:xfrm>
            <a:off x="838200" y="365126"/>
            <a:ext cx="10515600" cy="729384"/>
          </a:xfrm>
        </p:spPr>
        <p:txBody>
          <a:bodyPr>
            <a:normAutofit/>
          </a:bodyPr>
          <a:lstStyle/>
          <a:p>
            <a:r>
              <a:rPr lang="en-GB" sz="4000">
                <a:effectLst>
                  <a:outerShdw blurRad="508000" dist="469900" dir="2400000" sx="90000" sy="90000" algn="ctr" rotWithShape="0">
                    <a:srgbClr val="000000">
                      <a:alpha val="43000"/>
                    </a:srgbClr>
                  </a:outerShdw>
                </a:effectLst>
              </a:rPr>
              <a:t>An Engaged Researcher</a:t>
            </a:r>
          </a:p>
        </p:txBody>
      </p:sp>
      <p:sp>
        <p:nvSpPr>
          <p:cNvPr id="3" name="Content Placeholder 2">
            <a:extLst>
              <a:ext uri="{FF2B5EF4-FFF2-40B4-BE49-F238E27FC236}">
                <a16:creationId xmlns:a16="http://schemas.microsoft.com/office/drawing/2014/main" id="{2E48ABF9-4824-B72D-EB6D-5AE2CB4B14ED}"/>
              </a:ext>
            </a:extLst>
          </p:cNvPr>
          <p:cNvSpPr>
            <a:spLocks noGrp="1"/>
          </p:cNvSpPr>
          <p:nvPr>
            <p:ph idx="1"/>
          </p:nvPr>
        </p:nvSpPr>
        <p:spPr>
          <a:xfrm>
            <a:off x="838200" y="1406525"/>
            <a:ext cx="10515600" cy="4356966"/>
          </a:xfrm>
        </p:spPr>
        <p:txBody>
          <a:bodyPr>
            <a:noAutofit/>
          </a:bodyPr>
          <a:lstStyle/>
          <a:p>
            <a:pPr>
              <a:buFont typeface="Wingdings" pitchFamily="2" charset="2"/>
              <a:buChar char="ü"/>
            </a:pPr>
            <a:r>
              <a:rPr lang="en-GB" sz="1600" dirty="0"/>
              <a:t>Engages with their organisation policy and your organisation policymakers;</a:t>
            </a:r>
          </a:p>
          <a:p>
            <a:pPr>
              <a:buFont typeface="Wingdings" pitchFamily="2" charset="2"/>
              <a:buChar char="ü"/>
            </a:pPr>
            <a:r>
              <a:rPr lang="en-GB" sz="1600" dirty="0"/>
              <a:t>Engages with their own research activity and with other research activities in their university;</a:t>
            </a:r>
          </a:p>
          <a:p>
            <a:pPr>
              <a:buFont typeface="Wingdings" pitchFamily="2" charset="2"/>
              <a:buChar char="ü"/>
            </a:pPr>
            <a:r>
              <a:rPr lang="en-GB" sz="1600" dirty="0"/>
              <a:t>Engages with external partners;</a:t>
            </a:r>
          </a:p>
          <a:p>
            <a:pPr>
              <a:buFont typeface="Wingdings" pitchFamily="2" charset="2"/>
              <a:buChar char="ü"/>
            </a:pPr>
            <a:r>
              <a:rPr lang="en-GB" sz="1600" dirty="0"/>
              <a:t>Engages with existing resources (templates, check-list); contribute maintaining and updating them;</a:t>
            </a:r>
          </a:p>
          <a:p>
            <a:pPr>
              <a:buFont typeface="Wingdings" pitchFamily="2" charset="2"/>
              <a:buChar char="ü"/>
            </a:pPr>
            <a:r>
              <a:rPr lang="en-GB" sz="1600" dirty="0"/>
              <a:t>Engages in specific communications accessible and resonating with the public;</a:t>
            </a:r>
          </a:p>
          <a:p>
            <a:pPr>
              <a:buFont typeface="Wingdings" pitchFamily="2" charset="2"/>
              <a:buChar char="ü"/>
            </a:pPr>
            <a:r>
              <a:rPr lang="en-GB" sz="1600" dirty="0"/>
              <a:t>Engages with the resources available for you in the Research Office (Grant Office, etc);</a:t>
            </a:r>
          </a:p>
          <a:p>
            <a:pPr>
              <a:buFont typeface="Wingdings" pitchFamily="2" charset="2"/>
              <a:buChar char="ü"/>
            </a:pPr>
            <a:r>
              <a:rPr lang="en-GB" sz="1600" dirty="0"/>
              <a:t>Engages with the broad society for learning about their priorities, co-create with them, create synergy and translate results into actionable items (public policies, petitions, engineering, public experiments, etc);</a:t>
            </a:r>
          </a:p>
          <a:p>
            <a:pPr>
              <a:buFont typeface="Wingdings" pitchFamily="2" charset="2"/>
              <a:buChar char="ü"/>
            </a:pPr>
            <a:r>
              <a:rPr lang="en-GB" sz="1600" dirty="0"/>
              <a:t>Engages with their legal and safety departments; newly, also with the research security officers;</a:t>
            </a:r>
          </a:p>
          <a:p>
            <a:pPr>
              <a:buFont typeface="Wingdings" pitchFamily="2" charset="2"/>
              <a:buChar char="ü"/>
            </a:pPr>
            <a:r>
              <a:rPr lang="en-GB" sz="1600" dirty="0"/>
              <a:t>Engages continuously with the communities relevant for them (whether they contributed to form them or not) and support their journeys from </a:t>
            </a:r>
            <a:r>
              <a:rPr lang="en-GB" sz="1600" i="1" dirty="0"/>
              <a:t>Communities of Interest</a:t>
            </a:r>
            <a:r>
              <a:rPr lang="en-GB" sz="1600" dirty="0"/>
              <a:t>, to </a:t>
            </a:r>
            <a:r>
              <a:rPr lang="en-GB" sz="1600" i="1" dirty="0"/>
              <a:t>Communities of Knowledge</a:t>
            </a:r>
            <a:r>
              <a:rPr lang="en-GB" sz="1600" dirty="0"/>
              <a:t>, to </a:t>
            </a:r>
            <a:r>
              <a:rPr lang="en-GB" sz="1600" i="1" dirty="0"/>
              <a:t>Communities of Practice</a:t>
            </a:r>
            <a:r>
              <a:rPr lang="en-GB" sz="1600" dirty="0"/>
              <a:t>.</a:t>
            </a:r>
          </a:p>
        </p:txBody>
      </p:sp>
      <p:sp>
        <p:nvSpPr>
          <p:cNvPr id="4" name="TextBox 3">
            <a:extLst>
              <a:ext uri="{FF2B5EF4-FFF2-40B4-BE49-F238E27FC236}">
                <a16:creationId xmlns:a16="http://schemas.microsoft.com/office/drawing/2014/main" id="{65455C25-3973-11D7-1C80-CEED624186F3}"/>
              </a:ext>
            </a:extLst>
          </p:cNvPr>
          <p:cNvSpPr txBox="1"/>
          <p:nvPr/>
        </p:nvSpPr>
        <p:spPr>
          <a:xfrm>
            <a:off x="1113642" y="5476775"/>
            <a:ext cx="9964715" cy="1261884"/>
          </a:xfrm>
          <a:prstGeom prst="rect">
            <a:avLst/>
          </a:prstGeom>
          <a:noFill/>
        </p:spPr>
        <p:txBody>
          <a:bodyPr wrap="none" rtlCol="0">
            <a:spAutoFit/>
          </a:bodyPr>
          <a:lstStyle/>
          <a:p>
            <a:pPr algn="ctr"/>
            <a:r>
              <a:rPr lang="en-GB" b="1">
                <a:effectLst>
                  <a:outerShdw blurRad="508000" dist="469900" dir="2400000" sx="90000" sy="90000" algn="ctr" rotWithShape="0">
                    <a:srgbClr val="000000">
                      <a:alpha val="43000"/>
                    </a:srgbClr>
                  </a:outerShdw>
                </a:effectLst>
              </a:rPr>
              <a:t>Ask yourself:</a:t>
            </a:r>
          </a:p>
          <a:p>
            <a:pPr algn="ctr"/>
            <a:endParaRPr lang="en-GB" b="1">
              <a:effectLst>
                <a:outerShdw blurRad="508000" dist="469900" dir="2400000" sx="90000" sy="90000" algn="ctr" rotWithShape="0">
                  <a:srgbClr val="000000">
                    <a:alpha val="43000"/>
                  </a:srgbClr>
                </a:outerShdw>
              </a:effectLst>
            </a:endParaRPr>
          </a:p>
          <a:p>
            <a:pPr algn="ctr"/>
            <a:r>
              <a:rPr lang="en-GB" sz="2000" i="1">
                <a:effectLst>
                  <a:outerShdw blurRad="508000" dist="469900" dir="2400000" sx="90000" sy="90000" algn="ctr" rotWithShape="0">
                    <a:srgbClr val="000000">
                      <a:alpha val="43000"/>
                    </a:srgbClr>
                  </a:outerShdw>
                </a:effectLst>
              </a:rPr>
              <a:t>Could someone do all that alone,</a:t>
            </a:r>
            <a:br>
              <a:rPr lang="en-GB" sz="2000" i="1">
                <a:effectLst>
                  <a:outerShdw blurRad="508000" dist="469900" dir="2400000" sx="90000" sy="90000" algn="ctr" rotWithShape="0">
                    <a:srgbClr val="000000">
                      <a:alpha val="43000"/>
                    </a:srgbClr>
                  </a:outerShdw>
                </a:effectLst>
              </a:rPr>
            </a:br>
            <a:r>
              <a:rPr lang="en-GB" sz="2000" i="1">
                <a:effectLst>
                  <a:outerShdw blurRad="508000" dist="469900" dir="2400000" sx="90000" sy="90000" algn="ctr" rotWithShape="0">
                    <a:srgbClr val="000000">
                      <a:alpha val="43000"/>
                    </a:srgbClr>
                  </a:outerShdw>
                </a:effectLst>
              </a:rPr>
              <a:t>or do they need a service that has the necessary competence and capacity to help them?</a:t>
            </a:r>
            <a:endParaRPr lang="en-GB" i="1">
              <a:effectLst>
                <a:outerShdw blurRad="508000" dist="469900" dir="2400000" sx="90000" sy="90000" algn="ctr" rotWithShape="0">
                  <a:srgbClr val="000000">
                    <a:alpha val="43000"/>
                  </a:srgbClr>
                </a:outerShdw>
              </a:effectLst>
            </a:endParaRPr>
          </a:p>
        </p:txBody>
      </p:sp>
      <p:pic>
        <p:nvPicPr>
          <p:cNvPr id="5" name="Shape 310">
            <a:extLst>
              <a:ext uri="{FF2B5EF4-FFF2-40B4-BE49-F238E27FC236}">
                <a16:creationId xmlns:a16="http://schemas.microsoft.com/office/drawing/2014/main" id="{27308467-D36D-FD6E-A36A-CDFD9857865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175566593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BC47-93BF-4FAB-6844-FB1B00D16AED}"/>
              </a:ext>
            </a:extLst>
          </p:cNvPr>
          <p:cNvSpPr>
            <a:spLocks noGrp="1"/>
          </p:cNvSpPr>
          <p:nvPr>
            <p:ph type="title"/>
          </p:nvPr>
        </p:nvSpPr>
        <p:spPr/>
        <p:txBody>
          <a:bodyPr>
            <a:normAutofit/>
          </a:bodyPr>
          <a:lstStyle/>
          <a:p>
            <a:r>
              <a:rPr lang="en-GB" sz="4000" dirty="0">
                <a:effectLst>
                  <a:outerShdw blurRad="508000" dist="469900" dir="2400000" sx="90000" sy="90000" algn="ctr" rotWithShape="0">
                    <a:srgbClr val="000000">
                      <a:alpha val="43000"/>
                    </a:srgbClr>
                  </a:outerShdw>
                </a:effectLst>
              </a:rPr>
              <a:t>To make an impact…</a:t>
            </a:r>
          </a:p>
        </p:txBody>
      </p:sp>
      <p:sp>
        <p:nvSpPr>
          <p:cNvPr id="3" name="Content Placeholder 2">
            <a:extLst>
              <a:ext uri="{FF2B5EF4-FFF2-40B4-BE49-F238E27FC236}">
                <a16:creationId xmlns:a16="http://schemas.microsoft.com/office/drawing/2014/main" id="{A29FFEB4-D7CC-35ED-DE06-480CD68A6D46}"/>
              </a:ext>
            </a:extLst>
          </p:cNvPr>
          <p:cNvSpPr>
            <a:spLocks noGrp="1"/>
          </p:cNvSpPr>
          <p:nvPr>
            <p:ph idx="1"/>
          </p:nvPr>
        </p:nvSpPr>
        <p:spPr>
          <a:xfrm>
            <a:off x="838200" y="2506662"/>
            <a:ext cx="10515600" cy="922338"/>
          </a:xfrm>
        </p:spPr>
        <p:txBody>
          <a:bodyPr>
            <a:normAutofit/>
          </a:bodyPr>
          <a:lstStyle/>
          <a:p>
            <a:pPr marL="0" indent="0" algn="ctr">
              <a:buNone/>
            </a:pPr>
            <a:r>
              <a:rPr lang="en-GB" sz="5400" dirty="0">
                <a:effectLst>
                  <a:outerShdw blurRad="508000" dist="469900" dir="2400000" sx="90000" sy="90000" algn="ctr" rotWithShape="0">
                    <a:srgbClr val="000000">
                      <a:alpha val="43000"/>
                    </a:srgbClr>
                  </a:outerShdw>
                </a:effectLst>
              </a:rPr>
              <a:t>… practice </a:t>
            </a:r>
            <a:r>
              <a:rPr lang="en-GB" sz="5400" i="1" dirty="0">
                <a:effectLst>
                  <a:outerShdw blurRad="508000" dist="469900" dir="2400000" sx="90000" sy="90000" algn="ctr" rotWithShape="0">
                    <a:srgbClr val="000000">
                      <a:alpha val="43000"/>
                    </a:srgbClr>
                  </a:outerShdw>
                </a:effectLst>
              </a:rPr>
              <a:t>Engaged Research</a:t>
            </a:r>
            <a:r>
              <a:rPr lang="en-GB" sz="5400" dirty="0">
                <a:effectLst>
                  <a:outerShdw blurRad="508000" dist="469900" dir="2400000" sx="90000" sy="90000" algn="ctr" rotWithShape="0">
                    <a:srgbClr val="000000">
                      <a:alpha val="43000"/>
                    </a:srgbClr>
                  </a:outerShdw>
                </a:effectLst>
              </a:rPr>
              <a:t>!</a:t>
            </a:r>
          </a:p>
        </p:txBody>
      </p:sp>
      <p:pic>
        <p:nvPicPr>
          <p:cNvPr id="4" name="Shape 310">
            <a:extLst>
              <a:ext uri="{FF2B5EF4-FFF2-40B4-BE49-F238E27FC236}">
                <a16:creationId xmlns:a16="http://schemas.microsoft.com/office/drawing/2014/main" id="{6ACBA4B8-049C-AA8E-C316-831438A0044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15523022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D6290B-496B-09B3-276A-CA99A446C17E}"/>
              </a:ext>
            </a:extLst>
          </p:cNvPr>
          <p:cNvSpPr txBox="1"/>
          <p:nvPr/>
        </p:nvSpPr>
        <p:spPr>
          <a:xfrm>
            <a:off x="426114" y="768569"/>
            <a:ext cx="11402480" cy="707886"/>
          </a:xfrm>
          <a:prstGeom prst="rect">
            <a:avLst/>
          </a:prstGeom>
          <a:noFill/>
        </p:spPr>
        <p:txBody>
          <a:bodyPr wrap="none" rtlCol="0">
            <a:spAutoFit/>
          </a:bodyPr>
          <a:lstStyle/>
          <a:p>
            <a:r>
              <a:rPr lang="en-GB" sz="4000" dirty="0">
                <a:effectLst>
                  <a:outerShdw blurRad="508000" dist="469900" dir="2400000" sx="90000" sy="90000" algn="ctr" rotWithShape="0">
                    <a:srgbClr val="000000">
                      <a:alpha val="43000"/>
                    </a:srgbClr>
                  </a:outerShdw>
                </a:effectLst>
              </a:rPr>
              <a:t>Together, we can make Research a popular culture!</a:t>
            </a:r>
          </a:p>
        </p:txBody>
      </p:sp>
      <p:sp>
        <p:nvSpPr>
          <p:cNvPr id="5" name="TextBox 4">
            <a:extLst>
              <a:ext uri="{FF2B5EF4-FFF2-40B4-BE49-F238E27FC236}">
                <a16:creationId xmlns:a16="http://schemas.microsoft.com/office/drawing/2014/main" id="{EBEB840A-BF44-76A7-1EED-7C14B33C945E}"/>
              </a:ext>
            </a:extLst>
          </p:cNvPr>
          <p:cNvSpPr txBox="1"/>
          <p:nvPr/>
        </p:nvSpPr>
        <p:spPr>
          <a:xfrm>
            <a:off x="1785949" y="1948872"/>
            <a:ext cx="8566064" cy="954107"/>
          </a:xfrm>
          <a:prstGeom prst="rect">
            <a:avLst/>
          </a:prstGeom>
          <a:noFill/>
        </p:spPr>
        <p:txBody>
          <a:bodyPr wrap="none" rtlCol="0">
            <a:spAutoFit/>
          </a:bodyPr>
          <a:lstStyle/>
          <a:p>
            <a:pPr algn="ctr"/>
            <a:r>
              <a:rPr lang="en-GB" sz="2800" dirty="0">
                <a:effectLst>
                  <a:outerShdw blurRad="508000" dist="469900" dir="2400000" sx="90000" sy="90000" algn="ctr" rotWithShape="0">
                    <a:srgbClr val="000000">
                      <a:alpha val="43000"/>
                    </a:srgbClr>
                  </a:outerShdw>
                </a:effectLst>
              </a:rPr>
              <a:t>Increase research quality and impact!</a:t>
            </a:r>
          </a:p>
          <a:p>
            <a:pPr algn="ctr"/>
            <a:r>
              <a:rPr lang="en-GB" sz="2800" dirty="0">
                <a:effectLst>
                  <a:outerShdw blurRad="508000" dist="469900" dir="2400000" sx="90000" sy="90000" algn="ctr" rotWithShape="0">
                    <a:srgbClr val="000000">
                      <a:alpha val="43000"/>
                    </a:srgbClr>
                  </a:outerShdw>
                </a:effectLst>
              </a:rPr>
              <a:t>Enhance research with engagement, not with quantity!</a:t>
            </a:r>
          </a:p>
        </p:txBody>
      </p:sp>
      <p:sp>
        <p:nvSpPr>
          <p:cNvPr id="6" name="TextBox 5">
            <a:extLst>
              <a:ext uri="{FF2B5EF4-FFF2-40B4-BE49-F238E27FC236}">
                <a16:creationId xmlns:a16="http://schemas.microsoft.com/office/drawing/2014/main" id="{F8ABBCE5-6C81-65AD-B1E8-3688F452527C}"/>
              </a:ext>
            </a:extLst>
          </p:cNvPr>
          <p:cNvSpPr txBox="1"/>
          <p:nvPr/>
        </p:nvSpPr>
        <p:spPr>
          <a:xfrm>
            <a:off x="304848" y="3955022"/>
            <a:ext cx="5742726" cy="1815882"/>
          </a:xfrm>
          <a:prstGeom prst="rect">
            <a:avLst/>
          </a:prstGeom>
          <a:noFill/>
        </p:spPr>
        <p:txBody>
          <a:bodyPr wrap="none" rtlCol="0">
            <a:spAutoFit/>
          </a:bodyPr>
          <a:lstStyle/>
          <a:p>
            <a:r>
              <a:rPr lang="en-GB" sz="2800" dirty="0">
                <a:effectLst>
                  <a:outerShdw blurRad="508000" dist="469900" dir="2400000" sx="90000" sy="90000" algn="ctr" rotWithShape="0">
                    <a:srgbClr val="000000">
                      <a:alpha val="43000"/>
                    </a:srgbClr>
                  </a:outerShdw>
                </a:effectLst>
              </a:rPr>
              <a:t>What will researchers leave behind?</a:t>
            </a:r>
          </a:p>
          <a:p>
            <a:pPr marL="285750" indent="-285750">
              <a:buFont typeface="Arial" panose="020B0604020202020204" pitchFamily="34" charset="0"/>
              <a:buChar char="•"/>
            </a:pPr>
            <a:r>
              <a:rPr lang="en-GB" sz="2800" dirty="0">
                <a:effectLst>
                  <a:outerShdw blurRad="508000" dist="469900" dir="2400000" sx="90000" sy="90000" algn="ctr" rotWithShape="0">
                    <a:srgbClr val="000000">
                      <a:alpha val="43000"/>
                    </a:srgbClr>
                  </a:outerShdw>
                </a:effectLst>
              </a:rPr>
              <a:t>“Publish or Perish” Culture</a:t>
            </a:r>
          </a:p>
          <a:p>
            <a:pPr marL="285750" indent="-285750">
              <a:buFont typeface="Arial" panose="020B0604020202020204" pitchFamily="34" charset="0"/>
              <a:buChar char="•"/>
            </a:pPr>
            <a:r>
              <a:rPr lang="en-GB" sz="2800" dirty="0">
                <a:effectLst>
                  <a:outerShdw blurRad="508000" dist="469900" dir="2400000" sx="90000" sy="90000" algn="ctr" rotWithShape="0">
                    <a:srgbClr val="000000">
                      <a:alpha val="43000"/>
                    </a:srgbClr>
                  </a:outerShdw>
                </a:effectLst>
              </a:rPr>
              <a:t>Salami science</a:t>
            </a:r>
          </a:p>
          <a:p>
            <a:pPr marL="285750" indent="-285750">
              <a:buFont typeface="Arial" panose="020B0604020202020204" pitchFamily="34" charset="0"/>
              <a:buChar char="•"/>
            </a:pPr>
            <a:r>
              <a:rPr lang="en-GB" sz="2800" dirty="0">
                <a:effectLst>
                  <a:outerShdw blurRad="508000" dist="469900" dir="2400000" sx="90000" sy="90000" algn="ctr" rotWithShape="0">
                    <a:srgbClr val="000000">
                      <a:alpha val="43000"/>
                    </a:srgbClr>
                  </a:outerShdw>
                </a:effectLst>
              </a:rPr>
              <a:t>Research without purpose</a:t>
            </a:r>
          </a:p>
        </p:txBody>
      </p:sp>
      <p:sp>
        <p:nvSpPr>
          <p:cNvPr id="7" name="TextBox 6">
            <a:extLst>
              <a:ext uri="{FF2B5EF4-FFF2-40B4-BE49-F238E27FC236}">
                <a16:creationId xmlns:a16="http://schemas.microsoft.com/office/drawing/2014/main" id="{6D9D824D-A2FC-B3F6-8F02-FBBB2EEE285A}"/>
              </a:ext>
            </a:extLst>
          </p:cNvPr>
          <p:cNvSpPr txBox="1"/>
          <p:nvPr/>
        </p:nvSpPr>
        <p:spPr>
          <a:xfrm>
            <a:off x="6527752" y="3955022"/>
            <a:ext cx="5359400" cy="1815882"/>
          </a:xfrm>
          <a:prstGeom prst="rect">
            <a:avLst/>
          </a:prstGeom>
          <a:noFill/>
        </p:spPr>
        <p:txBody>
          <a:bodyPr wrap="square" rtlCol="0">
            <a:spAutoFit/>
          </a:bodyPr>
          <a:lstStyle/>
          <a:p>
            <a:r>
              <a:rPr lang="en-GB" sz="2800" dirty="0">
                <a:effectLst>
                  <a:outerShdw blurRad="508000" dist="469900" dir="2400000" sx="90000" sy="90000" algn="ctr" rotWithShape="0">
                    <a:srgbClr val="000000">
                      <a:alpha val="43000"/>
                    </a:srgbClr>
                  </a:outerShdw>
                </a:effectLst>
              </a:rPr>
              <a:t>Engaged Research could also help institutions attract new support for their educational programmes.</a:t>
            </a:r>
          </a:p>
        </p:txBody>
      </p:sp>
      <p:pic>
        <p:nvPicPr>
          <p:cNvPr id="2" name="Shape 310">
            <a:extLst>
              <a:ext uri="{FF2B5EF4-FFF2-40B4-BE49-F238E27FC236}">
                <a16:creationId xmlns:a16="http://schemas.microsoft.com/office/drawing/2014/main" id="{62465523-03BE-6A0E-9765-CA94F053CD3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95162470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4389A-61FB-9160-39ED-E27A7C5C9C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615DCA1-0158-0C68-D3A2-58C0715395A5}"/>
              </a:ext>
            </a:extLst>
          </p:cNvPr>
          <p:cNvSpPr>
            <a:spLocks noGrp="1"/>
          </p:cNvSpPr>
          <p:nvPr>
            <p:ph type="body" sz="quarter" idx="10"/>
          </p:nvPr>
        </p:nvSpPr>
        <p:spPr>
          <a:xfrm>
            <a:off x="312972" y="2018557"/>
            <a:ext cx="9281601" cy="3401581"/>
          </a:xfrm>
        </p:spPr>
        <p:txBody>
          <a:bodyPr>
            <a:noAutofit/>
          </a:bodyPr>
          <a:lstStyle/>
          <a:p>
            <a:pPr marL="0" indent="0">
              <a:buNone/>
            </a:pPr>
            <a:r>
              <a:rPr lang="en-GB" sz="4000" dirty="0"/>
              <a:t>Citizen engagement is about </a:t>
            </a:r>
            <a:br>
              <a:rPr lang="en-GB" sz="4000" dirty="0"/>
            </a:br>
            <a:r>
              <a:rPr lang="en-GB" sz="4000" dirty="0"/>
              <a:t>- the co-design of research agenda,</a:t>
            </a:r>
            <a:br>
              <a:rPr lang="en-GB" sz="4000" dirty="0"/>
            </a:br>
            <a:r>
              <a:rPr lang="en-GB" sz="4000" dirty="0"/>
              <a:t>- co-creation of research contents, and</a:t>
            </a:r>
            <a:br>
              <a:rPr lang="en-GB" sz="4000" dirty="0"/>
            </a:br>
            <a:r>
              <a:rPr lang="en-GB" sz="4000" dirty="0"/>
              <a:t>- co-assessment of research and innovation</a:t>
            </a:r>
            <a:br>
              <a:rPr lang="en-GB" sz="4000" dirty="0"/>
            </a:br>
            <a:r>
              <a:rPr lang="en-GB" sz="4000" dirty="0"/>
              <a:t>with citizen and civil society.</a:t>
            </a:r>
          </a:p>
        </p:txBody>
      </p:sp>
      <p:sp>
        <p:nvSpPr>
          <p:cNvPr id="4" name="Title 1">
            <a:extLst>
              <a:ext uri="{FF2B5EF4-FFF2-40B4-BE49-F238E27FC236}">
                <a16:creationId xmlns:a16="http://schemas.microsoft.com/office/drawing/2014/main" id="{8A36C973-2CE7-08DA-39C1-3107B40DBE14}"/>
              </a:ext>
            </a:extLst>
          </p:cNvPr>
          <p:cNvSpPr txBox="1">
            <a:spLocks/>
          </p:cNvSpPr>
          <p:nvPr/>
        </p:nvSpPr>
        <p:spPr>
          <a:xfrm>
            <a:off x="312973" y="246990"/>
            <a:ext cx="11371295" cy="1101648"/>
          </a:xfrm>
          <a:prstGeom prst="rect">
            <a:avLst/>
          </a:prstGeom>
        </p:spPr>
        <p:txBody>
          <a:bodyPr vert="horz" wrap="square" lIns="91440" tIns="45720" rIns="91440" bIns="0" rtlCol="0" anchor="t" anchorCtr="0">
            <a:spAutoFit/>
          </a:bodyPr>
          <a:lstStyle>
            <a:lvl1pPr algn="l" defTabSz="914400" rtl="0" eaLnBrk="1" latinLnBrk="0" hangingPunct="1">
              <a:lnSpc>
                <a:spcPct val="90000"/>
              </a:lnSpc>
              <a:spcBef>
                <a:spcPct val="0"/>
              </a:spcBef>
              <a:buNone/>
              <a:defRPr sz="3200" b="0" i="0" kern="1200">
                <a:solidFill>
                  <a:schemeClr val="tx1"/>
                </a:solidFill>
                <a:latin typeface="Abadi" panose="020B0604020104020204" pitchFamily="34" charset="0"/>
                <a:ea typeface="+mj-ea"/>
                <a:cs typeface="Abadi" panose="020B0604020104020204" pitchFamily="34" charset="0"/>
              </a:defRPr>
            </a:lvl1pPr>
          </a:lstStyle>
          <a:p>
            <a:r>
              <a:rPr lang="en-GB" sz="4400" dirty="0">
                <a:effectLst>
                  <a:outerShdw blurRad="508000" dist="546100" dir="2400000" sx="90000" sy="90000" algn="ctr" rotWithShape="0">
                    <a:srgbClr val="000000">
                      <a:alpha val="43000"/>
                    </a:srgbClr>
                  </a:outerShdw>
                </a:effectLst>
                <a:latin typeface="+mj-lt"/>
              </a:rPr>
              <a:t>Horizon Europe support for citizen engagement</a:t>
            </a:r>
            <a:br>
              <a:rPr lang="en-GB" dirty="0">
                <a:effectLst>
                  <a:outerShdw blurRad="508000" dist="546100" dir="2400000" sx="90000" sy="90000" algn="ctr" rotWithShape="0">
                    <a:srgbClr val="000000">
                      <a:alpha val="43000"/>
                    </a:srgbClr>
                  </a:outerShdw>
                </a:effectLst>
                <a:latin typeface="+mj-lt"/>
              </a:rPr>
            </a:br>
            <a:endParaRPr lang="en-GB" dirty="0">
              <a:effectLst>
                <a:outerShdw blurRad="508000" dist="546100" dir="2400000" sx="90000" sy="90000" algn="ctr" rotWithShape="0">
                  <a:srgbClr val="000000">
                    <a:alpha val="43000"/>
                  </a:srgbClr>
                </a:outerShdw>
              </a:effectLst>
              <a:latin typeface="+mj-lt"/>
            </a:endParaRPr>
          </a:p>
        </p:txBody>
      </p:sp>
      <p:pic>
        <p:nvPicPr>
          <p:cNvPr id="7" name="Shape 310">
            <a:extLst>
              <a:ext uri="{FF2B5EF4-FFF2-40B4-BE49-F238E27FC236}">
                <a16:creationId xmlns:a16="http://schemas.microsoft.com/office/drawing/2014/main" id="{763AE419-509D-2657-2092-7983E1674DA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
        <p:nvSpPr>
          <p:cNvPr id="6" name="TextBox 5">
            <a:extLst>
              <a:ext uri="{FF2B5EF4-FFF2-40B4-BE49-F238E27FC236}">
                <a16:creationId xmlns:a16="http://schemas.microsoft.com/office/drawing/2014/main" id="{BCB04BE0-DEB7-4E72-5A84-68640EDE0F8E}"/>
              </a:ext>
            </a:extLst>
          </p:cNvPr>
          <p:cNvSpPr txBox="1"/>
          <p:nvPr/>
        </p:nvSpPr>
        <p:spPr>
          <a:xfrm>
            <a:off x="2989287" y="6241678"/>
            <a:ext cx="9202712" cy="369332"/>
          </a:xfrm>
          <a:prstGeom prst="rect">
            <a:avLst/>
          </a:prstGeom>
          <a:noFill/>
        </p:spPr>
        <p:txBody>
          <a:bodyPr wrap="none" rtlCol="0">
            <a:spAutoFit/>
          </a:bodyPr>
          <a:lstStyle/>
          <a:p>
            <a:r>
              <a:rPr lang="en-GB" dirty="0"/>
              <a:t>https://</a:t>
            </a:r>
            <a:r>
              <a:rPr lang="en-GB" dirty="0" err="1"/>
              <a:t>european</a:t>
            </a:r>
            <a:r>
              <a:rPr lang="en-GB" dirty="0"/>
              <a:t>-research-</a:t>
            </a:r>
            <a:r>
              <a:rPr lang="en-GB" dirty="0" err="1"/>
              <a:t>area.ec.europa.eu</a:t>
            </a:r>
            <a:r>
              <a:rPr lang="en-GB" dirty="0"/>
              <a:t>/horizon-</a:t>
            </a:r>
            <a:r>
              <a:rPr lang="en-GB" dirty="0" err="1"/>
              <a:t>europe</a:t>
            </a:r>
            <a:r>
              <a:rPr lang="en-GB" dirty="0"/>
              <a:t>-support-citizen-engagement</a:t>
            </a:r>
          </a:p>
        </p:txBody>
      </p:sp>
    </p:spTree>
    <p:extLst>
      <p:ext uri="{BB962C8B-B14F-4D97-AF65-F5344CB8AC3E}">
        <p14:creationId xmlns:p14="http://schemas.microsoft.com/office/powerpoint/2010/main" val="32641958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
          <a:extLst>
            <a:ext uri="{FF2B5EF4-FFF2-40B4-BE49-F238E27FC236}">
              <a16:creationId xmlns:a16="http://schemas.microsoft.com/office/drawing/2014/main" id="{C8368A33-2187-BA2B-5003-8C65C3026A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5EE35B-8C9E-5640-4751-182543455577}"/>
              </a:ext>
            </a:extLst>
          </p:cNvPr>
          <p:cNvSpPr txBox="1"/>
          <p:nvPr/>
        </p:nvSpPr>
        <p:spPr>
          <a:xfrm>
            <a:off x="1316182" y="2576945"/>
            <a:ext cx="184731" cy="307777"/>
          </a:xfrm>
          <a:prstGeom prst="rect">
            <a:avLst/>
          </a:prstGeom>
          <a:noFill/>
        </p:spPr>
        <p:txBody>
          <a:bodyPr wrap="none" rtlCol="0">
            <a:spAutoFit/>
          </a:bodyPr>
          <a:lstStyle/>
          <a:p>
            <a:endParaRPr lang="en-GB"/>
          </a:p>
        </p:txBody>
      </p:sp>
      <p:sp>
        <p:nvSpPr>
          <p:cNvPr id="3" name="Google Shape;108;g20e80213f0a_0_0">
            <a:extLst>
              <a:ext uri="{FF2B5EF4-FFF2-40B4-BE49-F238E27FC236}">
                <a16:creationId xmlns:a16="http://schemas.microsoft.com/office/drawing/2014/main" id="{97254022-BA71-022E-9DBA-98EA709783E1}"/>
              </a:ext>
            </a:extLst>
          </p:cNvPr>
          <p:cNvSpPr txBox="1">
            <a:spLocks noGrp="1"/>
          </p:cNvSpPr>
          <p:nvPr>
            <p:ph type="subTitle" idx="1"/>
          </p:nvPr>
        </p:nvSpPr>
        <p:spPr>
          <a:xfrm>
            <a:off x="1408547" y="2884722"/>
            <a:ext cx="6021162" cy="285760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1500"/>
              </a:spcAft>
              <a:buClr>
                <a:srgbClr val="3F3F3F"/>
              </a:buClr>
              <a:buSzPts val="2400"/>
            </a:pPr>
            <a:r>
              <a:rPr lang="et-EE" sz="2000" b="1" dirty="0">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Dr Tiberius Ignat </a:t>
            </a:r>
          </a:p>
          <a:p>
            <a:pPr marL="0" lvl="0" indent="0" algn="l" rtl="0">
              <a:lnSpc>
                <a:spcPct val="110000"/>
              </a:lnSpc>
              <a:spcBef>
                <a:spcPts val="0"/>
              </a:spcBef>
              <a:spcAft>
                <a:spcPts val="1500"/>
              </a:spcAft>
              <a:buClr>
                <a:srgbClr val="3F3F3F"/>
              </a:buClr>
              <a:buSzPts val="2400"/>
            </a:pPr>
            <a:endParaRPr lang="et-EE" sz="2000" dirty="0">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endParaRPr>
          </a:p>
          <a:p>
            <a:pPr marL="0" lvl="0" indent="0" algn="l" rtl="0">
              <a:lnSpc>
                <a:spcPct val="110000"/>
              </a:lnSpc>
              <a:spcBef>
                <a:spcPts val="0"/>
              </a:spcBef>
              <a:spcAft>
                <a:spcPts val="1500"/>
              </a:spcAft>
              <a:buClr>
                <a:srgbClr val="3F3F3F"/>
              </a:buClr>
              <a:buSzPts val="2400"/>
            </a:pPr>
            <a:r>
              <a:rPr lang="et-EE" sz="2000" dirty="0" err="1">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orcid.org</a:t>
            </a:r>
            <a:r>
              <a:rPr lang="et-EE" sz="2000" dirty="0">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/0000-0002-4839-2344</a:t>
            </a:r>
          </a:p>
          <a:p>
            <a:pPr marL="0" lvl="0" indent="0" algn="l" rtl="0">
              <a:lnSpc>
                <a:spcPct val="110000"/>
              </a:lnSpc>
              <a:spcBef>
                <a:spcPts val="0"/>
              </a:spcBef>
              <a:spcAft>
                <a:spcPts val="1500"/>
              </a:spcAft>
              <a:buClr>
                <a:srgbClr val="3F3F3F"/>
              </a:buClr>
              <a:buSzPts val="2400"/>
            </a:pPr>
            <a:r>
              <a:rPr lang="et-EE" sz="2000" dirty="0" err="1">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www.linkedin.com</a:t>
            </a:r>
            <a:r>
              <a:rPr lang="et-EE" sz="2000" dirty="0">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/in/</a:t>
            </a:r>
            <a:r>
              <a:rPr lang="et-EE" sz="2000" dirty="0" err="1">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tiberiusignat</a:t>
            </a:r>
            <a:endParaRPr lang="et-EE" sz="2000" dirty="0">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endParaRPr>
          </a:p>
          <a:p>
            <a:pPr marL="0" lvl="0" indent="0" algn="l" rtl="0">
              <a:lnSpc>
                <a:spcPct val="110000"/>
              </a:lnSpc>
              <a:spcBef>
                <a:spcPts val="0"/>
              </a:spcBef>
              <a:spcAft>
                <a:spcPts val="1500"/>
              </a:spcAft>
              <a:buClr>
                <a:srgbClr val="3F3F3F"/>
              </a:buClr>
              <a:buSzPts val="2400"/>
            </a:pPr>
            <a:r>
              <a:rPr lang="et-EE" sz="2000" dirty="0" err="1">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https</a:t>
            </a:r>
            <a:r>
              <a:rPr lang="et-EE" sz="2000" dirty="0">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a:t>
            </a:r>
            <a:r>
              <a:rPr lang="et-EE" sz="2000" dirty="0" err="1">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crowdhelix.com</a:t>
            </a:r>
            <a:r>
              <a:rPr lang="et-EE" sz="2000" dirty="0">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a:t>
            </a:r>
            <a:r>
              <a:rPr lang="et-EE" sz="2000" dirty="0" err="1">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public</a:t>
            </a:r>
            <a:r>
              <a:rPr lang="et-EE" sz="2000" dirty="0">
                <a:solidFill>
                  <a:srgbClr val="3F3F3F"/>
                </a:solidFill>
                <a:effectLst>
                  <a:outerShdw blurRad="508000" dist="469900" dir="2400000" sx="90000" sy="90000" algn="ctr" rotWithShape="0">
                    <a:srgbClr val="000000">
                      <a:alpha val="43000"/>
                    </a:srgbClr>
                  </a:outerShdw>
                </a:effectLst>
                <a:latin typeface="Verdana"/>
                <a:ea typeface="Verdana"/>
                <a:cs typeface="Verdana"/>
                <a:sym typeface="Verdana"/>
              </a:rPr>
              <a:t>-profile/18080</a:t>
            </a:r>
          </a:p>
        </p:txBody>
      </p:sp>
      <p:sp>
        <p:nvSpPr>
          <p:cNvPr id="7" name="Google Shape;101;p4">
            <a:extLst>
              <a:ext uri="{FF2B5EF4-FFF2-40B4-BE49-F238E27FC236}">
                <a16:creationId xmlns:a16="http://schemas.microsoft.com/office/drawing/2014/main" id="{8132D37C-A3A4-FA78-9F60-04AB3B511CA9}"/>
              </a:ext>
            </a:extLst>
          </p:cNvPr>
          <p:cNvSpPr txBox="1">
            <a:spLocks noGrp="1"/>
          </p:cNvSpPr>
          <p:nvPr>
            <p:ph type="ctrTitle"/>
          </p:nvPr>
        </p:nvSpPr>
        <p:spPr>
          <a:xfrm>
            <a:off x="828674" y="486045"/>
            <a:ext cx="10488900" cy="2589663"/>
          </a:xfrm>
          <a:prstGeom prst="rect">
            <a:avLst/>
          </a:prstGeom>
        </p:spPr>
        <p:txBody>
          <a:bodyPr spcFirstLastPara="1" vert="horz" lIns="91440" tIns="45720" rIns="91440" bIns="45720" rtlCol="0" anchor="ctr" anchorCtr="0">
            <a:noAutofit/>
          </a:bodyPr>
          <a:lstStyle/>
          <a:p>
            <a:pPr marL="0" lvl="0" indent="0" algn="l">
              <a:spcAft>
                <a:spcPts val="0"/>
              </a:spcAft>
              <a:buClr>
                <a:srgbClr val="00A9AB"/>
              </a:buClr>
              <a:buSzPts val="4800"/>
            </a:pPr>
            <a:r>
              <a:rPr lang="en-US" sz="5400" b="1" dirty="0">
                <a:effectLst>
                  <a:outerShdw blurRad="508000" dist="469900" dir="2400000" sx="90000" sy="90000" algn="ctr" rotWithShape="0">
                    <a:srgbClr val="000000">
                      <a:alpha val="43000"/>
                    </a:srgbClr>
                  </a:outerShdw>
                </a:effectLst>
                <a:sym typeface="Verdana"/>
              </a:rPr>
              <a:t>Thank you!</a:t>
            </a:r>
            <a:endParaRPr lang="en-US" sz="5400" b="1" dirty="0">
              <a:solidFill>
                <a:srgbClr val="7030A0"/>
              </a:solidFill>
              <a:effectLst>
                <a:outerShdw blurRad="508000" dist="469900" dir="2400000" sx="90000" sy="90000" algn="ctr" rotWithShape="0">
                  <a:srgbClr val="000000">
                    <a:alpha val="43000"/>
                  </a:srgbClr>
                </a:outerShdw>
              </a:effectLst>
              <a:sym typeface="Verdana"/>
            </a:endParaRPr>
          </a:p>
        </p:txBody>
      </p:sp>
      <p:sp>
        <p:nvSpPr>
          <p:cNvPr id="4" name="Subtitle 2">
            <a:extLst>
              <a:ext uri="{FF2B5EF4-FFF2-40B4-BE49-F238E27FC236}">
                <a16:creationId xmlns:a16="http://schemas.microsoft.com/office/drawing/2014/main" id="{27FFFEB0-D84B-F041-14F1-BD6FDD8C452F}"/>
              </a:ext>
            </a:extLst>
          </p:cNvPr>
          <p:cNvSpPr txBox="1">
            <a:spLocks/>
          </p:cNvSpPr>
          <p:nvPr/>
        </p:nvSpPr>
        <p:spPr>
          <a:xfrm>
            <a:off x="988086" y="6119529"/>
            <a:ext cx="6862083" cy="5048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effectLst>
                  <a:outerShdw blurRad="508000" dist="469900" dir="2400000" sx="95000" sy="95000" algn="ctr" rotWithShape="0">
                    <a:srgbClr val="000000">
                      <a:alpha val="43000"/>
                    </a:srgbClr>
                  </a:outerShdw>
                </a:effectLst>
              </a:rPr>
              <a:t>CC-BY-ND | 2024 | SKS Knowledge Services</a:t>
            </a:r>
          </a:p>
        </p:txBody>
      </p:sp>
    </p:spTree>
    <p:extLst>
      <p:ext uri="{BB962C8B-B14F-4D97-AF65-F5344CB8AC3E}">
        <p14:creationId xmlns:p14="http://schemas.microsoft.com/office/powerpoint/2010/main" val="11676106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B6C1-5429-094C-DD53-84CF5EC107C7}"/>
              </a:ext>
            </a:extLst>
          </p:cNvPr>
          <p:cNvSpPr>
            <a:spLocks noGrp="1"/>
          </p:cNvSpPr>
          <p:nvPr>
            <p:ph type="title"/>
          </p:nvPr>
        </p:nvSpPr>
        <p:spPr/>
        <p:txBody>
          <a:bodyPr/>
          <a:lstStyle/>
          <a:p>
            <a:r>
              <a:rPr lang="en-GB" dirty="0"/>
              <a:t>Why to Engage (Research and Society)?</a:t>
            </a:r>
          </a:p>
        </p:txBody>
      </p:sp>
      <p:sp>
        <p:nvSpPr>
          <p:cNvPr id="3" name="Content Placeholder 2">
            <a:extLst>
              <a:ext uri="{FF2B5EF4-FFF2-40B4-BE49-F238E27FC236}">
                <a16:creationId xmlns:a16="http://schemas.microsoft.com/office/drawing/2014/main" id="{699EABB3-8A4F-2B0B-E0C2-899A3B98A583}"/>
              </a:ext>
            </a:extLst>
          </p:cNvPr>
          <p:cNvSpPr>
            <a:spLocks noGrp="1"/>
          </p:cNvSpPr>
          <p:nvPr>
            <p:ph idx="1"/>
          </p:nvPr>
        </p:nvSpPr>
        <p:spPr/>
        <p:txBody>
          <a:bodyPr>
            <a:normAutofit fontScale="70000" lnSpcReduction="20000"/>
          </a:bodyPr>
          <a:lstStyle/>
          <a:p>
            <a:pPr marL="0" indent="0">
              <a:lnSpc>
                <a:spcPct val="150000"/>
              </a:lnSpc>
              <a:buNone/>
            </a:pPr>
            <a:r>
              <a:rPr lang="en-GB" sz="3300" i="1" dirty="0">
                <a:latin typeface="American Typewriter" panose="02090604020004020304" pitchFamily="18" charset="77"/>
                <a:cs typeface="AkayaTelivigala" pitchFamily="2" charset="77"/>
              </a:rPr>
              <a:t>We must break down the barriers between research and innovation and wider society. We must </a:t>
            </a:r>
            <a:r>
              <a:rPr lang="en-GB" sz="3300" b="1" i="1" dirty="0">
                <a:latin typeface="American Typewriter" panose="02090604020004020304" pitchFamily="18" charset="77"/>
                <a:cs typeface="AkayaTelivigala" pitchFamily="2" charset="77"/>
              </a:rPr>
              <a:t>engage widely </a:t>
            </a:r>
            <a:r>
              <a:rPr lang="en-GB" sz="3300" i="1" dirty="0">
                <a:latin typeface="American Typewriter" panose="02090604020004020304" pitchFamily="18" charset="77"/>
                <a:cs typeface="AkayaTelivigala" pitchFamily="2" charset="77"/>
              </a:rPr>
              <a:t>to </a:t>
            </a:r>
            <a:r>
              <a:rPr lang="en-GB" sz="3300" b="1" i="1" dirty="0">
                <a:latin typeface="American Typewriter" panose="02090604020004020304" pitchFamily="18" charset="77"/>
                <a:cs typeface="AkayaTelivigala" pitchFamily="2" charset="77"/>
              </a:rPr>
              <a:t>build shared understanding </a:t>
            </a:r>
            <a:r>
              <a:rPr lang="en-GB" sz="3300" i="1" dirty="0">
                <a:latin typeface="American Typewriter" panose="02090604020004020304" pitchFamily="18" charset="77"/>
                <a:cs typeface="AkayaTelivigala" pitchFamily="2" charset="77"/>
              </a:rPr>
              <a:t>between those who consider themselves to be part of the research and innovation system and those who do not.</a:t>
            </a:r>
          </a:p>
          <a:p>
            <a:pPr marL="0" indent="0">
              <a:lnSpc>
                <a:spcPct val="150000"/>
              </a:lnSpc>
              <a:buNone/>
            </a:pPr>
            <a:r>
              <a:rPr lang="en-GB" dirty="0"/>
              <a:t>  </a:t>
            </a:r>
          </a:p>
          <a:p>
            <a:pPr marL="4146550" indent="0">
              <a:buNone/>
            </a:pPr>
            <a:r>
              <a:rPr lang="en-GB" sz="3800" i="1" dirty="0"/>
              <a:t>Ottoline </a:t>
            </a:r>
            <a:r>
              <a:rPr lang="en-GB" sz="3800" i="1" dirty="0" err="1"/>
              <a:t>Leyser</a:t>
            </a:r>
            <a:r>
              <a:rPr lang="en-GB" sz="3800" i="1" dirty="0"/>
              <a:t>, Chief Executive,</a:t>
            </a:r>
          </a:p>
          <a:p>
            <a:pPr marL="4146550" indent="0">
              <a:buNone/>
            </a:pPr>
            <a:r>
              <a:rPr lang="en-GB" sz="3800" i="1" dirty="0"/>
              <a:t>UK Research and Innovation</a:t>
            </a:r>
            <a:endParaRPr lang="en-GB" i="1" dirty="0"/>
          </a:p>
          <a:p>
            <a:pPr marL="0" indent="0">
              <a:buNone/>
            </a:pPr>
            <a:endParaRPr lang="en-GB" dirty="0"/>
          </a:p>
          <a:p>
            <a:pPr marL="0" indent="0" algn="ctr">
              <a:buNone/>
            </a:pPr>
            <a:r>
              <a:rPr lang="en-GB" sz="2400" dirty="0"/>
              <a:t>https://</a:t>
            </a:r>
            <a:r>
              <a:rPr lang="en-GB" sz="2400" dirty="0" err="1"/>
              <a:t>www.publicengagement.ac.uk</a:t>
            </a:r>
            <a:r>
              <a:rPr lang="en-GB" sz="2400" dirty="0"/>
              <a:t>/introducing-public-engagement</a:t>
            </a:r>
          </a:p>
        </p:txBody>
      </p:sp>
    </p:spTree>
    <p:extLst>
      <p:ext uri="{BB962C8B-B14F-4D97-AF65-F5344CB8AC3E}">
        <p14:creationId xmlns:p14="http://schemas.microsoft.com/office/powerpoint/2010/main" val="3665809722"/>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1F80946B-D57F-5174-3738-9D28D8C80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941" y="0"/>
            <a:ext cx="8826959" cy="6065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81AEA1-190D-55FA-BA7F-F5EF2CB23035}"/>
              </a:ext>
            </a:extLst>
          </p:cNvPr>
          <p:cNvSpPr txBox="1"/>
          <p:nvPr/>
        </p:nvSpPr>
        <p:spPr>
          <a:xfrm>
            <a:off x="9226952" y="6488668"/>
            <a:ext cx="2805896" cy="369332"/>
          </a:xfrm>
          <a:prstGeom prst="rect">
            <a:avLst/>
          </a:prstGeom>
          <a:noFill/>
        </p:spPr>
        <p:txBody>
          <a:bodyPr wrap="none" rtlCol="0">
            <a:spAutoFit/>
          </a:bodyPr>
          <a:lstStyle/>
          <a:p>
            <a:r>
              <a:rPr lang="en-GB" i="1" dirty="0"/>
              <a:t>Credit: University of Exeter</a:t>
            </a:r>
          </a:p>
        </p:txBody>
      </p:sp>
    </p:spTree>
    <p:extLst>
      <p:ext uri="{BB962C8B-B14F-4D97-AF65-F5344CB8AC3E}">
        <p14:creationId xmlns:p14="http://schemas.microsoft.com/office/powerpoint/2010/main" val="271684561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5E209-023C-CD57-91BF-432287F2A927}"/>
            </a:ext>
          </a:extLst>
        </p:cNvPr>
        <p:cNvGrpSpPr/>
        <p:nvPr/>
      </p:nvGrpSpPr>
      <p:grpSpPr>
        <a:xfrm>
          <a:off x="0" y="0"/>
          <a:ext cx="0" cy="0"/>
          <a:chOff x="0" y="0"/>
          <a:chExt cx="0" cy="0"/>
        </a:xfrm>
      </p:grpSpPr>
      <p:pic>
        <p:nvPicPr>
          <p:cNvPr id="7" name="Grafik 6">
            <a:hlinkClick r:id="rId3"/>
            <a:extLst>
              <a:ext uri="{FF2B5EF4-FFF2-40B4-BE49-F238E27FC236}">
                <a16:creationId xmlns:a16="http://schemas.microsoft.com/office/drawing/2014/main" id="{1B634C0A-DC75-0820-D172-A9A525032B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563" y="1742798"/>
            <a:ext cx="2079626" cy="2628562"/>
          </a:xfrm>
          <a:prstGeom prst="rect">
            <a:avLst/>
          </a:prstGeom>
          <a:effectLst>
            <a:outerShdw blurRad="508000" dist="469900" dir="2400000" sx="95000" sy="95000" algn="ctr" rotWithShape="0">
              <a:srgbClr val="000000">
                <a:alpha val="43000"/>
              </a:srgbClr>
            </a:outerShdw>
          </a:effectLst>
        </p:spPr>
      </p:pic>
      <p:sp>
        <p:nvSpPr>
          <p:cNvPr id="10" name="Shape 309">
            <a:extLst>
              <a:ext uri="{FF2B5EF4-FFF2-40B4-BE49-F238E27FC236}">
                <a16:creationId xmlns:a16="http://schemas.microsoft.com/office/drawing/2014/main" id="{002F8A21-F94A-5887-442C-40258404BABB}"/>
              </a:ext>
            </a:extLst>
          </p:cNvPr>
          <p:cNvSpPr txBox="1">
            <a:spLocks noGrp="1"/>
          </p:cNvSpPr>
          <p:nvPr>
            <p:ph type="title"/>
          </p:nvPr>
        </p:nvSpPr>
        <p:spPr>
          <a:xfrm>
            <a:off x="154091" y="645074"/>
            <a:ext cx="11831080" cy="491490"/>
          </a:xfrm>
          <a:prstGeom prst="rect">
            <a:avLst/>
          </a:prstGeom>
          <a:noFill/>
          <a:ln>
            <a:noFill/>
          </a:ln>
        </p:spPr>
        <p:txBody>
          <a:bodyPr spcFirstLastPara="1" wrap="square" lIns="91425" tIns="45700" rIns="91425" bIns="45700" anchor="t" anchorCtr="0">
            <a:noAutofit/>
          </a:bodyPr>
          <a:lstStyle/>
          <a:p>
            <a:pPr lvl="0">
              <a:spcBef>
                <a:spcPts val="0"/>
              </a:spcBef>
            </a:pPr>
            <a:r>
              <a:rPr lang="en-US" sz="3600" dirty="0">
                <a:effectLst>
                  <a:outerShdw blurRad="508000" dist="469900" dir="2400000" sx="90000" sy="90000" algn="ctr" rotWithShape="0">
                    <a:srgbClr val="000000">
                      <a:alpha val="43000"/>
                    </a:srgbClr>
                  </a:outerShdw>
                </a:effectLst>
                <a:ea typeface="Arial"/>
                <a:cs typeface="Arial"/>
                <a:sym typeface="Arial"/>
              </a:rPr>
              <a:t>Open Science, Citizen Science, Public Engagement in Research</a:t>
            </a:r>
          </a:p>
        </p:txBody>
      </p:sp>
      <p:pic>
        <p:nvPicPr>
          <p:cNvPr id="2" name="Shape 310">
            <a:extLst>
              <a:ext uri="{FF2B5EF4-FFF2-40B4-BE49-F238E27FC236}">
                <a16:creationId xmlns:a16="http://schemas.microsoft.com/office/drawing/2014/main" id="{CBEB2DF5-80C0-49EF-3EDD-1D010CA4E2E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pic>
        <p:nvPicPr>
          <p:cNvPr id="4" name="Grafik 6">
            <a:hlinkClick r:id="rId3"/>
            <a:extLst>
              <a:ext uri="{FF2B5EF4-FFF2-40B4-BE49-F238E27FC236}">
                <a16:creationId xmlns:a16="http://schemas.microsoft.com/office/drawing/2014/main" id="{0722D4C0-9418-86A9-E143-D89C9273C9F8}"/>
              </a:ext>
            </a:extLst>
          </p:cNvPr>
          <p:cNvPicPr>
            <a:picLocks noChangeAspect="1"/>
          </p:cNvPicPr>
          <p:nvPr/>
        </p:nvPicPr>
        <p:blipFill>
          <a:blip r:embed="rId6"/>
          <a:srcRect/>
          <a:stretch/>
        </p:blipFill>
        <p:spPr>
          <a:xfrm>
            <a:off x="5121945" y="1742798"/>
            <a:ext cx="2019381" cy="2628562"/>
          </a:xfrm>
          <a:prstGeom prst="rect">
            <a:avLst/>
          </a:prstGeom>
          <a:effectLst>
            <a:outerShdw blurRad="508000" dist="469900" dir="2400000" sx="95000" sy="95000" algn="ctr" rotWithShape="0">
              <a:srgbClr val="000000">
                <a:alpha val="43000"/>
              </a:srgbClr>
            </a:outerShdw>
          </a:effectLst>
        </p:spPr>
      </p:pic>
      <p:pic>
        <p:nvPicPr>
          <p:cNvPr id="5" name="Grafik 6">
            <a:hlinkClick r:id="rId3"/>
            <a:extLst>
              <a:ext uri="{FF2B5EF4-FFF2-40B4-BE49-F238E27FC236}">
                <a16:creationId xmlns:a16="http://schemas.microsoft.com/office/drawing/2014/main" id="{8316AFD4-8EF2-17D5-F6C7-4F97F9520C87}"/>
              </a:ext>
            </a:extLst>
          </p:cNvPr>
          <p:cNvPicPr>
            <a:picLocks noChangeAspect="1"/>
          </p:cNvPicPr>
          <p:nvPr/>
        </p:nvPicPr>
        <p:blipFill>
          <a:blip r:embed="rId7"/>
          <a:srcRect/>
          <a:stretch/>
        </p:blipFill>
        <p:spPr>
          <a:xfrm>
            <a:off x="7606322" y="3584364"/>
            <a:ext cx="1864291" cy="2628562"/>
          </a:xfrm>
          <a:prstGeom prst="rect">
            <a:avLst/>
          </a:prstGeom>
          <a:effectLst>
            <a:outerShdw blurRad="508000" dist="469900" dir="2400000" sx="95000" sy="95000" algn="ctr" rotWithShape="0">
              <a:srgbClr val="000000">
                <a:alpha val="43000"/>
              </a:srgbClr>
            </a:outerShdw>
          </a:effectLst>
        </p:spPr>
      </p:pic>
      <p:pic>
        <p:nvPicPr>
          <p:cNvPr id="6" name="Grafik 6">
            <a:hlinkClick r:id="rId3"/>
            <a:extLst>
              <a:ext uri="{FF2B5EF4-FFF2-40B4-BE49-F238E27FC236}">
                <a16:creationId xmlns:a16="http://schemas.microsoft.com/office/drawing/2014/main" id="{679F5800-43F4-3786-48C5-38AAF058337F}"/>
              </a:ext>
            </a:extLst>
          </p:cNvPr>
          <p:cNvPicPr>
            <a:picLocks noChangeAspect="1"/>
          </p:cNvPicPr>
          <p:nvPr/>
        </p:nvPicPr>
        <p:blipFill>
          <a:blip r:embed="rId8"/>
          <a:srcRect/>
          <a:stretch/>
        </p:blipFill>
        <p:spPr>
          <a:xfrm>
            <a:off x="9794196" y="1742798"/>
            <a:ext cx="1882282" cy="2628562"/>
          </a:xfrm>
          <a:prstGeom prst="rect">
            <a:avLst/>
          </a:prstGeom>
          <a:effectLst>
            <a:outerShdw blurRad="508000" dist="469900" dir="2400000" sx="95000" sy="95000" algn="ctr" rotWithShape="0">
              <a:srgbClr val="000000">
                <a:alpha val="43000"/>
              </a:srgbClr>
            </a:outerShdw>
          </a:effectLst>
        </p:spPr>
      </p:pic>
      <p:pic>
        <p:nvPicPr>
          <p:cNvPr id="8" name="Content Placeholder 4" descr="A cover of a book&#10;&#10;Description automatically generated">
            <a:extLst>
              <a:ext uri="{FF2B5EF4-FFF2-40B4-BE49-F238E27FC236}">
                <a16:creationId xmlns:a16="http://schemas.microsoft.com/office/drawing/2014/main" id="{528E8642-8B77-3F8D-4FE4-AF5E69AF6ACA}"/>
              </a:ext>
            </a:extLst>
          </p:cNvPr>
          <p:cNvPicPr>
            <a:picLocks noGrp="1" noChangeAspect="1"/>
          </p:cNvPicPr>
          <p:nvPr>
            <p:ph idx="1"/>
          </p:nvPr>
        </p:nvPicPr>
        <p:blipFill>
          <a:blip r:embed="rId9" cstate="screen">
            <a:extLst>
              <a:ext uri="{28A0092B-C50C-407E-A947-70E740481C1C}">
                <a14:useLocalDpi xmlns:a14="http://schemas.microsoft.com/office/drawing/2010/main"/>
              </a:ext>
            </a:extLst>
          </a:blip>
          <a:stretch>
            <a:fillRect/>
          </a:stretch>
        </p:blipFill>
        <p:spPr>
          <a:xfrm>
            <a:off x="2789700" y="3429000"/>
            <a:ext cx="2079626" cy="2939290"/>
          </a:xfrm>
          <a:effectLst>
            <a:outerShdw blurRad="508000" dist="469900" dir="2400000" sx="95000" sy="95000" algn="ctr" rotWithShape="0">
              <a:srgbClr val="000000">
                <a:alpha val="43000"/>
              </a:srgbClr>
            </a:outerShdw>
          </a:effectLst>
        </p:spPr>
      </p:pic>
    </p:spTree>
    <p:extLst>
      <p:ext uri="{BB962C8B-B14F-4D97-AF65-F5344CB8AC3E}">
        <p14:creationId xmlns:p14="http://schemas.microsoft.com/office/powerpoint/2010/main" val="13864318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54FA0-05A1-3E37-ECBA-FAFB551797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65229D-80D7-7FD6-DF8C-44108CCE8ED6}"/>
              </a:ext>
            </a:extLst>
          </p:cNvPr>
          <p:cNvSpPr>
            <a:spLocks noGrp="1"/>
          </p:cNvSpPr>
          <p:nvPr>
            <p:ph type="ctrTitle"/>
          </p:nvPr>
        </p:nvSpPr>
        <p:spPr>
          <a:xfrm>
            <a:off x="376507" y="1254885"/>
            <a:ext cx="10980606" cy="2969952"/>
          </a:xfrm>
        </p:spPr>
        <p:txBody>
          <a:bodyPr>
            <a:normAutofit/>
          </a:bodyPr>
          <a:lstStyle/>
          <a:p>
            <a:pPr algn="l"/>
            <a:r>
              <a:rPr lang="en-GB" sz="4400" dirty="0">
                <a:effectLst>
                  <a:outerShdw blurRad="508000" dist="469900" dir="2400000" sx="95000" sy="95000" algn="ctr" rotWithShape="0">
                    <a:srgbClr val="000000">
                      <a:alpha val="43000"/>
                    </a:srgbClr>
                  </a:outerShdw>
                </a:effectLst>
              </a:rPr>
              <a:t>Open Science / Participatory Science</a:t>
            </a:r>
            <a:br>
              <a:rPr lang="en-GB" sz="4400" dirty="0">
                <a:effectLst>
                  <a:outerShdw blurRad="508000" dist="469900" dir="2400000" sx="95000" sy="95000" algn="ctr" rotWithShape="0">
                    <a:srgbClr val="000000">
                      <a:alpha val="43000"/>
                    </a:srgbClr>
                  </a:outerShdw>
                </a:effectLst>
              </a:rPr>
            </a:br>
            <a:br>
              <a:rPr lang="en-GB" sz="4400" dirty="0">
                <a:effectLst>
                  <a:outerShdw blurRad="508000" dist="469900" dir="2400000" sx="95000" sy="95000" algn="ctr" rotWithShape="0">
                    <a:srgbClr val="000000">
                      <a:alpha val="43000"/>
                    </a:srgbClr>
                  </a:outerShdw>
                </a:effectLst>
              </a:rPr>
            </a:br>
            <a:r>
              <a:rPr lang="en-GB" sz="4400" dirty="0">
                <a:effectLst>
                  <a:outerShdw blurRad="508000" dist="469900" dir="2400000" sx="95000" sy="95000" algn="ctr" rotWithShape="0">
                    <a:srgbClr val="000000">
                      <a:alpha val="43000"/>
                    </a:srgbClr>
                  </a:outerShdw>
                </a:effectLst>
              </a:rPr>
              <a:t>Where are we, really?</a:t>
            </a:r>
          </a:p>
        </p:txBody>
      </p:sp>
      <p:pic>
        <p:nvPicPr>
          <p:cNvPr id="4" name="Shape 310">
            <a:extLst>
              <a:ext uri="{FF2B5EF4-FFF2-40B4-BE49-F238E27FC236}">
                <a16:creationId xmlns:a16="http://schemas.microsoft.com/office/drawing/2014/main" id="{C723B7A4-497F-79E3-D45D-56E9A3A5B8E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49234" y="0"/>
            <a:ext cx="942765" cy="491490"/>
          </a:xfrm>
          <a:prstGeom prst="rect">
            <a:avLst/>
          </a:prstGeom>
          <a:noFill/>
          <a:ln>
            <a:noFill/>
          </a:ln>
        </p:spPr>
      </p:pic>
    </p:spTree>
    <p:extLst>
      <p:ext uri="{BB962C8B-B14F-4D97-AF65-F5344CB8AC3E}">
        <p14:creationId xmlns:p14="http://schemas.microsoft.com/office/powerpoint/2010/main" val="37218421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13389</TotalTime>
  <Words>5449</Words>
  <Application>Microsoft Macintosh PowerPoint</Application>
  <PresentationFormat>Widescreen</PresentationFormat>
  <Paragraphs>364</Paragraphs>
  <Slides>50</Slides>
  <Notes>50</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Abadi</vt:lpstr>
      <vt:lpstr>Abadi Extra Light</vt:lpstr>
      <vt:lpstr>AkayaTelivigala</vt:lpstr>
      <vt:lpstr>American Typewriter</vt:lpstr>
      <vt:lpstr>Aptos</vt:lpstr>
      <vt:lpstr>Aptos Display</vt:lpstr>
      <vt:lpstr>Arial</vt:lpstr>
      <vt:lpstr>Roboto</vt:lpstr>
      <vt:lpstr>Verdana</vt:lpstr>
      <vt:lpstr>Wingdings</vt:lpstr>
      <vt:lpstr>Office Theme</vt:lpstr>
      <vt:lpstr>Broad Engagement for Science</vt:lpstr>
      <vt:lpstr>Credit:  in this presentation,  all ideas are man-made  while some images are AI-made</vt:lpstr>
      <vt:lpstr>Science Engagement:  A Very Short Introduction</vt:lpstr>
      <vt:lpstr>Engagement Perspectives: Education and Research</vt:lpstr>
      <vt:lpstr>PowerPoint Presentation</vt:lpstr>
      <vt:lpstr>Why to Engage (Research and Society)?</vt:lpstr>
      <vt:lpstr>PowerPoint Presentation</vt:lpstr>
      <vt:lpstr>Open Science, Citizen Science, Public Engagement in Research</vt:lpstr>
      <vt:lpstr>Open Science / Participatory Science  Where are we, really?</vt:lpstr>
      <vt:lpstr>No man ever steps in the same river twice, for it's not the same river and he's not the same man.</vt:lpstr>
      <vt:lpstr>There is nothing permanent except change.</vt:lpstr>
      <vt:lpstr>The EU MISSION LETTER Ursula von der Leyen, President of the European Commission to  Ekaterina Zaharieva, Commissioner-designate for Startups, Research and Innovation</vt:lpstr>
      <vt:lpstr>PowerPoint Presentation</vt:lpstr>
      <vt:lpstr>The proof of the pudding is in the eating…</vt:lpstr>
      <vt:lpstr>The Way to BESPOC</vt:lpstr>
      <vt:lpstr>Advocating for Open Science</vt:lpstr>
      <vt:lpstr>The BESPOC Prototype</vt:lpstr>
      <vt:lpstr>PowerPoint Presentation</vt:lpstr>
      <vt:lpstr>PowerPoint Presentation</vt:lpstr>
      <vt:lpstr>The Experience we used  to create the BESPOC Model</vt:lpstr>
      <vt:lpstr>Project Leader (EU Funded via EOSC)</vt:lpstr>
      <vt:lpstr>Project Partner (Horizon Europe)</vt:lpstr>
      <vt:lpstr>Project Partner &amp; Consultant (Erasmus+)</vt:lpstr>
      <vt:lpstr>Founder and Chairing Working Groups</vt:lpstr>
      <vt:lpstr>Engaged Research: How to Get Started</vt:lpstr>
      <vt:lpstr>PowerPoint Presentation</vt:lpstr>
      <vt:lpstr>The BESPOC Model modules at a glance (1)</vt:lpstr>
      <vt:lpstr>The BESPOC Model modules at a glance (2)</vt:lpstr>
      <vt:lpstr>The BESPOC Model modules at a glance (3)</vt:lpstr>
      <vt:lpstr>The BESPOC Model modules at a glance (4)</vt:lpstr>
      <vt:lpstr>The BESPOC Model modules at a glance (5)</vt:lpstr>
      <vt:lpstr>The BESPOC Model modules at a glance (6)</vt:lpstr>
      <vt:lpstr>The BESPOC Model modules at a glance (7)</vt:lpstr>
      <vt:lpstr>The BESPOC Model modules at a glance (8)</vt:lpstr>
      <vt:lpstr>The BESPOC Model modules at a glance (9)</vt:lpstr>
      <vt:lpstr>Example of BESPOC Implementations</vt:lpstr>
      <vt:lpstr>BESPOC Implementations in the Baltic Region</vt:lpstr>
      <vt:lpstr>LibOCS | Project Overview</vt:lpstr>
      <vt:lpstr>6 Activities + 2 Multiplier Events (9 Milestones)</vt:lpstr>
      <vt:lpstr>The BESPOC Implementation Methodology in LibOCS</vt:lpstr>
      <vt:lpstr>The BESPOC Implementation Score (1 to 10)</vt:lpstr>
      <vt:lpstr>Milestone 29:  Citizen Science Institutional Change Through BESCPOC Implementations</vt:lpstr>
      <vt:lpstr>Milestone 29:  Citizen Science Institutional Change Through BESCPOC Implementations</vt:lpstr>
      <vt:lpstr>Follow us:</vt:lpstr>
      <vt:lpstr>The LibOCS Outcomes:</vt:lpstr>
      <vt:lpstr>Conclusions</vt:lpstr>
      <vt:lpstr>An Engaged Researcher</vt:lpstr>
      <vt:lpstr>To make an impact…</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Tiberius Ignat</dc:creator>
  <cp:lastModifiedBy>Tiberius Ignat</cp:lastModifiedBy>
  <cp:revision>12</cp:revision>
  <cp:lastPrinted>2024-12-02T14:37:44Z</cp:lastPrinted>
  <dcterms:created xsi:type="dcterms:W3CDTF">2024-10-25T22:30:45Z</dcterms:created>
  <dcterms:modified xsi:type="dcterms:W3CDTF">2024-12-03T21:54:56Z</dcterms:modified>
</cp:coreProperties>
</file>